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ags/tag129.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130.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59.xml" ContentType="application/vnd.openxmlformats-officedocument.presentationml.tags+xml"/>
  <Override PartName="/ppt/tags/tag260.xml" ContentType="application/vnd.openxmlformats-officedocument.presentationml.tags+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61.xml" ContentType="application/vnd.openxmlformats-officedocument.presentationml.tags+xml"/>
  <Override PartName="/ppt/notesSlides/notesSlide5.xml" ContentType="application/vnd.openxmlformats-officedocument.presentationml.notesSlide+xml"/>
  <Override PartName="/ppt/tags/tag262.xml" ContentType="application/vnd.openxmlformats-officedocument.presentationml.tags+xml"/>
  <Override PartName="/ppt/notesSlides/notesSlide6.xml" ContentType="application/vnd.openxmlformats-officedocument.presentationml.notesSlide+xml"/>
  <Override PartName="/ppt/tags/tag263.xml" ContentType="application/vnd.openxmlformats-officedocument.presentationml.tags+xml"/>
  <Override PartName="/ppt/notesSlides/notesSlide7.xml" ContentType="application/vnd.openxmlformats-officedocument.presentationml.notesSlide+xml"/>
  <Override PartName="/ppt/tags/tag264.xml" ContentType="application/vnd.openxmlformats-officedocument.presentationml.tags+xml"/>
  <Override PartName="/ppt/notesSlides/notesSlide8.xml" ContentType="application/vnd.openxmlformats-officedocument.presentationml.notesSlide+xml"/>
  <Override PartName="/ppt/tags/tag265.xml" ContentType="application/vnd.openxmlformats-officedocument.presentationml.tags+xml"/>
  <Override PartName="/ppt/notesSlides/notesSlide9.xml" ContentType="application/vnd.openxmlformats-officedocument.presentationml.notesSlide+xml"/>
  <Override PartName="/ppt/tags/tag266.xml" ContentType="application/vnd.openxmlformats-officedocument.presentationml.tags+xml"/>
  <Override PartName="/ppt/notesSlides/notesSlide10.xml" ContentType="application/vnd.openxmlformats-officedocument.presentationml.notesSlide+xml"/>
  <Override PartName="/ppt/tags/tag267.xml" ContentType="application/vnd.openxmlformats-officedocument.presentationml.tags+xml"/>
  <Override PartName="/ppt/notesSlides/notesSlide11.xml" ContentType="application/vnd.openxmlformats-officedocument.presentationml.notesSlide+xml"/>
  <Override PartName="/ppt/tags/tag268.xml" ContentType="application/vnd.openxmlformats-officedocument.presentationml.tags+xml"/>
  <Override PartName="/ppt/notesSlides/notesSlide12.xml" ContentType="application/vnd.openxmlformats-officedocument.presentationml.notesSlide+xml"/>
  <Override PartName="/ppt/tags/tag269.xml" ContentType="application/vnd.openxmlformats-officedocument.presentationml.tags+xml"/>
  <Override PartName="/ppt/notesSlides/notesSlide13.xml" ContentType="application/vnd.openxmlformats-officedocument.presentationml.notesSlide+xml"/>
  <Override PartName="/ppt/tags/tag270.xml" ContentType="application/vnd.openxmlformats-officedocument.presentationml.tags+xml"/>
  <Override PartName="/ppt/notesSlides/notesSlide14.xml" ContentType="application/vnd.openxmlformats-officedocument.presentationml.notesSlide+xml"/>
  <Override PartName="/ppt/tags/tag271.xml" ContentType="application/vnd.openxmlformats-officedocument.presentationml.tags+xml"/>
  <Override PartName="/ppt/notesSlides/notesSlide15.xml" ContentType="application/vnd.openxmlformats-officedocument.presentationml.notesSlide+xml"/>
  <Override PartName="/ppt/tags/tag272.xml" ContentType="application/vnd.openxmlformats-officedocument.presentationml.tags+xml"/>
  <Override PartName="/ppt/notesSlides/notesSlide16.xml" ContentType="application/vnd.openxmlformats-officedocument.presentationml.notesSlide+xml"/>
  <Override PartName="/ppt/tags/tag273.xml" ContentType="application/vnd.openxmlformats-officedocument.presentationml.tags+xml"/>
  <Override PartName="/ppt/notesSlides/notesSlide17.xml" ContentType="application/vnd.openxmlformats-officedocument.presentationml.notesSlide+xml"/>
  <Override PartName="/ppt/tags/tag274.xml" ContentType="application/vnd.openxmlformats-officedocument.presentationml.tags+xml"/>
  <Override PartName="/ppt/notesSlides/notesSlide18.xml" ContentType="application/vnd.openxmlformats-officedocument.presentationml.notesSlide+xml"/>
  <Override PartName="/ppt/tags/tag275.xml" ContentType="application/vnd.openxmlformats-officedocument.presentationml.tags+xml"/>
  <Override PartName="/ppt/notesSlides/notesSlide19.xml" ContentType="application/vnd.openxmlformats-officedocument.presentationml.notesSlide+xml"/>
  <Override PartName="/ppt/tags/tag276.xml" ContentType="application/vnd.openxmlformats-officedocument.presentationml.tags+xml"/>
  <Override PartName="/ppt/notesSlides/notesSlide20.xml" ContentType="application/vnd.openxmlformats-officedocument.presentationml.notesSlide+xml"/>
  <Override PartName="/ppt/tags/tag277.xml" ContentType="application/vnd.openxmlformats-officedocument.presentationml.tags+xml"/>
  <Override PartName="/ppt/notesSlides/notesSlide21.xml" ContentType="application/vnd.openxmlformats-officedocument.presentationml.notesSlide+xml"/>
  <Override PartName="/ppt/tags/tag278.xml" ContentType="application/vnd.openxmlformats-officedocument.presentationml.tags+xml"/>
  <Override PartName="/ppt/notesSlides/notesSlide22.xml" ContentType="application/vnd.openxmlformats-officedocument.presentationml.notesSlide+xml"/>
  <Override PartName="/ppt/tags/tag279.xml" ContentType="application/vnd.openxmlformats-officedocument.presentationml.tags+xml"/>
  <Override PartName="/ppt/notesSlides/notesSlide23.xml" ContentType="application/vnd.openxmlformats-officedocument.presentationml.notesSlide+xml"/>
  <Override PartName="/ppt/tags/tag280.xml" ContentType="application/vnd.openxmlformats-officedocument.presentationml.tags+xml"/>
  <Override PartName="/ppt/notesSlides/notesSlide24.xml" ContentType="application/vnd.openxmlformats-officedocument.presentationml.notesSlide+xml"/>
  <Override PartName="/ppt/tags/tag281.xml" ContentType="application/vnd.openxmlformats-officedocument.presentationml.tags+xml"/>
  <Override PartName="/ppt/notesSlides/notesSlide25.xml" ContentType="application/vnd.openxmlformats-officedocument.presentationml.notesSlide+xml"/>
  <Override PartName="/ppt/tags/tag282.xml" ContentType="application/vnd.openxmlformats-officedocument.presentationml.tags+xml"/>
  <Override PartName="/ppt/notesSlides/notesSlide26.xml" ContentType="application/vnd.openxmlformats-officedocument.presentationml.notesSlide+xml"/>
  <Override PartName="/ppt/tags/tag283.xml" ContentType="application/vnd.openxmlformats-officedocument.presentationml.tags+xml"/>
  <Override PartName="/ppt/notesSlides/notesSlide27.xml" ContentType="application/vnd.openxmlformats-officedocument.presentationml.notesSlide+xml"/>
  <Override PartName="/ppt/tags/tag284.xml" ContentType="application/vnd.openxmlformats-officedocument.presentationml.tags+xml"/>
  <Override PartName="/ppt/notesSlides/notesSlide28.xml" ContentType="application/vnd.openxmlformats-officedocument.presentationml.notesSlide+xml"/>
  <Override PartName="/ppt/tags/tag285.xml" ContentType="application/vnd.openxmlformats-officedocument.presentationml.tags+xml"/>
  <Override PartName="/ppt/notesSlides/notesSlide29.xml" ContentType="application/vnd.openxmlformats-officedocument.presentationml.notesSlide+xml"/>
  <Override PartName="/ppt/tags/tag286.xml" ContentType="application/vnd.openxmlformats-officedocument.presentationml.tags+xml"/>
  <Override PartName="/ppt/notesSlides/notesSlide30.xml" ContentType="application/vnd.openxmlformats-officedocument.presentationml.notesSlide+xml"/>
  <Override PartName="/ppt/tags/tag287.xml" ContentType="application/vnd.openxmlformats-officedocument.presentationml.tags+xml"/>
  <Override PartName="/ppt/notesSlides/notesSlide31.xml" ContentType="application/vnd.openxmlformats-officedocument.presentationml.notesSlide+xml"/>
  <Override PartName="/ppt/tags/tag288.xml" ContentType="application/vnd.openxmlformats-officedocument.presentationml.tags+xml"/>
  <Override PartName="/ppt/notesSlides/notesSlide32.xml" ContentType="application/vnd.openxmlformats-officedocument.presentationml.notesSlide+xml"/>
  <Override PartName="/ppt/tags/tag289.xml" ContentType="application/vnd.openxmlformats-officedocument.presentationml.tags+xml"/>
  <Override PartName="/ppt/notesSlides/notesSlide33.xml" ContentType="application/vnd.openxmlformats-officedocument.presentationml.notesSlide+xml"/>
  <Override PartName="/ppt/tags/tag290.xml" ContentType="application/vnd.openxmlformats-officedocument.presentationml.tags+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54"/>
    <p:sldMasterId id="2147483798" r:id="rId55"/>
    <p:sldMasterId id="2147483818" r:id="rId56"/>
    <p:sldMasterId id="2147483842" r:id="rId57"/>
  </p:sldMasterIdLst>
  <p:notesMasterIdLst>
    <p:notesMasterId r:id="rId101"/>
  </p:notesMasterIdLst>
  <p:handoutMasterIdLst>
    <p:handoutMasterId r:id="rId102"/>
  </p:handoutMasterIdLst>
  <p:sldIdLst>
    <p:sldId id="280" r:id="rId58"/>
    <p:sldId id="281" r:id="rId59"/>
    <p:sldId id="274" r:id="rId60"/>
    <p:sldId id="258" r:id="rId61"/>
    <p:sldId id="267" r:id="rId62"/>
    <p:sldId id="257" r:id="rId63"/>
    <p:sldId id="256" r:id="rId64"/>
    <p:sldId id="261" r:id="rId65"/>
    <p:sldId id="277" r:id="rId66"/>
    <p:sldId id="278" r:id="rId67"/>
    <p:sldId id="279" r:id="rId68"/>
    <p:sldId id="266" r:id="rId69"/>
    <p:sldId id="285" r:id="rId70"/>
    <p:sldId id="286" r:id="rId71"/>
    <p:sldId id="263" r:id="rId72"/>
    <p:sldId id="288" r:id="rId73"/>
    <p:sldId id="289" r:id="rId74"/>
    <p:sldId id="265" r:id="rId75"/>
    <p:sldId id="291" r:id="rId76"/>
    <p:sldId id="292" r:id="rId77"/>
    <p:sldId id="297" r:id="rId78"/>
    <p:sldId id="262" r:id="rId79"/>
    <p:sldId id="301" r:id="rId80"/>
    <p:sldId id="268" r:id="rId81"/>
    <p:sldId id="302" r:id="rId82"/>
    <p:sldId id="271" r:id="rId83"/>
    <p:sldId id="303" r:id="rId84"/>
    <p:sldId id="304" r:id="rId85"/>
    <p:sldId id="299" r:id="rId86"/>
    <p:sldId id="264" r:id="rId87"/>
    <p:sldId id="273" r:id="rId88"/>
    <p:sldId id="2147483432" r:id="rId89"/>
    <p:sldId id="2147483511" r:id="rId90"/>
    <p:sldId id="269" r:id="rId91"/>
    <p:sldId id="2147483646" r:id="rId92"/>
    <p:sldId id="2147483647" r:id="rId93"/>
    <p:sldId id="259" r:id="rId94"/>
    <p:sldId id="260" r:id="rId95"/>
    <p:sldId id="2147483438" r:id="rId96"/>
    <p:sldId id="270" r:id="rId97"/>
    <p:sldId id="272" r:id="rId98"/>
    <p:sldId id="2147483645" r:id="rId99"/>
    <p:sldId id="276" r:id="rId100"/>
  </p:sldIdLst>
  <p:sldSz cx="12195175" cy="6858000"/>
  <p:notesSz cx="6858000" cy="9144000"/>
  <p:embeddedFontLst>
    <p:embeddedFont>
      <p:font typeface="72" panose="020B0604020202020204" pitchFamily="34" charset="0"/>
      <p:regular r:id=""/>
      <p:bold r:id=""/>
      <p:italic r:id=""/>
      <p:boldItalic r:id=""/>
    </p:embeddedFont>
    <p:embeddedFont>
      <p:font typeface="72 Brand" panose="020B0504030603020204" pitchFamily="34" charset="0"/>
      <p:regular r:id=""/>
      <p:bold r:id=""/>
      <p:italic r:id=""/>
      <p:boldItalic r:id=""/>
    </p:embeddedFont>
    <p:embeddedFont>
      <p:font typeface="72 Brand Light" panose="020B0304030603020204" pitchFamily="34" charset="0"/>
      <p:regular r:id=""/>
      <p:bold r:id=""/>
      <p:italic r:id=""/>
      <p:boldItalic r:id=""/>
    </p:embeddedFont>
    <p:embeddedFont>
      <p:font typeface="72 Brand Medium" panose="020B0604030603020204" pitchFamily="34" charset="0"/>
      <p:regular r:id=""/>
      <p:bold r:id=""/>
      <p:italic r:id=""/>
      <p:boldItalic r:id=""/>
    </p:embeddedFont>
    <p:embeddedFont>
      <p:font typeface="Arial Unicode MS" panose="020B0604020202020204" pitchFamily="34" charset="-128"/>
      <p:regular r:id=""/>
      <p:bold r:id=""/>
    </p:embeddedFont>
    <p:embeddedFont>
      <p:font typeface="Consolas" panose="020B0609020204030204" pitchFamily="49" charset="0"/>
      <p:regular r:id="rId103"/>
      <p:bold r:id="rId104"/>
      <p:italic r:id="rId105"/>
      <p:boldItalic r:id="rId106"/>
    </p:embeddedFont>
    <p:embeddedFont>
      <p:font typeface="Graphik Light" panose="020B0604020202020204" pitchFamily="34" charset="0"/>
      <p:regular r:id=""/>
      <p:bold r:id=""/>
      <p:italic r:id=""/>
      <p:boldItalic r:id=""/>
    </p:embeddedFont>
    <p:embeddedFont>
      <p:font typeface="Roboto" panose="02000000000000000000" pitchFamily="2" charset="0"/>
      <p:regular r:id=""/>
      <p:bold r:id=""/>
      <p:italic r:id=""/>
      <p:boldItalic r:id=""/>
    </p:embeddedFont>
    <p:embeddedFont>
      <p:font typeface="Segoe UI" panose="020B0502040204020203" pitchFamily="34" charset="0"/>
      <p:regular r:id=""/>
      <p:bold r:id=""/>
      <p:italic r:id=""/>
      <p:boldItalic r:id=""/>
    </p:embeddedFont>
  </p:embeddedFontLst>
  <p:custDataLst>
    <p:tags r:id="rId107"/>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F345AA-434C-4AE3-8047-A5FD22E5BA38}">
          <p14:sldIdLst>
            <p14:sldId id="280"/>
            <p14:sldId id="281"/>
            <p14:sldId id="274"/>
            <p14:sldId id="258"/>
            <p14:sldId id="267"/>
            <p14:sldId id="257"/>
            <p14:sldId id="256"/>
            <p14:sldId id="261"/>
            <p14:sldId id="277"/>
            <p14:sldId id="278"/>
            <p14:sldId id="279"/>
            <p14:sldId id="266"/>
            <p14:sldId id="285"/>
            <p14:sldId id="286"/>
            <p14:sldId id="263"/>
            <p14:sldId id="288"/>
            <p14:sldId id="289"/>
            <p14:sldId id="265"/>
            <p14:sldId id="291"/>
            <p14:sldId id="292"/>
            <p14:sldId id="297"/>
            <p14:sldId id="262"/>
            <p14:sldId id="301"/>
            <p14:sldId id="268"/>
            <p14:sldId id="302"/>
            <p14:sldId id="271"/>
            <p14:sldId id="303"/>
            <p14:sldId id="304"/>
            <p14:sldId id="299"/>
            <p14:sldId id="264"/>
            <p14:sldId id="273"/>
            <p14:sldId id="2147483432"/>
            <p14:sldId id="2147483511"/>
            <p14:sldId id="269"/>
            <p14:sldId id="2147483646"/>
            <p14:sldId id="2147483647"/>
            <p14:sldId id="259"/>
            <p14:sldId id="260"/>
            <p14:sldId id="2147483438"/>
            <p14:sldId id="270"/>
            <p14:sldId id="272"/>
            <p14:sldId id="2147483645"/>
            <p14:sldId id="276"/>
          </p14:sldIdLst>
        </p14:section>
      </p14:sectionLst>
    </p:ext>
    <p:ext uri="{EFAFB233-063F-42B5-8137-9DF3F51BA10A}">
      <p15:sldGuideLst xmlns:p15="http://schemas.microsoft.com/office/powerpoint/2012/main">
        <p15:guide id="1" pos="3841" userDrawn="1">
          <p15:clr>
            <a:srgbClr val="A4A3A4"/>
          </p15:clr>
        </p15:guide>
        <p15:guide id="2" orient="horz" pos="23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1D1AFF31-7A2F-128D-BB47-3B1D50ABF410}" name="Sitzenstuhl, Julia" initials="JS" userId="S::julia.sitzenstuhl@accenture.com::0ecde564-4e43-4376-b71c-fef783b14573" providerId="AD"/>
  <p188:author id="{5129F76E-7BDB-74C5-467E-3477AD327EEC}" name="Tristan Reeve" initials="TR" userId="Tristan Reeve" providerId="None"/>
  <p188:author id="{AE91D871-059B-A3C9-649E-875E3021D821}" name="Singh, Nitin" initials="" userId="S::nitin.singh03@sap.com::0349d0f7-6846-400e-bf8b-4d688b33f556" providerId="AD"/>
  <p188:author id="{F75ED88A-D47F-6662-7E9F-83F362C31C7E}" name="Stemmer, Kaya (external - Service)" initials="KS" userId="S::kaya.stemmer@sap.com::42d2abaa-3f73-4c7f-9aed-99212a3b2447" providerId="AD"/>
  <p188:author id="{63FB9B93-95B2-1559-FD61-A17AECA3AC20}" name="Dröge, Anne" initials="AD" userId="S::anne.droege@accenture.com::10d2f445-2dce-4ab5-938d-f3130b03f78f" providerId="AD"/>
  <p188:author id="{1847869B-63D9-03E2-EB9D-4C67847F1236}" name="Dröge, Anne" initials="DA" userId="S::anne.droege_accenture.com#ext#@sap.onmicrosoft.com::98071eed-5974-4a76-bb70-2f4eeda0f006" providerId="AD"/>
  <p188:author id="{CFAF52E9-D22A-3098-E097-21FB102B2FB9}" name="Rudolf, Andreas (external - Service)" initials="RS" userId="S::andreas.rudolf@sap.com::7280057f-938f-4110-99cf-aba5feaa2276"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933"/>
    <a:srgbClr val="D1F5C9"/>
    <a:srgbClr val="36A41D"/>
    <a:srgbClr val="D1EFFF"/>
    <a:srgbClr val="C35515"/>
    <a:srgbClr val="F3FBFF"/>
    <a:srgbClr val="2D5F7F"/>
    <a:srgbClr val="33692E"/>
    <a:srgbClr val="89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07"/>
  </p:normalViewPr>
  <p:slideViewPr>
    <p:cSldViewPr snapToGrid="0">
      <p:cViewPr varScale="1">
        <p:scale>
          <a:sx n="115" d="100"/>
          <a:sy n="115" d="100"/>
        </p:scale>
        <p:origin x="1008" y="192"/>
      </p:cViewPr>
      <p:guideLst>
        <p:guide pos="3841"/>
        <p:guide orient="horz" pos="23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6.xml"/><Relationship Id="rId68" Type="http://schemas.openxmlformats.org/officeDocument/2006/relationships/slide" Target="slides/slide11.xml"/><Relationship Id="rId84" Type="http://schemas.openxmlformats.org/officeDocument/2006/relationships/slide" Target="slides/slide27.xml"/><Relationship Id="rId89" Type="http://schemas.openxmlformats.org/officeDocument/2006/relationships/slide" Target="slides/slide32.xml"/><Relationship Id="rId112" Type="http://schemas.microsoft.com/office/2018/10/relationships/authors" Target="authors.xml"/><Relationship Id="rId16" Type="http://schemas.openxmlformats.org/officeDocument/2006/relationships/customXml" Target="../customXml/item16.xml"/><Relationship Id="rId107" Type="http://schemas.openxmlformats.org/officeDocument/2006/relationships/tags" Target="tags/tag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slide" Target="slides/slide1.xml"/><Relationship Id="rId74" Type="http://schemas.openxmlformats.org/officeDocument/2006/relationships/slide" Target="slides/slide17.xml"/><Relationship Id="rId79" Type="http://schemas.openxmlformats.org/officeDocument/2006/relationships/slide" Target="slides/slide22.xml"/><Relationship Id="rId102" Type="http://schemas.openxmlformats.org/officeDocument/2006/relationships/handoutMaster" Target="handoutMasters/handoutMaster1.xml"/><Relationship Id="rId5" Type="http://schemas.openxmlformats.org/officeDocument/2006/relationships/customXml" Target="../customXml/item5.xml"/><Relationship Id="rId90" Type="http://schemas.openxmlformats.org/officeDocument/2006/relationships/slide" Target="slides/slide33.xml"/><Relationship Id="rId95" Type="http://schemas.openxmlformats.org/officeDocument/2006/relationships/slide" Target="slides/slide38.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7.xml"/><Relationship Id="rId69" Type="http://schemas.openxmlformats.org/officeDocument/2006/relationships/slide" Target="slides/slide12.xml"/><Relationship Id="rId80" Type="http://schemas.openxmlformats.org/officeDocument/2006/relationships/slide" Target="slides/slide23.xml"/><Relationship Id="rId85" Type="http://schemas.openxmlformats.org/officeDocument/2006/relationships/slide" Target="slides/slide28.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2.xml"/><Relationship Id="rId103" Type="http://schemas.openxmlformats.org/officeDocument/2006/relationships/font" Target="fonts/font1.fntdata"/><Relationship Id="rId108" Type="http://schemas.openxmlformats.org/officeDocument/2006/relationships/presProps" Target="presProps.xml"/><Relationship Id="rId54" Type="http://schemas.openxmlformats.org/officeDocument/2006/relationships/slideMaster" Target="slideMasters/slideMaster1.xml"/><Relationship Id="rId70" Type="http://schemas.openxmlformats.org/officeDocument/2006/relationships/slide" Target="slides/slide13.xml"/><Relationship Id="rId75" Type="http://schemas.openxmlformats.org/officeDocument/2006/relationships/slide" Target="slides/slide18.xml"/><Relationship Id="rId91" Type="http://schemas.openxmlformats.org/officeDocument/2006/relationships/slide" Target="slides/slide34.xml"/><Relationship Id="rId96"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slideMaster" Target="slideMasters/slideMaster4.xml"/><Relationship Id="rId106" Type="http://schemas.openxmlformats.org/officeDocument/2006/relationships/font" Target="fonts/font4.fntdata"/><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slide" Target="slides/slide3.xml"/><Relationship Id="rId65" Type="http://schemas.openxmlformats.org/officeDocument/2006/relationships/slide" Target="slides/slide8.xml"/><Relationship Id="rId73" Type="http://schemas.openxmlformats.org/officeDocument/2006/relationships/slide" Target="slides/slide16.xml"/><Relationship Id="rId78" Type="http://schemas.openxmlformats.org/officeDocument/2006/relationships/slide" Target="slides/slide21.xml"/><Relationship Id="rId81" Type="http://schemas.openxmlformats.org/officeDocument/2006/relationships/slide" Target="slides/slide24.xml"/><Relationship Id="rId86" Type="http://schemas.openxmlformats.org/officeDocument/2006/relationships/slide" Target="slides/slide29.xml"/><Relationship Id="rId94" Type="http://schemas.openxmlformats.org/officeDocument/2006/relationships/slide" Target="slides/slide37.xml"/><Relationship Id="rId99" Type="http://schemas.openxmlformats.org/officeDocument/2006/relationships/slide" Target="slides/slide42.xml"/><Relationship Id="rId10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viewProps" Target="viewProps.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slideMaster" Target="slideMasters/slideMaster2.xml"/><Relationship Id="rId76" Type="http://schemas.openxmlformats.org/officeDocument/2006/relationships/slide" Target="slides/slide19.xml"/><Relationship Id="rId97" Type="http://schemas.openxmlformats.org/officeDocument/2006/relationships/slide" Target="slides/slide40.xml"/><Relationship Id="rId104" Type="http://schemas.openxmlformats.org/officeDocument/2006/relationships/font" Target="fonts/font2.fntdata"/><Relationship Id="rId7" Type="http://schemas.openxmlformats.org/officeDocument/2006/relationships/customXml" Target="../customXml/item7.xml"/><Relationship Id="rId71" Type="http://schemas.openxmlformats.org/officeDocument/2006/relationships/slide" Target="slides/slide14.xml"/><Relationship Id="rId92" Type="http://schemas.openxmlformats.org/officeDocument/2006/relationships/slide" Target="slides/slide35.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9.xml"/><Relationship Id="rId87" Type="http://schemas.openxmlformats.org/officeDocument/2006/relationships/slide" Target="slides/slide30.xml"/><Relationship Id="rId110" Type="http://schemas.openxmlformats.org/officeDocument/2006/relationships/theme" Target="theme/theme1.xml"/><Relationship Id="rId61" Type="http://schemas.openxmlformats.org/officeDocument/2006/relationships/slide" Target="slides/slide4.xml"/><Relationship Id="rId82" Type="http://schemas.openxmlformats.org/officeDocument/2006/relationships/slide" Target="slides/slide25.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Master" Target="slideMasters/slideMaster3.xml"/><Relationship Id="rId77" Type="http://schemas.openxmlformats.org/officeDocument/2006/relationships/slide" Target="slides/slide20.xml"/><Relationship Id="rId100" Type="http://schemas.openxmlformats.org/officeDocument/2006/relationships/slide" Target="slides/slide43.xml"/><Relationship Id="rId105" Type="http://schemas.openxmlformats.org/officeDocument/2006/relationships/font" Target="fonts/font3.fntdata"/><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5.xml"/><Relationship Id="rId93" Type="http://schemas.openxmlformats.org/officeDocument/2006/relationships/slide" Target="slides/slide36.xml"/><Relationship Id="rId98" Type="http://schemas.openxmlformats.org/officeDocument/2006/relationships/slide" Target="slides/slide41.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0.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5.xml"/><Relationship Id="rId83" Type="http://schemas.openxmlformats.org/officeDocument/2006/relationships/slide" Target="slides/slide26.xml"/><Relationship Id="rId88" Type="http://schemas.openxmlformats.org/officeDocument/2006/relationships/slide" Target="slides/slide31.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lumMod val="50000"/>
              </a:schemeClr>
            </a:solidFill>
          </c:spPr>
          <c:explosion val="3"/>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94A2-4FCA-89DC-573E27F12D3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94A2-4FCA-89DC-573E27F12D38}"/>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5-94A2-4FCA-89DC-573E27F12D38}"/>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4A2-4FCA-89DC-573E27F12D38}"/>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94A2-4FCA-89DC-573E27F12D38}"/>
              </c:ext>
            </c:extLst>
          </c:dPt>
          <c:cat>
            <c:numRef>
              <c:f>Sheet1!$A$2:$A$4</c:f>
              <c:numCache>
                <c:formatCode>General</c:formatCode>
                <c:ptCount val="3"/>
              </c:numCache>
            </c:numRef>
          </c:cat>
          <c:val>
            <c:numRef>
              <c:f>Sheet1!$B$2:$B$4</c:f>
              <c:numCache>
                <c:formatCode>General</c:formatCode>
                <c:ptCount val="3"/>
                <c:pt idx="0">
                  <c:v>5</c:v>
                </c:pt>
                <c:pt idx="1">
                  <c:v>13</c:v>
                </c:pt>
                <c:pt idx="2">
                  <c:v>9</c:v>
                </c:pt>
              </c:numCache>
            </c:numRef>
          </c:val>
          <c:extLst>
            <c:ext xmlns:c16="http://schemas.microsoft.com/office/drawing/2014/chart" uri="{C3380CC4-5D6E-409C-BE32-E72D297353CC}">
              <c16:uniqueId val="{0000000A-94A2-4FCA-89DC-573E27F12D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bg1">
                <a:lumMod val="50000"/>
              </a:schemeClr>
            </a:solidFill>
          </c:spPr>
          <c:explosion val="3"/>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94A2-4FCA-89DC-573E27F12D3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94A2-4FCA-89DC-573E27F12D38}"/>
              </c:ext>
            </c:extLst>
          </c:dPt>
          <c:dPt>
            <c:idx val="2"/>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5-94A2-4FCA-89DC-573E27F12D38}"/>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7-94A2-4FCA-89DC-573E27F12D38}"/>
              </c:ext>
            </c:extLst>
          </c:dPt>
          <c:dPt>
            <c:idx val="4"/>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9-94A2-4FCA-89DC-573E27F12D38}"/>
              </c:ext>
            </c:extLst>
          </c:dPt>
          <c:cat>
            <c:numRef>
              <c:f>Sheet1!$A$2:$A$4</c:f>
              <c:numCache>
                <c:formatCode>General</c:formatCode>
                <c:ptCount val="3"/>
              </c:numCache>
            </c:numRef>
          </c:cat>
          <c:val>
            <c:numRef>
              <c:f>Sheet1!$B$2:$B$4</c:f>
              <c:numCache>
                <c:formatCode>General</c:formatCode>
                <c:ptCount val="3"/>
                <c:pt idx="0">
                  <c:v>5</c:v>
                </c:pt>
                <c:pt idx="1">
                  <c:v>13</c:v>
                </c:pt>
                <c:pt idx="2">
                  <c:v>9</c:v>
                </c:pt>
              </c:numCache>
            </c:numRef>
          </c:val>
          <c:extLst>
            <c:ext xmlns:c16="http://schemas.microsoft.com/office/drawing/2014/chart" uri="{C3380CC4-5D6E-409C-BE32-E72D297353CC}">
              <c16:uniqueId val="{0000000A-94A2-4FCA-89DC-573E27F12D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Arial" panose="020B0604020202020204" pitchFamily="34" charset="0"/>
              </a:rPr>
              <a:pPr algn="ctr"/>
              <a:t>‹Nr.›</a:t>
            </a:fld>
            <a:endParaRPr lang="de-DE" sz="1000">
              <a:latin typeface="Arial" panose="020B0604020202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Arial" panose="020B0604020202020204" pitchFamily="34" charset="0"/>
              </a:defRPr>
            </a:lvl1pPr>
          </a:lstStyle>
          <a:p>
            <a:fld id="{7D8C2C35-2B8A-446E-BEC0-FD36716C29AC}" type="slidenum">
              <a:rPr lang="en-DE" smtClean="0"/>
              <a:pPr/>
              <a:t>‹Nr.›</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Arial" panose="020B0604020202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Arial" panose="020B0604020202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Arial" panose="020B0604020202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1</a:t>
            </a:fld>
            <a:endParaRPr lang="en-DE"/>
          </a:p>
        </p:txBody>
      </p:sp>
    </p:spTree>
    <p:extLst>
      <p:ext uri="{BB962C8B-B14F-4D97-AF65-F5344CB8AC3E}">
        <p14:creationId xmlns:p14="http://schemas.microsoft.com/office/powerpoint/2010/main" val="236361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15AED-455A-CA01-84FE-8A974B31E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4DD76-1CC6-8803-82EE-F732759E1D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A26C4-93E5-2E4F-70AD-4F65F8F29C88}"/>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C8D880C0-B4F0-5101-A406-26EA760CA426}"/>
              </a:ext>
            </a:extLst>
          </p:cNvPr>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1843585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72A6-72F8-A176-0F64-7C16B697D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CC3D8-7CCF-5A20-8774-4B72F26F2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FDC2F-4360-1900-617D-78299E2E0DD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736534A4-4F8C-7D41-FC07-4F9A2DCFCED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20924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72A6-72F8-A176-0F64-7C16B697D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CC3D8-7CCF-5A20-8774-4B72F26F2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FDC2F-4360-1900-617D-78299E2E0DD2}"/>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736534A4-4F8C-7D41-FC07-4F9A2DCFCED3}"/>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20924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DB19-CA61-19C7-39B8-9AF22F2F3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8CBF4-1D24-761A-DD2E-303C33DC1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A65F0-3A83-F7DD-48D5-35A520FC367D}"/>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0FCB35D6-9B72-E21C-C615-C87EEE18C0D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60940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DB19-CA61-19C7-39B8-9AF22F2F3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8CBF4-1D24-761A-DD2E-303C33DC1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A65F0-3A83-F7DD-48D5-35A520FC367D}"/>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0FCB35D6-9B72-E21C-C615-C87EEE18C0D7}"/>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6094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FFAD-34E7-1FB4-151A-9FA39B4F2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987FF-D77C-D3D9-03D7-42082A359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75116-18E7-99E0-3E09-A974CFD7AC38}"/>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FE020E8D-A019-05C0-90D7-7547A5F0159F}"/>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43687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D5E61-26B8-95D5-8090-2D1AF3DF7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80FE6-CA05-CC6A-FA2D-0F5CFCFCB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A4F06-19F7-E585-B99C-EE7F82D68151}"/>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C10962CC-265A-5D9F-7A8C-F7DCBD15A38B}"/>
              </a:ext>
            </a:extLst>
          </p:cNvPr>
          <p:cNvSpPr>
            <a:spLocks noGrp="1"/>
          </p:cNvSpPr>
          <p:nvPr>
            <p:ph type="sldNum" sz="quarter" idx="5"/>
          </p:nvPr>
        </p:nvSpPr>
        <p:spPr/>
        <p:txBody>
          <a:bodyPr/>
          <a:lstStyle/>
          <a:p>
            <a:fld id="{7D8C2C35-2B8A-446E-BEC0-FD36716C29AC}" type="slidenum">
              <a:rPr lang="de-DE" smtClean="0"/>
              <a:pPr/>
              <a:t>22</a:t>
            </a:fld>
            <a:endParaRPr lang="de-DE"/>
          </a:p>
        </p:txBody>
      </p:sp>
    </p:spTree>
    <p:extLst>
      <p:ext uri="{BB962C8B-B14F-4D97-AF65-F5344CB8AC3E}">
        <p14:creationId xmlns:p14="http://schemas.microsoft.com/office/powerpoint/2010/main" val="1143499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en-DE" smtClean="0"/>
              <a:pPr/>
              <a:t>23</a:t>
            </a:fld>
            <a:endParaRPr lang="en-DE"/>
          </a:p>
        </p:txBody>
      </p:sp>
    </p:spTree>
    <p:extLst>
      <p:ext uri="{BB962C8B-B14F-4D97-AF65-F5344CB8AC3E}">
        <p14:creationId xmlns:p14="http://schemas.microsoft.com/office/powerpoint/2010/main" val="2926964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7D8C2C35-2B8A-446E-BEC0-FD36716C29AC}" type="slidenum">
              <a:rPr lang="en-DE" smtClean="0"/>
              <a:pPr/>
              <a:t>24</a:t>
            </a:fld>
            <a:endParaRPr lang="en-DE"/>
          </a:p>
        </p:txBody>
      </p:sp>
    </p:spTree>
    <p:extLst>
      <p:ext uri="{BB962C8B-B14F-4D97-AF65-F5344CB8AC3E}">
        <p14:creationId xmlns:p14="http://schemas.microsoft.com/office/powerpoint/2010/main" val="2926964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E7C9-29F1-9454-0126-167A65DB8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F9A2A-45F5-06D5-85A9-9D480C14E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A2D59-5294-0DEE-115D-D2F80C8200B7}"/>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A53267A-69CE-0D19-6180-53F241E92916}"/>
              </a:ext>
            </a:extLst>
          </p:cNvPr>
          <p:cNvSpPr>
            <a:spLocks noGrp="1"/>
          </p:cNvSpPr>
          <p:nvPr>
            <p:ph type="sldNum" sz="quarter" idx="5"/>
          </p:nvPr>
        </p:nvSpPr>
        <p:spPr/>
        <p:txBody>
          <a:bodyPr/>
          <a:lstStyle/>
          <a:p>
            <a:fld id="{7D8C2C35-2B8A-446E-BEC0-FD36716C29AC}" type="slidenum">
              <a:rPr lang="en-DE" smtClean="0"/>
              <a:pPr/>
              <a:t>25</a:t>
            </a:fld>
            <a:endParaRPr lang="en-DE"/>
          </a:p>
        </p:txBody>
      </p:sp>
    </p:spTree>
    <p:extLst>
      <p:ext uri="{BB962C8B-B14F-4D97-AF65-F5344CB8AC3E}">
        <p14:creationId xmlns:p14="http://schemas.microsoft.com/office/powerpoint/2010/main" val="343487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7D8C2C35-2B8A-446E-BEC0-FD36716C29AC}" type="slidenum">
              <a:rPr lang="en-DE" smtClean="0"/>
              <a:pPr/>
              <a:t>3</a:t>
            </a:fld>
            <a:endParaRPr lang="en-DE"/>
          </a:p>
        </p:txBody>
      </p:sp>
    </p:spTree>
    <p:extLst>
      <p:ext uri="{BB962C8B-B14F-4D97-AF65-F5344CB8AC3E}">
        <p14:creationId xmlns:p14="http://schemas.microsoft.com/office/powerpoint/2010/main" val="623110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3E7C9-29F1-9454-0126-167A65DB8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F9A2A-45F5-06D5-85A9-9D480C14E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A2D59-5294-0DEE-115D-D2F80C8200B7}"/>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A53267A-69CE-0D19-6180-53F241E92916}"/>
              </a:ext>
            </a:extLst>
          </p:cNvPr>
          <p:cNvSpPr>
            <a:spLocks noGrp="1"/>
          </p:cNvSpPr>
          <p:nvPr>
            <p:ph type="sldNum" sz="quarter" idx="5"/>
          </p:nvPr>
        </p:nvSpPr>
        <p:spPr/>
        <p:txBody>
          <a:bodyPr/>
          <a:lstStyle/>
          <a:p>
            <a:fld id="{7D8C2C35-2B8A-446E-BEC0-FD36716C29AC}" type="slidenum">
              <a:rPr lang="en-DE" smtClean="0"/>
              <a:pPr/>
              <a:t>26</a:t>
            </a:fld>
            <a:endParaRPr lang="en-DE"/>
          </a:p>
        </p:txBody>
      </p:sp>
    </p:spTree>
    <p:extLst>
      <p:ext uri="{BB962C8B-B14F-4D97-AF65-F5344CB8AC3E}">
        <p14:creationId xmlns:p14="http://schemas.microsoft.com/office/powerpoint/2010/main" val="3434877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31071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40074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40074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40074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14B8F-74B0-1803-142A-E8AC98DB8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B38DE-D18E-94A4-3363-A34D8A9F7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38532-9F4C-779C-207E-AD4A5B5C775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46BCEA5D-917C-D342-E805-A7F6FEC14C92}"/>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20780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04610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64219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58838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Arial"/>
            </a:endParaRPr>
          </a:p>
          <a:p>
            <a:endParaRPr lang="de-DE">
              <a:cs typeface="Arial"/>
            </a:endParaRPr>
          </a:p>
          <a:p>
            <a:r>
              <a:rPr lang="de-DE"/>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806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cs typeface="Calibri"/>
            </a:endParaRPr>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2953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14B8F-74B0-1803-142A-E8AC98DB8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B38DE-D18E-94A4-3363-A34D8A9F71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38532-9F4C-779C-207E-AD4A5B5C775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46BCEA5D-917C-D342-E805-A7F6FEC14C92}"/>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20780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A20D4-4130-55D7-1A15-529114D08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96C1C7-7ECC-7E72-ECF3-B39A5BDC4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BE6C1-191D-D7F0-ED47-F2F4BCC79FBD}"/>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500648C5-F864-90D3-2858-CE742522A042}"/>
              </a:ext>
            </a:extLst>
          </p:cNvPr>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3275873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B0369-005F-16B9-9F3E-3AB734C0F0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4A8DE-A799-C805-BA04-9FF2C9050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E4916-8692-8A54-B022-EB40C6E161C0}"/>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7CA5657-B402-7AFC-0FA5-D6CF31D2EF8C}"/>
              </a:ext>
            </a:extLst>
          </p:cNvPr>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3712153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DE" smtClean="0"/>
              <a:pPr/>
              <a:t>10</a:t>
            </a:fld>
            <a:endParaRPr lang="en-DE"/>
          </a:p>
        </p:txBody>
      </p:sp>
    </p:spTree>
    <p:extLst>
      <p:ext uri="{BB962C8B-B14F-4D97-AF65-F5344CB8AC3E}">
        <p14:creationId xmlns:p14="http://schemas.microsoft.com/office/powerpoint/2010/main" val="184405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08F68-99A7-FA03-C82D-DC00C1779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E7DE3D-2A92-C822-FCD1-F4DFA08F07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EE4F60-D850-67CE-21B0-36EC4AB5ED41}"/>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A36684B7-952C-AF1A-C0B4-CC5E0904BF21}"/>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94607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817CE-838A-74D3-3A64-ED6479116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61124-3C1A-740C-C441-6331A181A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69C41-C86B-4964-E68C-B6E68730E814}"/>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94EE4965-8B4A-3930-1389-6E88E032F141}"/>
              </a:ext>
            </a:extLst>
          </p:cNvPr>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68245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26.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7.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28.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255.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25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6"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704"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6"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195"/>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40" y="2905127"/>
            <a:ext cx="1843933" cy="246221"/>
          </a:xfrm>
          <a:prstGeom prst="rect">
            <a:avLst/>
          </a:prstGeom>
          <a:noFill/>
        </p:spPr>
        <p:txBody>
          <a:bodyPr wrap="non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498"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1669755799"/>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58">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4080755088"/>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eal Small Anvil Outline Pattern Divider">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B55A2-4C35-5451-67D3-87BC90EB113D}"/>
              </a:ext>
            </a:extLst>
          </p:cNvPr>
          <p:cNvSpPr/>
          <p:nvPr userDrawn="1"/>
        </p:nvSpPr>
        <p:spPr>
          <a:xfrm>
            <a:off x="0" y="0"/>
            <a:ext cx="12195175" cy="6858000"/>
          </a:xfrm>
          <a:prstGeom prst="rect">
            <a:avLst/>
          </a:prstGeom>
          <a:solidFill>
            <a:srgbClr val="89D1FF"/>
          </a:solidFill>
          <a:ln w="4467" cap="flat">
            <a:noFill/>
            <a:prstDash val="solid"/>
            <a:miter/>
          </a:ln>
        </p:spPr>
        <p:txBody>
          <a:bodyPr rtlCol="0" anchor="ctr"/>
          <a:lstStyle/>
          <a:p>
            <a:pPr algn="l" defTabSz="1088327"/>
            <a:endParaRPr lang="en-US" sz="1799">
              <a:solidFill>
                <a:srgbClr val="000000"/>
              </a:solidFill>
            </a:endParaRPr>
          </a:p>
        </p:txBody>
      </p:sp>
    </p:spTree>
    <p:extLst>
      <p:ext uri="{BB962C8B-B14F-4D97-AF65-F5344CB8AC3E}">
        <p14:creationId xmlns:p14="http://schemas.microsoft.com/office/powerpoint/2010/main" val="157951797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981"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03"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51453302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8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39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0014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58"/>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6"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672572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8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981"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68c8689a-7a81-470c-8a82-d35a6ccb8b77&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a:t>
            </a:r>
            <a:r>
              <a:rPr lang="en-US" sz="600" b="0" i="0" err="1">
                <a:latin typeface="+mn-lt"/>
              </a:rPr>
              <a:t>www.sap.com</a:t>
            </a:r>
            <a:r>
              <a:rPr lang="en-US" sz="600" b="0" i="0">
                <a:latin typeface="+mn-lt"/>
              </a:rPr>
              <a:t>/legal-notice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500"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58"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48B029D-C1BA-6745-8ADE-EF91FC90E083}"/>
              </a:ext>
            </a:extLst>
          </p:cNvPr>
          <p:cNvSpPr>
            <a:spLocks noGrp="1"/>
          </p:cNvSpPr>
          <p:nvPr>
            <p:ph type="pic" sz="quarter" idx="10"/>
          </p:nvPr>
        </p:nvSpPr>
        <p:spPr>
          <a:xfrm>
            <a:off x="8126118" y="0"/>
            <a:ext cx="4069057" cy="6858000"/>
          </a:xfrm>
        </p:spPr>
        <p:txBody>
          <a:bodyPr anchor="ctr" anchorCtr="0"/>
          <a:lstStyle>
            <a:lvl1pPr algn="ctr">
              <a:defRPr/>
            </a:lvl1pPr>
          </a:lstStyle>
          <a:p>
            <a:r>
              <a:rPr lang="en-US"/>
              <a:t>Click icon to add picture</a:t>
            </a:r>
          </a:p>
          <a:p>
            <a:endParaRPr lang="en-US"/>
          </a:p>
          <a:p>
            <a:endParaRPr lang="en-US"/>
          </a:p>
        </p:txBody>
      </p:sp>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77017239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89D1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rgbClr val="D1EFFF"/>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6633305" cy="997196"/>
          </a:xfrm>
        </p:spPr>
        <p:txBody>
          <a:bodyPr vert="horz" anchor="b" anchorCtr="0">
            <a:noAutofit/>
          </a:bodyPr>
          <a:lstStyle>
            <a:lvl1pPr>
              <a:lnSpc>
                <a:spcPct val="90000"/>
              </a:lnSpc>
              <a:defRPr sz="3600"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6"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41"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a:t>
            </a:r>
            <a:r>
              <a:rPr lang="en-US" noProof="0" err="1"/>
              <a:t>SlideProof</a:t>
            </a:r>
            <a:r>
              <a:rPr lang="en-US" noProof="0"/>
              <a:t>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a:t>
            </a:r>
            <a:r>
              <a:rPr lang="en-US" noProof="0" err="1"/>
              <a:t>SlideProof</a:t>
            </a:r>
            <a:r>
              <a:rPr lang="en-US" noProof="0"/>
              <a:t>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3" name="SP Agenda Section" hidden="1"/>
          <p:cNvGrpSpPr/>
          <p:nvPr userDrawn="1"/>
        </p:nvGrpSpPr>
        <p:grpSpPr>
          <a:xfrm>
            <a:off x="1798133" y="2085631"/>
            <a:ext cx="8659529" cy="369332"/>
            <a:chOff x="1797664" y="2085631"/>
            <a:chExt cx="8657274" cy="369332"/>
          </a:xfrm>
        </p:grpSpPr>
        <p:sp>
          <p:nvSpPr>
            <p:cNvPr id="20" name="Textbox" hidden="1"/>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21" name="Textbox" hidden="1"/>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a:t>&lt;N&gt;</a:t>
              </a:r>
            </a:p>
          </p:txBody>
        </p:sp>
        <p:sp>
          <p:nvSpPr>
            <p:cNvPr id="22" name="Textbox" hidden="1"/>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a:t>&lt;P&gt;</a:t>
              </a:r>
            </a:p>
          </p:txBody>
        </p:sp>
        <p:sp>
          <p:nvSpPr>
            <p:cNvPr id="24" name="Textbox" hidden="1"/>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a:t>&lt;TIMESLOT&gt;</a:t>
              </a:r>
            </a:p>
          </p:txBody>
        </p:sp>
        <p:sp>
          <p:nvSpPr>
            <p:cNvPr id="28" name="Textbox" hidden="1"/>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a:t>&lt;RESPONSIBLE&gt;</a:t>
              </a:r>
            </a:p>
          </p:txBody>
        </p:sp>
        <p:sp>
          <p:nvSpPr>
            <p:cNvPr id="29" name="Textbox" hidden="1"/>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a:t>&lt;DURATION&gt;</a:t>
              </a:r>
            </a:p>
          </p:txBody>
        </p:sp>
      </p:grpSp>
      <p:grpSp>
        <p:nvGrpSpPr>
          <p:cNvPr id="4" name="SP Agenda Section Highlight" hidden="1"/>
          <p:cNvGrpSpPr>
            <a:grpSpLocks/>
          </p:cNvGrpSpPr>
          <p:nvPr userDrawn="1"/>
        </p:nvGrpSpPr>
        <p:grpSpPr>
          <a:xfrm>
            <a:off x="1798132" y="2616963"/>
            <a:ext cx="8659528" cy="369332"/>
            <a:chOff x="1797664" y="2616963"/>
            <a:chExt cx="8657274" cy="369332"/>
          </a:xfrm>
          <a:solidFill>
            <a:schemeClr val="accent1">
              <a:lumMod val="60000"/>
              <a:lumOff val="40000"/>
            </a:schemeClr>
          </a:solidFill>
        </p:grpSpPr>
        <p:sp>
          <p:nvSpPr>
            <p:cNvPr id="32" name="Textbox" hidden="1"/>
            <p:cNvSpPr txBox="1">
              <a:spLocks/>
            </p:cNvSpPr>
            <p:nvPr userDrawn="1"/>
          </p:nvSpPr>
          <p:spPr>
            <a:xfrm>
              <a:off x="2267220" y="2616963"/>
              <a:ext cx="3843347"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33" name="Textbox" hidden="1"/>
            <p:cNvSpPr txBox="1">
              <a:spLocks/>
            </p:cNvSpPr>
            <p:nvPr userDrawn="1"/>
          </p:nvSpPr>
          <p:spPr>
            <a:xfrm>
              <a:off x="1797664" y="2616963"/>
              <a:ext cx="379556" cy="369332"/>
            </a:xfrm>
            <a:prstGeom prst="rect">
              <a:avLst/>
            </a:prstGeom>
            <a:grpFill/>
          </p:spPr>
          <p:txBody>
            <a:bodyPr wrap="none" rtlCol="0" anchor="ctr">
              <a:noAutofit/>
            </a:bodyPr>
            <a:lstStyle/>
            <a:p>
              <a:pPr algn="ctr"/>
              <a:r>
                <a:rPr lang="en-US" sz="1400" b="1"/>
                <a:t>&lt;N&gt;</a:t>
              </a:r>
            </a:p>
          </p:txBody>
        </p:sp>
        <p:sp>
          <p:nvSpPr>
            <p:cNvPr id="34" name="Textbox" hidden="1"/>
            <p:cNvSpPr txBox="1">
              <a:spLocks/>
            </p:cNvSpPr>
            <p:nvPr userDrawn="1"/>
          </p:nvSpPr>
          <p:spPr>
            <a:xfrm>
              <a:off x="9817944" y="2616963"/>
              <a:ext cx="636994" cy="369332"/>
            </a:xfrm>
            <a:prstGeom prst="rect">
              <a:avLst/>
            </a:prstGeom>
            <a:grpFill/>
          </p:spPr>
          <p:txBody>
            <a:bodyPr wrap="none" rtlCol="0" anchor="ctr">
              <a:noAutofit/>
            </a:bodyPr>
            <a:lstStyle/>
            <a:p>
              <a:pPr algn="r"/>
              <a:r>
                <a:rPr lang="en-US" sz="1400" b="1"/>
                <a:t>&lt;P&gt;</a:t>
              </a:r>
            </a:p>
          </p:txBody>
        </p:sp>
        <p:sp>
          <p:nvSpPr>
            <p:cNvPr id="35" name="Textbox" hidden="1"/>
            <p:cNvSpPr txBox="1">
              <a:spLocks/>
            </p:cNvSpPr>
            <p:nvPr userDrawn="1"/>
          </p:nvSpPr>
          <p:spPr>
            <a:xfrm>
              <a:off x="7696160" y="2616963"/>
              <a:ext cx="1257061" cy="369332"/>
            </a:xfrm>
            <a:prstGeom prst="rect">
              <a:avLst/>
            </a:prstGeom>
            <a:grpFill/>
          </p:spPr>
          <p:txBody>
            <a:bodyPr wrap="none" rtlCol="0" anchor="ctr">
              <a:noAutofit/>
            </a:bodyPr>
            <a:lstStyle/>
            <a:p>
              <a:pPr algn="l"/>
              <a:r>
                <a:rPr lang="en-US" sz="1400" b="1"/>
                <a:t>&lt;TIMESLOT&gt;</a:t>
              </a:r>
            </a:p>
          </p:txBody>
        </p:sp>
        <p:sp>
          <p:nvSpPr>
            <p:cNvPr id="36" name="Textbox" hidden="1"/>
            <p:cNvSpPr txBox="1">
              <a:spLocks/>
            </p:cNvSpPr>
            <p:nvPr userDrawn="1"/>
          </p:nvSpPr>
          <p:spPr>
            <a:xfrm>
              <a:off x="6209330" y="2616963"/>
              <a:ext cx="1388067" cy="369332"/>
            </a:xfrm>
            <a:prstGeom prst="rect">
              <a:avLst/>
            </a:prstGeom>
            <a:grpFill/>
          </p:spPr>
          <p:txBody>
            <a:bodyPr wrap="none" rtlCol="0" anchor="ctr">
              <a:noAutofit/>
            </a:bodyPr>
            <a:lstStyle/>
            <a:p>
              <a:pPr algn="l"/>
              <a:r>
                <a:rPr lang="en-US" sz="1400" b="1"/>
                <a:t>&lt;RESPONSIBLE&gt;</a:t>
              </a:r>
            </a:p>
          </p:txBody>
        </p:sp>
        <p:sp>
          <p:nvSpPr>
            <p:cNvPr id="37" name="Textbox" hidden="1"/>
            <p:cNvSpPr txBox="1">
              <a:spLocks/>
            </p:cNvSpPr>
            <p:nvPr userDrawn="1"/>
          </p:nvSpPr>
          <p:spPr>
            <a:xfrm>
              <a:off x="9043221" y="2616963"/>
              <a:ext cx="684723" cy="369332"/>
            </a:xfrm>
            <a:prstGeom prst="rect">
              <a:avLst/>
            </a:prstGeom>
            <a:grpFill/>
          </p:spPr>
          <p:txBody>
            <a:bodyPr wrap="none" rtlCol="0" anchor="ctr">
              <a:noAutofit/>
            </a:bodyPr>
            <a:lstStyle/>
            <a:p>
              <a:pPr algn="l"/>
              <a:r>
                <a:rPr lang="en-US" sz="1400" b="1"/>
                <a:t>&lt;DURATION&gt;</a:t>
              </a:r>
            </a:p>
          </p:txBody>
        </p:sp>
      </p:grpSp>
      <p:grpSp>
        <p:nvGrpSpPr>
          <p:cNvPr id="8" name="SP Agenda Subsection" hidden="1"/>
          <p:cNvGrpSpPr>
            <a:grpSpLocks/>
          </p:cNvGrpSpPr>
          <p:nvPr userDrawn="1"/>
        </p:nvGrpSpPr>
        <p:grpSpPr>
          <a:xfrm>
            <a:off x="2266395" y="3148295"/>
            <a:ext cx="8191268" cy="369332"/>
            <a:chOff x="2265804" y="3155687"/>
            <a:chExt cx="8189134" cy="369332"/>
          </a:xfrm>
        </p:grpSpPr>
        <p:sp>
          <p:nvSpPr>
            <p:cNvPr id="39" name="Textbox" hidden="1"/>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a:t>&lt;TEXT&gt;</a:t>
              </a:r>
            </a:p>
          </p:txBody>
        </p:sp>
        <p:sp>
          <p:nvSpPr>
            <p:cNvPr id="40" name="Textbox" hidden="1"/>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a:t>&lt;N&gt;</a:t>
              </a:r>
            </a:p>
          </p:txBody>
        </p:sp>
        <p:sp>
          <p:nvSpPr>
            <p:cNvPr id="41" name="Textbox" hidden="1"/>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a:t>&lt;P&gt;</a:t>
              </a:r>
            </a:p>
          </p:txBody>
        </p:sp>
        <p:sp>
          <p:nvSpPr>
            <p:cNvPr id="42" name="Textbox" hidden="1"/>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a:t>&lt;TIMESLOT&gt;</a:t>
              </a:r>
            </a:p>
          </p:txBody>
        </p:sp>
        <p:sp>
          <p:nvSpPr>
            <p:cNvPr id="43" name="Textbox" hidden="1"/>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a:t>&lt;RESPONSIBLE&gt;</a:t>
              </a:r>
            </a:p>
          </p:txBody>
        </p:sp>
        <p:sp>
          <p:nvSpPr>
            <p:cNvPr id="44" name="Textbox" hidden="1"/>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a:t>&lt;DURATION&gt;</a:t>
              </a:r>
            </a:p>
          </p:txBody>
        </p:sp>
      </p:grpSp>
      <p:grpSp>
        <p:nvGrpSpPr>
          <p:cNvPr id="9" name="SP Agenda Subsection Highlight" hidden="1"/>
          <p:cNvGrpSpPr>
            <a:grpSpLocks/>
          </p:cNvGrpSpPr>
          <p:nvPr userDrawn="1"/>
        </p:nvGrpSpPr>
        <p:grpSpPr>
          <a:xfrm>
            <a:off x="2266394" y="3679627"/>
            <a:ext cx="8191267" cy="369332"/>
            <a:chOff x="2265804" y="3694411"/>
            <a:chExt cx="8189134" cy="369332"/>
          </a:xfrm>
          <a:solidFill>
            <a:schemeClr val="accent1">
              <a:lumMod val="60000"/>
              <a:lumOff val="40000"/>
            </a:schemeClr>
          </a:solidFill>
        </p:grpSpPr>
        <p:sp>
          <p:nvSpPr>
            <p:cNvPr id="46" name="Textbox" hidden="1"/>
            <p:cNvSpPr txBox="1">
              <a:spLocks/>
            </p:cNvSpPr>
            <p:nvPr userDrawn="1"/>
          </p:nvSpPr>
          <p:spPr>
            <a:xfrm>
              <a:off x="2744123" y="3694411"/>
              <a:ext cx="3366444" cy="369332"/>
            </a:xfrm>
            <a:prstGeom prst="rect">
              <a:avLst/>
            </a:prstGeom>
            <a:grpFill/>
          </p:spPr>
          <p:txBody>
            <a:bodyPr wrap="square" rtlCol="0" anchor="ctr">
              <a:normAutofit/>
            </a:bodyPr>
            <a:lstStyle/>
            <a:p>
              <a:pPr defTabSz="9334267">
                <a:tabLst>
                  <a:tab pos="9512062" algn="l"/>
                </a:tabLst>
              </a:pPr>
              <a:r>
                <a:rPr lang="en-US" sz="1400" b="1"/>
                <a:t>&lt;TEXT&gt;</a:t>
              </a:r>
            </a:p>
          </p:txBody>
        </p:sp>
        <p:sp>
          <p:nvSpPr>
            <p:cNvPr id="47" name="Textbox" hidden="1"/>
            <p:cNvSpPr txBox="1">
              <a:spLocks/>
            </p:cNvSpPr>
            <p:nvPr userDrawn="1"/>
          </p:nvSpPr>
          <p:spPr>
            <a:xfrm>
              <a:off x="2265804" y="3694411"/>
              <a:ext cx="379556" cy="369332"/>
            </a:xfrm>
            <a:prstGeom prst="rect">
              <a:avLst/>
            </a:prstGeom>
            <a:grpFill/>
          </p:spPr>
          <p:txBody>
            <a:bodyPr wrap="none" rtlCol="0" anchor="ctr">
              <a:noAutofit/>
            </a:bodyPr>
            <a:lstStyle/>
            <a:p>
              <a:pPr algn="ctr"/>
              <a:r>
                <a:rPr lang="en-US" sz="1400" b="1"/>
                <a:t>&lt;N&gt;</a:t>
              </a:r>
            </a:p>
          </p:txBody>
        </p:sp>
        <p:sp>
          <p:nvSpPr>
            <p:cNvPr id="48" name="Textbox" hidden="1"/>
            <p:cNvSpPr txBox="1">
              <a:spLocks/>
            </p:cNvSpPr>
            <p:nvPr userDrawn="1"/>
          </p:nvSpPr>
          <p:spPr>
            <a:xfrm>
              <a:off x="9817944" y="3694411"/>
              <a:ext cx="636994" cy="369332"/>
            </a:xfrm>
            <a:prstGeom prst="rect">
              <a:avLst/>
            </a:prstGeom>
            <a:grpFill/>
          </p:spPr>
          <p:txBody>
            <a:bodyPr wrap="none" rtlCol="0" anchor="ctr">
              <a:noAutofit/>
            </a:bodyPr>
            <a:lstStyle/>
            <a:p>
              <a:pPr algn="r"/>
              <a:r>
                <a:rPr lang="en-US" sz="1400" b="1"/>
                <a:t>&lt;P&gt;</a:t>
              </a:r>
            </a:p>
          </p:txBody>
        </p:sp>
        <p:sp>
          <p:nvSpPr>
            <p:cNvPr id="49" name="Textbox" hidden="1"/>
            <p:cNvSpPr txBox="1">
              <a:spLocks/>
            </p:cNvSpPr>
            <p:nvPr userDrawn="1"/>
          </p:nvSpPr>
          <p:spPr>
            <a:xfrm>
              <a:off x="7696160" y="3694411"/>
              <a:ext cx="1257061" cy="369332"/>
            </a:xfrm>
            <a:prstGeom prst="rect">
              <a:avLst/>
            </a:prstGeom>
            <a:grpFill/>
          </p:spPr>
          <p:txBody>
            <a:bodyPr wrap="none" rtlCol="0" anchor="ctr">
              <a:noAutofit/>
            </a:bodyPr>
            <a:lstStyle/>
            <a:p>
              <a:pPr algn="l"/>
              <a:r>
                <a:rPr lang="en-US" sz="1400" b="1"/>
                <a:t>&lt;TIMESLOT&gt;</a:t>
              </a:r>
            </a:p>
          </p:txBody>
        </p:sp>
        <p:sp>
          <p:nvSpPr>
            <p:cNvPr id="50" name="Textbox" hidden="1"/>
            <p:cNvSpPr txBox="1">
              <a:spLocks/>
            </p:cNvSpPr>
            <p:nvPr userDrawn="1"/>
          </p:nvSpPr>
          <p:spPr>
            <a:xfrm>
              <a:off x="6209330" y="3694411"/>
              <a:ext cx="1388067" cy="369332"/>
            </a:xfrm>
            <a:prstGeom prst="rect">
              <a:avLst/>
            </a:prstGeom>
            <a:grpFill/>
          </p:spPr>
          <p:txBody>
            <a:bodyPr wrap="none" rtlCol="0" anchor="ctr">
              <a:noAutofit/>
            </a:bodyPr>
            <a:lstStyle/>
            <a:p>
              <a:pPr algn="l"/>
              <a:r>
                <a:rPr lang="en-US" sz="1400" b="1"/>
                <a:t>&lt;RESPONSIBLE&gt;</a:t>
              </a:r>
            </a:p>
          </p:txBody>
        </p:sp>
        <p:sp>
          <p:nvSpPr>
            <p:cNvPr id="51" name="Textbox" hidden="1"/>
            <p:cNvSpPr txBox="1">
              <a:spLocks/>
            </p:cNvSpPr>
            <p:nvPr userDrawn="1"/>
          </p:nvSpPr>
          <p:spPr>
            <a:xfrm>
              <a:off x="9043221" y="3694411"/>
              <a:ext cx="684723" cy="369332"/>
            </a:xfrm>
            <a:prstGeom prst="rect">
              <a:avLst/>
            </a:prstGeom>
            <a:grpFill/>
          </p:spPr>
          <p:txBody>
            <a:bodyPr wrap="none" rtlCol="0" anchor="ctr">
              <a:noAutofit/>
            </a:bodyPr>
            <a:lstStyle/>
            <a:p>
              <a:pPr algn="l"/>
              <a:r>
                <a:rPr lang="en-US" sz="1400" b="1"/>
                <a:t>&lt;DURATION&gt;</a:t>
              </a:r>
            </a:p>
          </p:txBody>
        </p:sp>
      </p:grpSp>
      <p:sp>
        <p:nvSpPr>
          <p:cNvPr id="2" name="Title 1">
            <a:extLst>
              <a:ext uri="{FF2B5EF4-FFF2-40B4-BE49-F238E27FC236}">
                <a16:creationId xmlns:a16="http://schemas.microsoft.com/office/drawing/2014/main" id="{1E400D9E-F8C6-0BA2-F4F4-397DAB7EC3E3}"/>
              </a:ext>
            </a:extLst>
          </p:cNvPr>
          <p:cNvSpPr>
            <a:spLocks noGrp="1"/>
          </p:cNvSpPr>
          <p:nvPr>
            <p:ph type="title" idx="14" hasCustomPrompt="1"/>
          </p:nvPr>
        </p:nvSpPr>
        <p:spPr/>
        <p:txBody>
          <a:bodyPr/>
          <a:lstStyle/>
          <a:p>
            <a:r>
              <a:rPr lang="en-US"/>
              <a:t>Agenda</a:t>
            </a:r>
            <a:endParaRPr lang="de-DE"/>
          </a:p>
        </p:txBody>
      </p:sp>
    </p:spTree>
    <p:extLst>
      <p:ext uri="{BB962C8B-B14F-4D97-AF65-F5344CB8AC3E}">
        <p14:creationId xmlns:p14="http://schemas.microsoft.com/office/powerpoint/2010/main" val="2680475878"/>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1285096" y="4096092"/>
            <a:ext cx="10082625" cy="369332"/>
            <a:chOff x="1797664" y="2085631"/>
            <a:chExt cx="5940745" cy="369332"/>
          </a:xfrm>
        </p:grpSpPr>
        <p:sp>
          <p:nvSpPr>
            <p:cNvPr id="72" name="Textbox" hidden="1">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73" name="Textbox" hidden="1">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74" name="Textbox" hidden="1">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a:solidFill>
                    <a:srgbClr val="000000">
                      <a:alpha val="0"/>
                    </a:srgbClr>
                  </a:solidFill>
                </a:rPr>
                <a:t>&lt;P&gt;</a:t>
              </a:r>
            </a:p>
          </p:txBody>
        </p:sp>
        <p:sp>
          <p:nvSpPr>
            <p:cNvPr id="75" name="Textbox" hidden="1">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&lt;TIMESLOT&gt;</a:t>
              </a:r>
            </a:p>
          </p:txBody>
        </p:sp>
        <p:sp>
          <p:nvSpPr>
            <p:cNvPr id="76" name="Textbox" hidden="1">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&lt;RESPONSIBLE&gt;</a:t>
              </a:r>
            </a:p>
          </p:txBody>
        </p:sp>
        <p:sp>
          <p:nvSpPr>
            <p:cNvPr id="77" name="Textbox" hidden="1">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rgbClr val="000000">
                      <a:alpha val="0"/>
                    </a:srgbClr>
                  </a:solidFill>
                </a:rPr>
                <a:t>&lt;DURATION&gt;</a:t>
              </a:r>
            </a:p>
          </p:txBody>
        </p:sp>
      </p:grpSp>
      <p:sp>
        <p:nvSpPr>
          <p:cNvPr id="31" name="SP Agenda Notice" hidden="1"/>
          <p:cNvSpPr>
            <a:spLocks noGrp="1"/>
          </p:cNvSpPr>
          <p:nvPr>
            <p:ph sz="quarter" idx="13" hasCustomPrompt="1"/>
          </p:nvPr>
        </p:nvSpPr>
        <p:spPr>
          <a:xfrm>
            <a:off x="12347615" y="48315"/>
            <a:ext cx="3104008"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SlideProof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SlideProof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1285096" y="4096092"/>
            <a:ext cx="10082625" cy="369332"/>
            <a:chOff x="1797664" y="2085631"/>
            <a:chExt cx="5940745" cy="369332"/>
          </a:xfrm>
        </p:grpSpPr>
        <p:sp>
          <p:nvSpPr>
            <p:cNvPr id="79" name="Textbox" hidden="1">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80" name="Textbox" hidden="1">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81" name="Textbox" hidden="1">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a:solidFill>
                    <a:srgbClr val="000000">
                      <a:alpha val="0"/>
                    </a:srgbClr>
                  </a:solidFill>
                </a:rPr>
                <a:t>&lt;P&gt;</a:t>
              </a:r>
            </a:p>
          </p:txBody>
        </p:sp>
        <p:sp>
          <p:nvSpPr>
            <p:cNvPr id="82" name="Textbox" hidden="1">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&lt;TIMESLOT&gt;</a:t>
              </a:r>
            </a:p>
          </p:txBody>
        </p:sp>
        <p:sp>
          <p:nvSpPr>
            <p:cNvPr id="83" name="Textbox" hidden="1">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&lt;RESPONSIBLE&gt;</a:t>
              </a:r>
            </a:p>
          </p:txBody>
        </p:sp>
        <p:sp>
          <p:nvSpPr>
            <p:cNvPr id="84" name="Textbox" hidden="1">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rgbClr val="000000">
                      <a:alpha val="0"/>
                    </a:srgbClr>
                  </a:solidFill>
                </a:rPr>
                <a:t>&lt;DURATION&gt;</a:t>
              </a:r>
            </a:p>
          </p:txBody>
        </p:sp>
      </p:grpSp>
    </p:spTree>
    <p:extLst>
      <p:ext uri="{BB962C8B-B14F-4D97-AF65-F5344CB8AC3E}">
        <p14:creationId xmlns:p14="http://schemas.microsoft.com/office/powerpoint/2010/main" val="1349781009"/>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Agenda_Blue pattern">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980CAF9-5CDA-8556-9A53-7AC4242D1ABB}"/>
              </a:ext>
            </a:extLst>
          </p:cNvPr>
          <p:cNvGraphicFramePr>
            <a:graphicFrameLocks noChangeAspect="1"/>
          </p:cNvGraphicFramePr>
          <p:nvPr>
            <p:custDataLst>
              <p:tags r:id="rId1"/>
            </p:custDataLst>
            <p:extLst>
              <p:ext uri="{D42A27DB-BD31-4B8C-83A1-F6EECF244321}">
                <p14:modId xmlns:p14="http://schemas.microsoft.com/office/powerpoint/2010/main" val="3065279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2" name="think-cell data - do not delete" hidden="1">
                        <a:extLst>
                          <a:ext uri="{FF2B5EF4-FFF2-40B4-BE49-F238E27FC236}">
                            <a16:creationId xmlns:a16="http://schemas.microsoft.com/office/drawing/2014/main" id="{0980CAF9-5CDA-8556-9A53-7AC4242D1A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Agenda items placeholder"/>
          <p:cNvSpPr>
            <a:spLocks noGrp="1"/>
          </p:cNvSpPr>
          <p:nvPr>
            <p:ph type="body" sz="quarter" idx="10" hasCustomPrompt="1"/>
          </p:nvPr>
        </p:nvSpPr>
        <p:spPr>
          <a:xfrm>
            <a:off x="4459274" y="869797"/>
            <a:ext cx="7229164" cy="5475443"/>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pic>
        <p:nvPicPr>
          <p:cNvPr id="5" name="Picture Placeholder 14">
            <a:extLst>
              <a:ext uri="{FF2B5EF4-FFF2-40B4-BE49-F238E27FC236}">
                <a16:creationId xmlns:a16="http://schemas.microsoft.com/office/drawing/2014/main" id="{2219E82A-CB6A-79B3-D0B2-285EB37A3C9D}"/>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95" r="36953" b="195"/>
          <a:stretch/>
        </p:blipFill>
        <p:spPr bwMode="black">
          <a:xfrm>
            <a:off x="0" y="0"/>
            <a:ext cx="3858322" cy="6858000"/>
          </a:xfrm>
          <a:prstGeom prst="rect">
            <a:avLst/>
          </a:prstGeom>
        </p:spPr>
      </p:pic>
      <p:sp>
        <p:nvSpPr>
          <p:cNvPr id="3" name="Agenda title"/>
          <p:cNvSpPr>
            <a:spLocks noGrp="1"/>
          </p:cNvSpPr>
          <p:nvPr>
            <p:ph type="title" hasCustomPrompt="1"/>
          </p:nvPr>
        </p:nvSpPr>
        <p:spPr>
          <a:xfrm>
            <a:off x="509332" y="1750744"/>
            <a:ext cx="2735674" cy="830997"/>
          </a:xfrm>
        </p:spPr>
        <p:txBody>
          <a:bodyPr vert="horz"/>
          <a:lstStyle>
            <a:lvl1pPr>
              <a:defRPr sz="5398" b="0" i="0">
                <a:solidFill>
                  <a:schemeClr val="bg1"/>
                </a:solidFill>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692693200"/>
      </p:ext>
    </p:extLst>
  </p:cSld>
  <p:clrMapOvr>
    <a:masterClrMapping/>
  </p:clrMapOvr>
  <p:extLst>
    <p:ext uri="{DCECCB84-F9BA-43D5-87BE-67443E8EF086}">
      <p15:sldGuideLst xmlns:p15="http://schemas.microsoft.com/office/powerpoint/2012/main">
        <p15:guide id="1" pos="303">
          <p15:clr>
            <a:srgbClr val="FBAE40"/>
          </p15:clr>
        </p15:guide>
        <p15:guide id="2" orient="horz" pos="981">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Blue Anvil Divider with Cutout Photo 4">
    <p:bg>
      <p:bgPr>
        <a:solidFill>
          <a:srgbClr val="4DB1FF"/>
        </a:solidFill>
        <a:effectLst/>
      </p:bgPr>
    </p:bg>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A664DECE-AF9A-D5B0-65E3-BC13B65CF6E7}"/>
              </a:ext>
            </a:extLst>
          </p:cNvPr>
          <p:cNvPicPr>
            <a:picLocks noChangeAspect="1"/>
          </p:cNvPicPr>
          <p:nvPr userDrawn="1"/>
        </p:nvPicPr>
        <p:blipFill>
          <a:blip r:embed="rId2"/>
          <a:stretch>
            <a:fillRect/>
          </a:stretch>
        </p:blipFill>
        <p:spPr>
          <a:xfrm>
            <a:off x="2774056" y="1386687"/>
            <a:ext cx="8206724" cy="4084625"/>
          </a:xfrm>
          <a:prstGeom prst="rect">
            <a:avLst/>
          </a:prstGeom>
        </p:spPr>
      </p:pic>
      <p:pic>
        <p:nvPicPr>
          <p:cNvPr id="6" name="Picture 4">
            <a:extLst>
              <a:ext uri="{FF2B5EF4-FFF2-40B4-BE49-F238E27FC236}">
                <a16:creationId xmlns:a16="http://schemas.microsoft.com/office/drawing/2014/main" id="{9C174EAF-4C8B-DB7B-FFC9-90AD3E573335}"/>
              </a:ext>
            </a:extLst>
          </p:cNvPr>
          <p:cNvPicPr>
            <a:picLocks noChangeAspect="1"/>
          </p:cNvPicPr>
          <p:nvPr userDrawn="1"/>
        </p:nvPicPr>
        <p:blipFill>
          <a:blip r:embed="rId3"/>
          <a:stretch>
            <a:fillRect/>
          </a:stretch>
        </p:blipFill>
        <p:spPr>
          <a:xfrm>
            <a:off x="6386495" y="680112"/>
            <a:ext cx="4940695" cy="6192338"/>
          </a:xfrm>
          <a:prstGeom prst="rect">
            <a:avLst/>
          </a:prstGeom>
        </p:spPr>
      </p:pic>
      <p:sp>
        <p:nvSpPr>
          <p:cNvPr id="2" name="Divider text"/>
          <p:cNvSpPr>
            <a:spLocks noGrp="1"/>
          </p:cNvSpPr>
          <p:nvPr>
            <p:ph type="ctrTitle" hasCustomPrompt="1"/>
          </p:nvPr>
        </p:nvSpPr>
        <p:spPr bwMode="black">
          <a:xfrm>
            <a:off x="504000" y="1503994"/>
            <a:ext cx="11185200" cy="677108"/>
          </a:xfrm>
        </p:spPr>
        <p:txBody>
          <a:bodyPr anchor="ctr" anchorCtr="0">
            <a:noAutofit/>
          </a:bodyPr>
          <a:lstStyle>
            <a:lvl1pPr marL="0" algn="l" defTabSz="1088558" rtl="0" eaLnBrk="1" latinLnBrk="0" hangingPunct="1">
              <a:spcBef>
                <a:spcPct val="0"/>
              </a:spcBef>
              <a:buNone/>
              <a:defRPr lang="de-DE" sz="4800" b="0" i="0" kern="1200" baseline="0" dirty="0">
                <a:solidFill>
                  <a:srgbClr val="002A86"/>
                </a:solidFill>
                <a:latin typeface="+mj-lt"/>
                <a:ea typeface="+mj-ea"/>
                <a:cs typeface="72" panose="020B0503030000000003" pitchFamily="34" charset="0"/>
              </a:defRPr>
            </a:lvl1pPr>
          </a:lstStyle>
          <a:p>
            <a:r>
              <a:rPr lang="en-US"/>
              <a:t>Divider page</a:t>
            </a:r>
            <a:endParaRPr lang="de-DE"/>
          </a:p>
        </p:txBody>
      </p:sp>
      <p:sp>
        <p:nvSpPr>
          <p:cNvPr id="9" name="Text Placeholder 8">
            <a:extLst>
              <a:ext uri="{FF2B5EF4-FFF2-40B4-BE49-F238E27FC236}">
                <a16:creationId xmlns:a16="http://schemas.microsoft.com/office/drawing/2014/main" id="{B2CE6272-B28B-CB34-B409-BBC1FAE43E06}"/>
              </a:ext>
            </a:extLst>
          </p:cNvPr>
          <p:cNvSpPr>
            <a:spLocks noGrp="1"/>
          </p:cNvSpPr>
          <p:nvPr>
            <p:ph type="body" sz="quarter" idx="10" hasCustomPrompt="1"/>
          </p:nvPr>
        </p:nvSpPr>
        <p:spPr>
          <a:xfrm>
            <a:off x="503239" y="2305050"/>
            <a:ext cx="4745037" cy="685800"/>
          </a:xfrm>
        </p:spPr>
        <p:txBody>
          <a:bodyPr>
            <a:noAutofit/>
          </a:bodyPr>
          <a:lstStyle>
            <a:lvl1pPr>
              <a:defRPr sz="3200">
                <a:solidFill>
                  <a:srgbClr val="002A86"/>
                </a:solidFill>
              </a:defRPr>
            </a:lvl1pPr>
          </a:lstStyle>
          <a:p>
            <a:pPr lvl="0"/>
            <a:r>
              <a:rPr lang="en-US"/>
              <a:t>Insert subtitle</a:t>
            </a:r>
          </a:p>
        </p:txBody>
      </p:sp>
    </p:spTree>
    <p:extLst>
      <p:ext uri="{BB962C8B-B14F-4D97-AF65-F5344CB8AC3E}">
        <p14:creationId xmlns:p14="http://schemas.microsoft.com/office/powerpoint/2010/main" val="68353505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ue Anvil Divider with Cutout Photo 1">
    <p:bg>
      <p:bgPr>
        <a:solidFill>
          <a:srgbClr val="4DB1FF"/>
        </a:solidFill>
        <a:effectLst/>
      </p:bgPr>
    </p:bg>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298C9EE1-429B-521D-0D08-3292816B5905}"/>
              </a:ext>
            </a:extLst>
          </p:cNvPr>
          <p:cNvPicPr>
            <a:picLocks noChangeAspect="1"/>
          </p:cNvPicPr>
          <p:nvPr userDrawn="1"/>
        </p:nvPicPr>
        <p:blipFill>
          <a:blip r:embed="rId2"/>
          <a:stretch>
            <a:fillRect/>
          </a:stretch>
        </p:blipFill>
        <p:spPr>
          <a:xfrm>
            <a:off x="2774056" y="1386687"/>
            <a:ext cx="8206724" cy="4084625"/>
          </a:xfrm>
          <a:prstGeom prst="rect">
            <a:avLst/>
          </a:prstGeom>
        </p:spPr>
      </p:pic>
      <p:pic>
        <p:nvPicPr>
          <p:cNvPr id="5" name="Picture 11">
            <a:extLst>
              <a:ext uri="{FF2B5EF4-FFF2-40B4-BE49-F238E27FC236}">
                <a16:creationId xmlns:a16="http://schemas.microsoft.com/office/drawing/2014/main" id="{FFF3B027-9417-7F7A-8800-179A87C5F9BF}"/>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34971" t="11814" r="34675" b="23638"/>
          <a:stretch/>
        </p:blipFill>
        <p:spPr>
          <a:xfrm>
            <a:off x="5949167" y="252999"/>
            <a:ext cx="4656784" cy="6605001"/>
          </a:xfrm>
          <a:prstGeom prst="rect">
            <a:avLst/>
          </a:prstGeom>
        </p:spPr>
      </p:pic>
      <p:sp>
        <p:nvSpPr>
          <p:cNvPr id="2" name="Divider text"/>
          <p:cNvSpPr>
            <a:spLocks noGrp="1"/>
          </p:cNvSpPr>
          <p:nvPr>
            <p:ph type="ctrTitle" hasCustomPrompt="1"/>
          </p:nvPr>
        </p:nvSpPr>
        <p:spPr bwMode="black">
          <a:xfrm>
            <a:off x="504000" y="1503994"/>
            <a:ext cx="11185200" cy="677108"/>
          </a:xfrm>
        </p:spPr>
        <p:txBody>
          <a:bodyPr anchor="ctr" anchorCtr="0">
            <a:noAutofit/>
          </a:bodyPr>
          <a:lstStyle>
            <a:lvl1pPr marL="0" algn="l" defTabSz="1088558" rtl="0" eaLnBrk="1" latinLnBrk="0" hangingPunct="1">
              <a:spcBef>
                <a:spcPct val="0"/>
              </a:spcBef>
              <a:buNone/>
              <a:defRPr lang="de-DE" sz="4800" b="0" i="0" kern="1200" baseline="0" dirty="0">
                <a:solidFill>
                  <a:srgbClr val="002A86"/>
                </a:solidFill>
                <a:latin typeface="+mj-lt"/>
                <a:ea typeface="+mj-ea"/>
                <a:cs typeface="72" panose="020B0503030000000003" pitchFamily="34" charset="0"/>
              </a:defRPr>
            </a:lvl1pPr>
          </a:lstStyle>
          <a:p>
            <a:r>
              <a:rPr lang="en-US"/>
              <a:t>Divider page</a:t>
            </a:r>
            <a:endParaRPr lang="de-DE"/>
          </a:p>
        </p:txBody>
      </p:sp>
      <p:sp>
        <p:nvSpPr>
          <p:cNvPr id="9" name="Text Placeholder 8">
            <a:extLst>
              <a:ext uri="{FF2B5EF4-FFF2-40B4-BE49-F238E27FC236}">
                <a16:creationId xmlns:a16="http://schemas.microsoft.com/office/drawing/2014/main" id="{B2CE6272-B28B-CB34-B409-BBC1FAE43E06}"/>
              </a:ext>
            </a:extLst>
          </p:cNvPr>
          <p:cNvSpPr>
            <a:spLocks noGrp="1"/>
          </p:cNvSpPr>
          <p:nvPr>
            <p:ph type="body" sz="quarter" idx="10" hasCustomPrompt="1"/>
          </p:nvPr>
        </p:nvSpPr>
        <p:spPr>
          <a:xfrm>
            <a:off x="503239" y="2305050"/>
            <a:ext cx="4745037" cy="685800"/>
          </a:xfrm>
        </p:spPr>
        <p:txBody>
          <a:bodyPr>
            <a:noAutofit/>
          </a:bodyPr>
          <a:lstStyle>
            <a:lvl1pPr>
              <a:defRPr sz="3200">
                <a:solidFill>
                  <a:srgbClr val="002A86"/>
                </a:solidFill>
              </a:defRPr>
            </a:lvl1pPr>
          </a:lstStyle>
          <a:p>
            <a:pPr lvl="0"/>
            <a:r>
              <a:rPr lang="en-US"/>
              <a:t>Insert subtitle</a:t>
            </a:r>
          </a:p>
        </p:txBody>
      </p:sp>
    </p:spTree>
    <p:extLst>
      <p:ext uri="{BB962C8B-B14F-4D97-AF65-F5344CB8AC3E}">
        <p14:creationId xmlns:p14="http://schemas.microsoft.com/office/powerpoint/2010/main" val="185903613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Blue Anvil Divider with Cutout Photo 5">
    <p:bg>
      <p:bgPr>
        <a:solidFill>
          <a:srgbClr val="4DB1FF"/>
        </a:solidFill>
        <a:effectLst/>
      </p:bgPr>
    </p:bg>
    <p:spTree>
      <p:nvGrpSpPr>
        <p:cNvPr id="1" name=""/>
        <p:cNvGrpSpPr/>
        <p:nvPr/>
      </p:nvGrpSpPr>
      <p:grpSpPr>
        <a:xfrm>
          <a:off x="0" y="0"/>
          <a:ext cx="0" cy="0"/>
          <a:chOff x="0" y="0"/>
          <a:chExt cx="0" cy="0"/>
        </a:xfrm>
      </p:grpSpPr>
      <p:pic>
        <p:nvPicPr>
          <p:cNvPr id="7" name="Picture 10">
            <a:extLst>
              <a:ext uri="{FF2B5EF4-FFF2-40B4-BE49-F238E27FC236}">
                <a16:creationId xmlns:a16="http://schemas.microsoft.com/office/drawing/2014/main" id="{4F8ED463-5325-8693-8E4A-7F6A6F92C7F8}"/>
              </a:ext>
            </a:extLst>
          </p:cNvPr>
          <p:cNvPicPr>
            <a:picLocks noChangeAspect="1"/>
          </p:cNvPicPr>
          <p:nvPr userDrawn="1"/>
        </p:nvPicPr>
        <p:blipFill>
          <a:blip r:embed="rId2"/>
          <a:stretch>
            <a:fillRect/>
          </a:stretch>
        </p:blipFill>
        <p:spPr>
          <a:xfrm>
            <a:off x="2774056" y="1386687"/>
            <a:ext cx="8206724" cy="4084625"/>
          </a:xfrm>
          <a:prstGeom prst="rect">
            <a:avLst/>
          </a:prstGeom>
        </p:spPr>
      </p:pic>
      <p:sp>
        <p:nvSpPr>
          <p:cNvPr id="2" name="Divider text"/>
          <p:cNvSpPr>
            <a:spLocks noGrp="1"/>
          </p:cNvSpPr>
          <p:nvPr>
            <p:ph type="ctrTitle" hasCustomPrompt="1"/>
          </p:nvPr>
        </p:nvSpPr>
        <p:spPr bwMode="black">
          <a:xfrm>
            <a:off x="504000" y="1503994"/>
            <a:ext cx="11185200" cy="677108"/>
          </a:xfrm>
        </p:spPr>
        <p:txBody>
          <a:bodyPr anchor="ctr" anchorCtr="0">
            <a:noAutofit/>
          </a:bodyPr>
          <a:lstStyle>
            <a:lvl1pPr marL="0" algn="l" defTabSz="1088558" rtl="0" eaLnBrk="1" latinLnBrk="0" hangingPunct="1">
              <a:spcBef>
                <a:spcPct val="0"/>
              </a:spcBef>
              <a:buNone/>
              <a:defRPr lang="de-DE" sz="4800" b="0" i="0" kern="1200" baseline="0" dirty="0">
                <a:solidFill>
                  <a:srgbClr val="002A86"/>
                </a:solidFill>
                <a:latin typeface="+mj-lt"/>
                <a:ea typeface="+mj-ea"/>
                <a:cs typeface="72" panose="020B0503030000000003" pitchFamily="34" charset="0"/>
              </a:defRPr>
            </a:lvl1pPr>
          </a:lstStyle>
          <a:p>
            <a:r>
              <a:rPr lang="en-US"/>
              <a:t>Divider page</a:t>
            </a:r>
            <a:endParaRPr lang="de-DE"/>
          </a:p>
        </p:txBody>
      </p:sp>
      <p:sp>
        <p:nvSpPr>
          <p:cNvPr id="9" name="Text Placeholder 8">
            <a:extLst>
              <a:ext uri="{FF2B5EF4-FFF2-40B4-BE49-F238E27FC236}">
                <a16:creationId xmlns:a16="http://schemas.microsoft.com/office/drawing/2014/main" id="{B2CE6272-B28B-CB34-B409-BBC1FAE43E06}"/>
              </a:ext>
            </a:extLst>
          </p:cNvPr>
          <p:cNvSpPr>
            <a:spLocks noGrp="1"/>
          </p:cNvSpPr>
          <p:nvPr>
            <p:ph type="body" sz="quarter" idx="10" hasCustomPrompt="1"/>
          </p:nvPr>
        </p:nvSpPr>
        <p:spPr>
          <a:xfrm>
            <a:off x="503239" y="2305050"/>
            <a:ext cx="4745037" cy="685800"/>
          </a:xfrm>
        </p:spPr>
        <p:txBody>
          <a:bodyPr>
            <a:noAutofit/>
          </a:bodyPr>
          <a:lstStyle>
            <a:lvl1pPr>
              <a:defRPr sz="3200">
                <a:solidFill>
                  <a:srgbClr val="002A86"/>
                </a:solidFill>
              </a:defRPr>
            </a:lvl1pPr>
          </a:lstStyle>
          <a:p>
            <a:pPr lvl="0"/>
            <a:r>
              <a:rPr lang="en-US"/>
              <a:t>Insert subtitle</a:t>
            </a:r>
          </a:p>
        </p:txBody>
      </p:sp>
      <p:pic>
        <p:nvPicPr>
          <p:cNvPr id="8" name="Picture 7">
            <a:extLst>
              <a:ext uri="{FF2B5EF4-FFF2-40B4-BE49-F238E27FC236}">
                <a16:creationId xmlns:a16="http://schemas.microsoft.com/office/drawing/2014/main" id="{3BE09E7C-B972-AAA6-320C-49E9FE15EC84}"/>
              </a:ext>
            </a:extLst>
          </p:cNvPr>
          <p:cNvPicPr>
            <a:picLocks noChangeAspect="1"/>
          </p:cNvPicPr>
          <p:nvPr userDrawn="1"/>
        </p:nvPicPr>
        <p:blipFill>
          <a:blip r:embed="rId3" cstate="screen">
            <a:extLst>
              <a:ext uri="{28A0092B-C50C-407E-A947-70E740481C1C}">
                <a14:useLocalDpi xmlns:a14="http://schemas.microsoft.com/office/drawing/2010/main"/>
              </a:ext>
            </a:extLst>
          </a:blip>
          <a:srcRect l="25163" r="18853"/>
          <a:stretch/>
        </p:blipFill>
        <p:spPr>
          <a:xfrm>
            <a:off x="5738929" y="864481"/>
            <a:ext cx="5033149" cy="5993519"/>
          </a:xfrm>
          <a:prstGeom prst="rect">
            <a:avLst/>
          </a:prstGeom>
        </p:spPr>
      </p:pic>
    </p:spTree>
    <p:extLst>
      <p:ext uri="{BB962C8B-B14F-4D97-AF65-F5344CB8AC3E}">
        <p14:creationId xmlns:p14="http://schemas.microsoft.com/office/powerpoint/2010/main" val="164123982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60850610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3679581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1508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0746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6" y="360000"/>
            <a:ext cx="727192" cy="360000"/>
          </a:xfrm>
          <a:prstGeom prst="rect">
            <a:avLst/>
          </a:prstGeom>
        </p:spPr>
      </p:pic>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5026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1411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32551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2375974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4581106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0874059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69124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0127504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9696051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7671364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6"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4643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709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92715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138127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2427154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38941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48768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8A9BCBC-5BBF-4E5D-89CA-FE1F19EA8A6F}"/>
              </a:ext>
            </a:extLst>
          </p:cNvPr>
          <p:cNvSpPr>
            <a:spLocks noGrp="1"/>
          </p:cNvSpPr>
          <p:nvPr>
            <p:ph type="pic" sz="quarter" idx="11"/>
          </p:nvPr>
        </p:nvSpPr>
        <p:spPr bwMode="ltGray">
          <a:xfrm>
            <a:off x="0" y="0"/>
            <a:ext cx="12195175" cy="3426192"/>
          </a:xfrm>
          <a:blipFill>
            <a:blip r:embed="rId2"/>
            <a:stretch>
              <a:fillRect/>
            </a:stretch>
          </a:blipFill>
        </p:spPr>
        <p:txBody>
          <a:bodyPr tIns="2103120" rtlCol="0">
            <a:noAutofit/>
          </a:bodyPr>
          <a:lstStyle>
            <a:lvl1pPr marL="0" indent="0" algn="ctr">
              <a:lnSpc>
                <a:spcPct val="100000"/>
              </a:lnSpc>
              <a:buNone/>
              <a:defRPr sz="1400" b="1">
                <a:gradFill>
                  <a:gsLst>
                    <a:gs pos="0">
                      <a:schemeClr val="bg1"/>
                    </a:gs>
                    <a:gs pos="100000">
                      <a:schemeClr val="bg1"/>
                    </a:gs>
                  </a:gsLst>
                  <a:lin ang="5400000" scaled="1"/>
                </a:gradFill>
                <a:latin typeface="+mn-lt"/>
                <a:cs typeface="Segoe UI" panose="020B0502040204020203" pitchFamily="34" charset="0"/>
              </a:defRPr>
            </a:lvl1pPr>
          </a:lstStyle>
          <a:p>
            <a:pPr lvl="0"/>
            <a:r>
              <a:rPr lang="en-US" noProof="0"/>
              <a:t>Click icon to add picture</a:t>
            </a:r>
          </a:p>
        </p:txBody>
      </p:sp>
      <p:pic>
        <p:nvPicPr>
          <p:cNvPr id="10" name="Graphic 9">
            <a:extLst>
              <a:ext uri="{FF2B5EF4-FFF2-40B4-BE49-F238E27FC236}">
                <a16:creationId xmlns:a16="http://schemas.microsoft.com/office/drawing/2014/main" id="{1D7C6100-A398-4EE7-94CC-C67D14D1DF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352" y="5925113"/>
            <a:ext cx="718351" cy="343470"/>
          </a:xfrm>
          <a:prstGeom prst="rect">
            <a:avLst/>
          </a:prstGeom>
        </p:spPr>
      </p:pic>
      <p:grpSp>
        <p:nvGrpSpPr>
          <p:cNvPr id="15" name="Group 14">
            <a:extLst>
              <a:ext uri="{FF2B5EF4-FFF2-40B4-BE49-F238E27FC236}">
                <a16:creationId xmlns:a16="http://schemas.microsoft.com/office/drawing/2014/main" id="{0E079EBE-5B45-4D74-948C-D1D11FEF557D}"/>
              </a:ext>
            </a:extLst>
          </p:cNvPr>
          <p:cNvGrpSpPr/>
          <p:nvPr userDrawn="1"/>
        </p:nvGrpSpPr>
        <p:grpSpPr>
          <a:xfrm rot="5400000">
            <a:off x="9615711" y="2620044"/>
            <a:ext cx="6858001" cy="1617917"/>
            <a:chOff x="877887" y="-2293771"/>
            <a:chExt cx="6858001" cy="1617496"/>
          </a:xfrm>
        </p:grpSpPr>
        <p:grpSp>
          <p:nvGrpSpPr>
            <p:cNvPr id="16" name="Group 15">
              <a:extLst>
                <a:ext uri="{FF2B5EF4-FFF2-40B4-BE49-F238E27FC236}">
                  <a16:creationId xmlns:a16="http://schemas.microsoft.com/office/drawing/2014/main" id="{05FD9E93-11C1-45CE-8416-3F93AF600702}"/>
                </a:ext>
              </a:extLst>
            </p:cNvPr>
            <p:cNvGrpSpPr/>
            <p:nvPr userDrawn="1"/>
          </p:nvGrpSpPr>
          <p:grpSpPr>
            <a:xfrm>
              <a:off x="877888" y="-1474621"/>
              <a:ext cx="6858000" cy="398296"/>
              <a:chOff x="877888" y="-1474621"/>
              <a:chExt cx="11218862" cy="398296"/>
            </a:xfrm>
          </p:grpSpPr>
          <p:sp>
            <p:nvSpPr>
              <p:cNvPr id="38" name="Rectangle 37">
                <a:extLst>
                  <a:ext uri="{FF2B5EF4-FFF2-40B4-BE49-F238E27FC236}">
                    <a16:creationId xmlns:a16="http://schemas.microsoft.com/office/drawing/2014/main" id="{F75A8FAA-9235-4B84-941E-D3A4C0BE5AE6}"/>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9" name="Rectangle 38">
                <a:extLst>
                  <a:ext uri="{FF2B5EF4-FFF2-40B4-BE49-F238E27FC236}">
                    <a16:creationId xmlns:a16="http://schemas.microsoft.com/office/drawing/2014/main" id="{DF0A577D-9F60-4D0E-90A8-4AFDCBD96125}"/>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40" name="Rectangle 39">
                <a:extLst>
                  <a:ext uri="{FF2B5EF4-FFF2-40B4-BE49-F238E27FC236}">
                    <a16:creationId xmlns:a16="http://schemas.microsoft.com/office/drawing/2014/main" id="{DD5B9740-4DFB-415E-8AEA-5FD72AC9461B}"/>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1" name="Rectangle 40">
                <a:extLst>
                  <a:ext uri="{FF2B5EF4-FFF2-40B4-BE49-F238E27FC236}">
                    <a16:creationId xmlns:a16="http://schemas.microsoft.com/office/drawing/2014/main" id="{37FFCF61-298C-46D7-B8BB-9071D9772841}"/>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2" name="Rectangle 41">
                <a:extLst>
                  <a:ext uri="{FF2B5EF4-FFF2-40B4-BE49-F238E27FC236}">
                    <a16:creationId xmlns:a16="http://schemas.microsoft.com/office/drawing/2014/main" id="{988A5B33-61D6-4D35-B71E-88EA3E7D7E4C}"/>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3" name="Rectangle 42">
                <a:extLst>
                  <a:ext uri="{FF2B5EF4-FFF2-40B4-BE49-F238E27FC236}">
                    <a16:creationId xmlns:a16="http://schemas.microsoft.com/office/drawing/2014/main" id="{132B27F8-C98D-48C3-8E7C-F035285A797D}"/>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4" name="Rectangle 43">
                <a:extLst>
                  <a:ext uri="{FF2B5EF4-FFF2-40B4-BE49-F238E27FC236}">
                    <a16:creationId xmlns:a16="http://schemas.microsoft.com/office/drawing/2014/main" id="{A63E277F-BA7E-449B-AAD2-42FFD9285B51}"/>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5" name="Rectangle 44">
                <a:extLst>
                  <a:ext uri="{FF2B5EF4-FFF2-40B4-BE49-F238E27FC236}">
                    <a16:creationId xmlns:a16="http://schemas.microsoft.com/office/drawing/2014/main" id="{10AF24F2-915C-4D6B-8603-D0E26B3EDD25}"/>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7" name="Group 16">
              <a:extLst>
                <a:ext uri="{FF2B5EF4-FFF2-40B4-BE49-F238E27FC236}">
                  <a16:creationId xmlns:a16="http://schemas.microsoft.com/office/drawing/2014/main" id="{47B7F9CF-819C-4408-8888-6A62F83613D0}"/>
                </a:ext>
              </a:extLst>
            </p:cNvPr>
            <p:cNvGrpSpPr/>
            <p:nvPr userDrawn="1"/>
          </p:nvGrpSpPr>
          <p:grpSpPr>
            <a:xfrm>
              <a:off x="877888" y="-1884196"/>
              <a:ext cx="6858000" cy="388771"/>
              <a:chOff x="877888" y="-2293771"/>
              <a:chExt cx="11218862" cy="388771"/>
            </a:xfrm>
          </p:grpSpPr>
          <p:sp>
            <p:nvSpPr>
              <p:cNvPr id="30" name="Rectangle 29">
                <a:extLst>
                  <a:ext uri="{FF2B5EF4-FFF2-40B4-BE49-F238E27FC236}">
                    <a16:creationId xmlns:a16="http://schemas.microsoft.com/office/drawing/2014/main" id="{B8681487-421E-4004-B0B3-EDF47FBAE50D}"/>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1" name="Rectangle 30">
                <a:extLst>
                  <a:ext uri="{FF2B5EF4-FFF2-40B4-BE49-F238E27FC236}">
                    <a16:creationId xmlns:a16="http://schemas.microsoft.com/office/drawing/2014/main" id="{F1E9BD7D-FC3F-4ABC-BED4-5A6C1734ED84}"/>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2" name="Rectangle 31">
                <a:extLst>
                  <a:ext uri="{FF2B5EF4-FFF2-40B4-BE49-F238E27FC236}">
                    <a16:creationId xmlns:a16="http://schemas.microsoft.com/office/drawing/2014/main" id="{A6F9ED06-E641-427C-BF75-49A8D98FAA37}"/>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3" name="Rectangle 32">
                <a:extLst>
                  <a:ext uri="{FF2B5EF4-FFF2-40B4-BE49-F238E27FC236}">
                    <a16:creationId xmlns:a16="http://schemas.microsoft.com/office/drawing/2014/main" id="{5B92A2C6-A006-4403-AC2B-8FC08BBBB5AA}"/>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4" name="Rectangle 33">
                <a:extLst>
                  <a:ext uri="{FF2B5EF4-FFF2-40B4-BE49-F238E27FC236}">
                    <a16:creationId xmlns:a16="http://schemas.microsoft.com/office/drawing/2014/main" id="{87FB07D9-8BC9-4646-8ACE-F1DF9A358E8A}"/>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5" name="Rectangle 34">
                <a:extLst>
                  <a:ext uri="{FF2B5EF4-FFF2-40B4-BE49-F238E27FC236}">
                    <a16:creationId xmlns:a16="http://schemas.microsoft.com/office/drawing/2014/main" id="{E335A4D1-FAD4-42F4-8690-0A4BC50752B2}"/>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6" name="Rectangle 35">
                <a:extLst>
                  <a:ext uri="{FF2B5EF4-FFF2-40B4-BE49-F238E27FC236}">
                    <a16:creationId xmlns:a16="http://schemas.microsoft.com/office/drawing/2014/main" id="{1F5602E7-0D57-408B-8887-D4ECDBAC725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7" name="Rectangle 36">
                <a:extLst>
                  <a:ext uri="{FF2B5EF4-FFF2-40B4-BE49-F238E27FC236}">
                    <a16:creationId xmlns:a16="http://schemas.microsoft.com/office/drawing/2014/main" id="{2B572EB7-8481-4875-888F-4BB5BAB66111}"/>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8" name="Group 17">
              <a:extLst>
                <a:ext uri="{FF2B5EF4-FFF2-40B4-BE49-F238E27FC236}">
                  <a16:creationId xmlns:a16="http://schemas.microsoft.com/office/drawing/2014/main" id="{861CF7AD-BB0A-4249-BE2F-1FDA11C28A17}"/>
                </a:ext>
              </a:extLst>
            </p:cNvPr>
            <p:cNvGrpSpPr/>
            <p:nvPr userDrawn="1"/>
          </p:nvGrpSpPr>
          <p:grpSpPr>
            <a:xfrm>
              <a:off x="877888" y="-1065046"/>
              <a:ext cx="6858000" cy="388771"/>
              <a:chOff x="877888" y="-1884196"/>
              <a:chExt cx="11218862" cy="388771"/>
            </a:xfrm>
          </p:grpSpPr>
          <p:sp>
            <p:nvSpPr>
              <p:cNvPr id="22" name="Rectangle 21">
                <a:extLst>
                  <a:ext uri="{FF2B5EF4-FFF2-40B4-BE49-F238E27FC236}">
                    <a16:creationId xmlns:a16="http://schemas.microsoft.com/office/drawing/2014/main" id="{749B71A3-946F-4DF8-A274-D3A4742EEF22}"/>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3" name="Rectangle 22">
                <a:extLst>
                  <a:ext uri="{FF2B5EF4-FFF2-40B4-BE49-F238E27FC236}">
                    <a16:creationId xmlns:a16="http://schemas.microsoft.com/office/drawing/2014/main" id="{269591E3-FE9B-465F-AF66-A448C07BC7C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4" name="Rectangle 23">
                <a:extLst>
                  <a:ext uri="{FF2B5EF4-FFF2-40B4-BE49-F238E27FC236}">
                    <a16:creationId xmlns:a16="http://schemas.microsoft.com/office/drawing/2014/main" id="{F4B34E60-AE54-40D4-8FD1-3C5BFB40914F}"/>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5" name="Rectangle 24">
                <a:extLst>
                  <a:ext uri="{FF2B5EF4-FFF2-40B4-BE49-F238E27FC236}">
                    <a16:creationId xmlns:a16="http://schemas.microsoft.com/office/drawing/2014/main" id="{23983A70-F7D0-4A46-9D9B-DDBA484C1C7B}"/>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6" name="Rectangle 25">
                <a:extLst>
                  <a:ext uri="{FF2B5EF4-FFF2-40B4-BE49-F238E27FC236}">
                    <a16:creationId xmlns:a16="http://schemas.microsoft.com/office/drawing/2014/main" id="{62D6E9E4-0D41-45F2-A016-9152BDF7C892}"/>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7" name="Rectangle 26">
                <a:extLst>
                  <a:ext uri="{FF2B5EF4-FFF2-40B4-BE49-F238E27FC236}">
                    <a16:creationId xmlns:a16="http://schemas.microsoft.com/office/drawing/2014/main" id="{D71903A4-38C1-4CA6-8116-0E4F9A22C59B}"/>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8" name="Rectangle 27">
                <a:extLst>
                  <a:ext uri="{FF2B5EF4-FFF2-40B4-BE49-F238E27FC236}">
                    <a16:creationId xmlns:a16="http://schemas.microsoft.com/office/drawing/2014/main" id="{E21D383C-F340-4297-B534-8292E3676CC3}"/>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9" name="Rectangle 28">
                <a:extLst>
                  <a:ext uri="{FF2B5EF4-FFF2-40B4-BE49-F238E27FC236}">
                    <a16:creationId xmlns:a16="http://schemas.microsoft.com/office/drawing/2014/main" id="{07F065F3-96CB-4A78-B8AB-3A3E361041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9" name="Group 18">
              <a:extLst>
                <a:ext uri="{FF2B5EF4-FFF2-40B4-BE49-F238E27FC236}">
                  <a16:creationId xmlns:a16="http://schemas.microsoft.com/office/drawing/2014/main" id="{A74C32EF-9A08-4922-BA16-6697195F4B2E}"/>
                </a:ext>
              </a:extLst>
            </p:cNvPr>
            <p:cNvGrpSpPr/>
            <p:nvPr userDrawn="1"/>
          </p:nvGrpSpPr>
          <p:grpSpPr>
            <a:xfrm>
              <a:off x="877887" y="-2293771"/>
              <a:ext cx="6858000" cy="388771"/>
              <a:chOff x="877888" y="-1884196"/>
              <a:chExt cx="2749992" cy="388771"/>
            </a:xfrm>
          </p:grpSpPr>
          <p:sp>
            <p:nvSpPr>
              <p:cNvPr id="20" name="Rectangle 19">
                <a:extLst>
                  <a:ext uri="{FF2B5EF4-FFF2-40B4-BE49-F238E27FC236}">
                    <a16:creationId xmlns:a16="http://schemas.microsoft.com/office/drawing/2014/main" id="{FA41817D-367D-49E4-B1B6-F0C4484F8C05}"/>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1" name="Rectangle 20">
                <a:extLst>
                  <a:ext uri="{FF2B5EF4-FFF2-40B4-BE49-F238E27FC236}">
                    <a16:creationId xmlns:a16="http://schemas.microsoft.com/office/drawing/2014/main" id="{3C86C19D-B47E-4897-A534-5B98C4EA5F12}"/>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3" name="Copyright">
            <a:extLst>
              <a:ext uri="{FF2B5EF4-FFF2-40B4-BE49-F238E27FC236}">
                <a16:creationId xmlns:a16="http://schemas.microsoft.com/office/drawing/2014/main" id="{2AEA8751-7E7D-BF3B-C313-895910482AE6}"/>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1679815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p:nvPr>
        </p:nvSpPr>
        <p:spPr>
          <a:xfrm>
            <a:off x="584352" y="2979778"/>
            <a:ext cx="9146381" cy="553998"/>
          </a:xfrm>
          <a:noFill/>
        </p:spPr>
        <p:txBody>
          <a:bodyPr anchor="b" anchorCtr="0"/>
          <a:lstStyle>
            <a:lvl1pPr>
              <a:defRPr sz="3600" b="1" spc="-50" baseline="0">
                <a:solidFill>
                  <a:schemeClr val="tx1"/>
                </a:solidFill>
                <a:latin typeface="72 Brand" panose="020B0504030603020204" pitchFamily="34" charset="0"/>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4352" y="3962400"/>
            <a:ext cx="9146381" cy="338554"/>
          </a:xfrm>
          <a:noFill/>
        </p:spPr>
        <p:txBody>
          <a:bodyPr/>
          <a:lstStyle>
            <a:lvl1pPr marL="0" indent="0">
              <a:spcBef>
                <a:spcPts val="0"/>
              </a:spcBef>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pic>
        <p:nvPicPr>
          <p:cNvPr id="8" name="Graphic 7">
            <a:extLst>
              <a:ext uri="{FF2B5EF4-FFF2-40B4-BE49-F238E27FC236}">
                <a16:creationId xmlns:a16="http://schemas.microsoft.com/office/drawing/2014/main" id="{C60BF1E3-5E80-4E3D-89D0-11687B6A8B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grpSp>
        <p:nvGrpSpPr>
          <p:cNvPr id="14" name="Group 13">
            <a:extLst>
              <a:ext uri="{FF2B5EF4-FFF2-40B4-BE49-F238E27FC236}">
                <a16:creationId xmlns:a16="http://schemas.microsoft.com/office/drawing/2014/main" id="{32776931-9B24-4679-A8BF-E1DD468CFBBF}"/>
              </a:ext>
            </a:extLst>
          </p:cNvPr>
          <p:cNvGrpSpPr/>
          <p:nvPr userDrawn="1"/>
        </p:nvGrpSpPr>
        <p:grpSpPr>
          <a:xfrm rot="5400000">
            <a:off x="9615711" y="2620044"/>
            <a:ext cx="6858001" cy="1617917"/>
            <a:chOff x="877887" y="-2293771"/>
            <a:chExt cx="6858001" cy="1617496"/>
          </a:xfrm>
        </p:grpSpPr>
        <p:grpSp>
          <p:nvGrpSpPr>
            <p:cNvPr id="15" name="Group 14">
              <a:extLst>
                <a:ext uri="{FF2B5EF4-FFF2-40B4-BE49-F238E27FC236}">
                  <a16:creationId xmlns:a16="http://schemas.microsoft.com/office/drawing/2014/main" id="{3EBE19C6-6706-4020-B807-54DF3ECF59FF}"/>
                </a:ext>
              </a:extLst>
            </p:cNvPr>
            <p:cNvGrpSpPr/>
            <p:nvPr userDrawn="1"/>
          </p:nvGrpSpPr>
          <p:grpSpPr>
            <a:xfrm>
              <a:off x="877888" y="-1474621"/>
              <a:ext cx="6858000" cy="398296"/>
              <a:chOff x="877888" y="-1474621"/>
              <a:chExt cx="11218862" cy="398296"/>
            </a:xfrm>
          </p:grpSpPr>
          <p:sp>
            <p:nvSpPr>
              <p:cNvPr id="37" name="Rectangle 36">
                <a:extLst>
                  <a:ext uri="{FF2B5EF4-FFF2-40B4-BE49-F238E27FC236}">
                    <a16:creationId xmlns:a16="http://schemas.microsoft.com/office/drawing/2014/main" id="{3EE6E02C-9703-4824-8AA3-3CDBD4EC1718}"/>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38" name="Rectangle 37">
                <a:extLst>
                  <a:ext uri="{FF2B5EF4-FFF2-40B4-BE49-F238E27FC236}">
                    <a16:creationId xmlns:a16="http://schemas.microsoft.com/office/drawing/2014/main" id="{8ABA6316-B48F-49DF-9A22-68C01666886D}"/>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39" name="Rectangle 38">
                <a:extLst>
                  <a:ext uri="{FF2B5EF4-FFF2-40B4-BE49-F238E27FC236}">
                    <a16:creationId xmlns:a16="http://schemas.microsoft.com/office/drawing/2014/main" id="{FB1072FC-C2DD-4CD6-A63E-4E988CA996CF}"/>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40" name="Rectangle 39">
                <a:extLst>
                  <a:ext uri="{FF2B5EF4-FFF2-40B4-BE49-F238E27FC236}">
                    <a16:creationId xmlns:a16="http://schemas.microsoft.com/office/drawing/2014/main" id="{82F424D9-AA02-4F74-9334-8D9AE6326055}"/>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41" name="Rectangle 40">
                <a:extLst>
                  <a:ext uri="{FF2B5EF4-FFF2-40B4-BE49-F238E27FC236}">
                    <a16:creationId xmlns:a16="http://schemas.microsoft.com/office/drawing/2014/main" id="{23AB0E59-745E-49F7-830C-18ABF7E8F2D0}"/>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42" name="Rectangle 41">
                <a:extLst>
                  <a:ext uri="{FF2B5EF4-FFF2-40B4-BE49-F238E27FC236}">
                    <a16:creationId xmlns:a16="http://schemas.microsoft.com/office/drawing/2014/main" id="{3D366C3A-6234-4E44-AEE6-98D2B1805FF4}"/>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43" name="Rectangle 42">
                <a:extLst>
                  <a:ext uri="{FF2B5EF4-FFF2-40B4-BE49-F238E27FC236}">
                    <a16:creationId xmlns:a16="http://schemas.microsoft.com/office/drawing/2014/main" id="{7CA781DA-1130-4DB6-9EDE-A935D4655B6D}"/>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44" name="Rectangle 43">
                <a:extLst>
                  <a:ext uri="{FF2B5EF4-FFF2-40B4-BE49-F238E27FC236}">
                    <a16:creationId xmlns:a16="http://schemas.microsoft.com/office/drawing/2014/main" id="{52B81FC3-CEE5-414B-9FD4-5B10D1C7C883}"/>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16" name="Group 15">
              <a:extLst>
                <a:ext uri="{FF2B5EF4-FFF2-40B4-BE49-F238E27FC236}">
                  <a16:creationId xmlns:a16="http://schemas.microsoft.com/office/drawing/2014/main" id="{5EBB6538-5256-4320-A156-EB0FD69E2C7D}"/>
                </a:ext>
              </a:extLst>
            </p:cNvPr>
            <p:cNvGrpSpPr/>
            <p:nvPr userDrawn="1"/>
          </p:nvGrpSpPr>
          <p:grpSpPr>
            <a:xfrm>
              <a:off x="877888" y="-1884196"/>
              <a:ext cx="6858000" cy="388771"/>
              <a:chOff x="877888" y="-2293771"/>
              <a:chExt cx="11218862" cy="388771"/>
            </a:xfrm>
          </p:grpSpPr>
          <p:sp>
            <p:nvSpPr>
              <p:cNvPr id="29" name="Rectangle 28">
                <a:extLst>
                  <a:ext uri="{FF2B5EF4-FFF2-40B4-BE49-F238E27FC236}">
                    <a16:creationId xmlns:a16="http://schemas.microsoft.com/office/drawing/2014/main" id="{23CB3F74-BF5D-4A31-AA8F-CBAA2C1C8422}"/>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30" name="Rectangle 29">
                <a:extLst>
                  <a:ext uri="{FF2B5EF4-FFF2-40B4-BE49-F238E27FC236}">
                    <a16:creationId xmlns:a16="http://schemas.microsoft.com/office/drawing/2014/main" id="{C5743329-6B34-4632-ABF7-633108E797AD}"/>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31" name="Rectangle 30">
                <a:extLst>
                  <a:ext uri="{FF2B5EF4-FFF2-40B4-BE49-F238E27FC236}">
                    <a16:creationId xmlns:a16="http://schemas.microsoft.com/office/drawing/2014/main" id="{E38E3172-509D-423A-B643-494B27163B1F}"/>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32" name="Rectangle 31">
                <a:extLst>
                  <a:ext uri="{FF2B5EF4-FFF2-40B4-BE49-F238E27FC236}">
                    <a16:creationId xmlns:a16="http://schemas.microsoft.com/office/drawing/2014/main" id="{4AFD6F84-8D68-4CCC-AFCA-14B99E1A394B}"/>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33" name="Rectangle 32">
                <a:extLst>
                  <a:ext uri="{FF2B5EF4-FFF2-40B4-BE49-F238E27FC236}">
                    <a16:creationId xmlns:a16="http://schemas.microsoft.com/office/drawing/2014/main" id="{9ACF6AD2-4F54-4458-87B5-0B0DA1AB747F}"/>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34" name="Rectangle 33">
                <a:extLst>
                  <a:ext uri="{FF2B5EF4-FFF2-40B4-BE49-F238E27FC236}">
                    <a16:creationId xmlns:a16="http://schemas.microsoft.com/office/drawing/2014/main" id="{C0E7816D-EC14-4AE4-9A23-8F76EF6F7AFE}"/>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35" name="Rectangle 34">
                <a:extLst>
                  <a:ext uri="{FF2B5EF4-FFF2-40B4-BE49-F238E27FC236}">
                    <a16:creationId xmlns:a16="http://schemas.microsoft.com/office/drawing/2014/main" id="{1A9EF7C5-3CC1-468E-A192-C11831616070}"/>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36" name="Rectangle 35">
                <a:extLst>
                  <a:ext uri="{FF2B5EF4-FFF2-40B4-BE49-F238E27FC236}">
                    <a16:creationId xmlns:a16="http://schemas.microsoft.com/office/drawing/2014/main" id="{BB2CE8FE-562E-47BB-9FD8-BDDBE0121EC0}"/>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17" name="Group 16">
              <a:extLst>
                <a:ext uri="{FF2B5EF4-FFF2-40B4-BE49-F238E27FC236}">
                  <a16:creationId xmlns:a16="http://schemas.microsoft.com/office/drawing/2014/main" id="{72EC50C4-8D1E-4589-BEC1-7AAD3788D3C4}"/>
                </a:ext>
              </a:extLst>
            </p:cNvPr>
            <p:cNvGrpSpPr/>
            <p:nvPr userDrawn="1"/>
          </p:nvGrpSpPr>
          <p:grpSpPr>
            <a:xfrm>
              <a:off x="877888" y="-1065046"/>
              <a:ext cx="6858000" cy="388771"/>
              <a:chOff x="877888" y="-1884196"/>
              <a:chExt cx="11218862" cy="388771"/>
            </a:xfrm>
          </p:grpSpPr>
          <p:sp>
            <p:nvSpPr>
              <p:cNvPr id="21" name="Rectangle 20">
                <a:extLst>
                  <a:ext uri="{FF2B5EF4-FFF2-40B4-BE49-F238E27FC236}">
                    <a16:creationId xmlns:a16="http://schemas.microsoft.com/office/drawing/2014/main" id="{8D7010A8-A119-48ED-8D99-169FE3746E6B}"/>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22" name="Rectangle 21">
                <a:extLst>
                  <a:ext uri="{FF2B5EF4-FFF2-40B4-BE49-F238E27FC236}">
                    <a16:creationId xmlns:a16="http://schemas.microsoft.com/office/drawing/2014/main" id="{EF9646EA-3B06-42B6-AC84-ABA5D60C6BBB}"/>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23" name="Rectangle 22">
                <a:extLst>
                  <a:ext uri="{FF2B5EF4-FFF2-40B4-BE49-F238E27FC236}">
                    <a16:creationId xmlns:a16="http://schemas.microsoft.com/office/drawing/2014/main" id="{543379E8-0C40-4B7C-A445-ABE9A9FDFFAE}"/>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24" name="Rectangle 23">
                <a:extLst>
                  <a:ext uri="{FF2B5EF4-FFF2-40B4-BE49-F238E27FC236}">
                    <a16:creationId xmlns:a16="http://schemas.microsoft.com/office/drawing/2014/main" id="{97B98FE3-4223-45D8-82FA-F2930D94F5DA}"/>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25" name="Rectangle 24">
                <a:extLst>
                  <a:ext uri="{FF2B5EF4-FFF2-40B4-BE49-F238E27FC236}">
                    <a16:creationId xmlns:a16="http://schemas.microsoft.com/office/drawing/2014/main" id="{C0A6FD3C-7310-47DD-B5B5-A1CCF815651F}"/>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26" name="Rectangle 25">
                <a:extLst>
                  <a:ext uri="{FF2B5EF4-FFF2-40B4-BE49-F238E27FC236}">
                    <a16:creationId xmlns:a16="http://schemas.microsoft.com/office/drawing/2014/main" id="{50A72BCC-ECFC-4333-9707-B888359228D4}"/>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27" name="Rectangle 26">
                <a:extLst>
                  <a:ext uri="{FF2B5EF4-FFF2-40B4-BE49-F238E27FC236}">
                    <a16:creationId xmlns:a16="http://schemas.microsoft.com/office/drawing/2014/main" id="{06F84EDA-7592-4EC6-BAB5-FC62B3471BD6}"/>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28" name="Rectangle 27">
                <a:extLst>
                  <a:ext uri="{FF2B5EF4-FFF2-40B4-BE49-F238E27FC236}">
                    <a16:creationId xmlns:a16="http://schemas.microsoft.com/office/drawing/2014/main" id="{D70A624A-EF1A-4617-BDA0-2ACE1038D098}"/>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18" name="Group 17">
              <a:extLst>
                <a:ext uri="{FF2B5EF4-FFF2-40B4-BE49-F238E27FC236}">
                  <a16:creationId xmlns:a16="http://schemas.microsoft.com/office/drawing/2014/main" id="{577C9026-EBF0-4535-8114-4522D7E78EB2}"/>
                </a:ext>
              </a:extLst>
            </p:cNvPr>
            <p:cNvGrpSpPr/>
            <p:nvPr userDrawn="1"/>
          </p:nvGrpSpPr>
          <p:grpSpPr>
            <a:xfrm>
              <a:off x="877887" y="-2293771"/>
              <a:ext cx="6858000" cy="388771"/>
              <a:chOff x="877888" y="-1884196"/>
              <a:chExt cx="2749992" cy="388771"/>
            </a:xfrm>
          </p:grpSpPr>
          <p:sp>
            <p:nvSpPr>
              <p:cNvPr id="19" name="Rectangle 18">
                <a:extLst>
                  <a:ext uri="{FF2B5EF4-FFF2-40B4-BE49-F238E27FC236}">
                    <a16:creationId xmlns:a16="http://schemas.microsoft.com/office/drawing/2014/main" id="{CB68E85B-C7A0-4A3F-8E11-6353516F93B2}"/>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20" name="Rectangle 19">
                <a:extLst>
                  <a:ext uri="{FF2B5EF4-FFF2-40B4-BE49-F238E27FC236}">
                    <a16:creationId xmlns:a16="http://schemas.microsoft.com/office/drawing/2014/main" id="{F0DEBCE2-1A3B-4A23-AAAA-A3048CA6223B}"/>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2" name="Copyright">
            <a:extLst>
              <a:ext uri="{FF2B5EF4-FFF2-40B4-BE49-F238E27FC236}">
                <a16:creationId xmlns:a16="http://schemas.microsoft.com/office/drawing/2014/main" id="{4975883C-2821-5D8E-A704-63EE6A5BDAA3}"/>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Tree>
    <p:extLst>
      <p:ext uri="{BB962C8B-B14F-4D97-AF65-F5344CB8AC3E}">
        <p14:creationId xmlns:p14="http://schemas.microsoft.com/office/powerpoint/2010/main" val="26283203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352" y="1435100"/>
            <a:ext cx="11021707"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2476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543" y="1434370"/>
            <a:ext cx="11021389" cy="16127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483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48">
            <a:extLst>
              <a:ext uri="{FF2B5EF4-FFF2-40B4-BE49-F238E27FC236}">
                <a16:creationId xmlns:a16="http://schemas.microsoft.com/office/drawing/2014/main" id="{626282E5-6B7A-401D-BB1C-7F027256E996}"/>
              </a:ext>
            </a:extLst>
          </p:cNvPr>
          <p:cNvSpPr txBox="1">
            <a:spLocks noChangeArrowheads="1"/>
          </p:cNvSpPr>
          <p:nvPr/>
        </p:nvSpPr>
        <p:spPr bwMode="auto">
          <a:xfrm>
            <a:off x="12358731" y="-203200"/>
            <a:ext cx="57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A3A3A3"/>
                </a:solidFill>
                <a:effectLst/>
                <a:uLnTx/>
                <a:uFillTx/>
                <a:latin typeface="Segoe UI" panose="020B0502040204020203" pitchFamily="34" charset="0"/>
                <a:ea typeface="+mn-ea"/>
                <a:cs typeface="+mn-cs"/>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353" y="1435100"/>
            <a:ext cx="52131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91352" y="1435100"/>
            <a:ext cx="522105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3821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6"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416" y="457200"/>
            <a:ext cx="11021389" cy="553998"/>
          </a:xfrm>
        </p:spPr>
        <p:txBody>
          <a:bodyPr/>
          <a:lstStyle/>
          <a:p>
            <a:r>
              <a:rPr lang="en-US"/>
              <a:t>Click to edit Master title style</a:t>
            </a:r>
          </a:p>
        </p:txBody>
      </p:sp>
      <p:sp>
        <p:nvSpPr>
          <p:cNvPr id="4" name="Text Placeholder 3"/>
          <p:cNvSpPr>
            <a:spLocks noGrp="1"/>
          </p:cNvSpPr>
          <p:nvPr>
            <p:ph type="body" sz="quarter" idx="10"/>
          </p:nvPr>
        </p:nvSpPr>
        <p:spPr>
          <a:xfrm>
            <a:off x="584352"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8837" y="1435100"/>
            <a:ext cx="5213437" cy="1649682"/>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9198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74430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353" y="457200"/>
            <a:ext cx="5509853" cy="372410"/>
          </a:xfrm>
        </p:spPr>
        <p:txBody>
          <a:bodyPr tIns="64008"/>
          <a:lstStyle>
            <a:lvl1pPr>
              <a:defRPr sz="2000" spc="0">
                <a:latin typeface="72 Bold" panose="020B0803030000000003" pitchFamily="34" charset="0"/>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38798812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016203"/>
            <a:ext cx="4159445"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353" y="3535540"/>
            <a:ext cx="4163509" cy="338554"/>
          </a:xfrm>
        </p:spPr>
        <p:txBody>
          <a:bodyPr/>
          <a:lstStyle>
            <a:lvl1pPr marL="0" indent="0">
              <a:buNone/>
              <a:defRPr sz="2200">
                <a:latin typeface="72 Brand" panose="020B0504030603020204" pitchFamily="34" charset="0"/>
                <a:cs typeface="Arial" panose="020B0604020202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63D4830-906E-4A43-9D2A-52DD3EC5546C}"/>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5" name="Slide number">
            <a:extLst>
              <a:ext uri="{FF2B5EF4-FFF2-40B4-BE49-F238E27FC236}">
                <a16:creationId xmlns:a16="http://schemas.microsoft.com/office/drawing/2014/main" id="{FAD7FA30-0519-4AAE-B091-0E3F15AE3998}"/>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4523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416" y="2873415"/>
            <a:ext cx="4161033" cy="1107996"/>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5389" y="0"/>
            <a:ext cx="6859786" cy="6858000"/>
          </a:xfrm>
          <a:blipFill>
            <a:blip r:embed="rId2">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2841" y="6549108"/>
            <a:ext cx="142705"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fld id="{0BDC132A-5C91-4078-9777-31DA19A62E0A}" type="slidenum">
              <a:rPr kumimoji="0" lang="en-US" sz="900" b="0" i="0" u="none" strike="noStrike" kern="1200" cap="none" spc="0" normalizeH="0" baseline="0" noProof="0" smtClean="0">
                <a:ln>
                  <a:noFill/>
                </a:ln>
                <a:solidFill>
                  <a:srgbClr val="000000"/>
                </a:solidFill>
                <a:effectLst/>
                <a:uLnTx/>
                <a:uFillTx/>
                <a:latin typeface="Segoe UI" panose="020B0502040204020203" pitchFamily="34" charset="0"/>
                <a:ea typeface="+mn-ea"/>
                <a:cs typeface="+mn-cs"/>
              </a:rPr>
              <a:pPr marL="0" marR="0" lvl="0" indent="0" algn="r" defTabSz="912813" rtl="0" eaLnBrk="0" fontAlgn="base" latinLnBrk="0" hangingPunct="0">
                <a:lnSpc>
                  <a:spcPct val="100000"/>
                </a:lnSpc>
                <a:spcBef>
                  <a:spcPct val="0"/>
                </a:spcBef>
                <a:spcAft>
                  <a:spcPct val="0"/>
                </a:spcAft>
                <a:buClr>
                  <a:srgbClr val="000000"/>
                </a:buClr>
                <a:buSzTx/>
                <a:buFont typeface="Arial" pitchFamily="34" charset="0"/>
                <a:buNone/>
                <a:tabLst/>
                <a:defRPr/>
              </a:pPr>
              <a:t>‹Nr.›</a:t>
            </a:fld>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943447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3318386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3223"/>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
        <p:nvSpPr>
          <p:cNvPr id="5" name="Text Placeholder 4"/>
          <p:cNvSpPr>
            <a:spLocks noGrp="1"/>
          </p:cNvSpPr>
          <p:nvPr>
            <p:ph type="body" sz="quarter" idx="12"/>
          </p:nvPr>
        </p:nvSpPr>
        <p:spPr>
          <a:xfrm>
            <a:off x="585369" y="3977319"/>
            <a:ext cx="9146381" cy="338554"/>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72 Brand" panose="020B0504030603020204"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0523833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gradFill>
                  <a:gsLst>
                    <a:gs pos="0">
                      <a:schemeClr val="tx1"/>
                    </a:gs>
                    <a:gs pos="100000">
                      <a:schemeClr val="tx1"/>
                    </a:gs>
                  </a:gsLst>
                  <a:lin ang="5400000" scaled="1"/>
                </a:gra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40244676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369" y="3035808"/>
            <a:ext cx="9146381" cy="498598"/>
          </a:xfrm>
          <a:noFill/>
        </p:spPr>
        <p:txBody>
          <a:bodyPr anchor="b" anchorCtr="0"/>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72 Brand" panose="020B0504030603020204" pitchFamily="34" charset="0"/>
                <a:ea typeface="+mn-ea"/>
                <a:cs typeface="72 Bold" panose="020B0803030000000003" pitchFamily="34" charset="0"/>
              </a:defRPr>
            </a:lvl1pPr>
          </a:lstStyle>
          <a:p>
            <a:r>
              <a:rPr lang="en-US"/>
              <a:t>Click to edit Master title style</a:t>
            </a:r>
          </a:p>
        </p:txBody>
      </p:sp>
    </p:spTree>
    <p:extLst>
      <p:ext uri="{BB962C8B-B14F-4D97-AF65-F5344CB8AC3E}">
        <p14:creationId xmlns:p14="http://schemas.microsoft.com/office/powerpoint/2010/main" val="142289854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52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21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416" y="1436689"/>
            <a:ext cx="11021389"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2615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Contact information">
            <a:extLst>
              <a:ext uri="{FF2B5EF4-FFF2-40B4-BE49-F238E27FC236}">
                <a16:creationId xmlns:a16="http://schemas.microsoft.com/office/drawing/2014/main" id="{7113F415-65C4-4ED8-81EB-71635591D424}"/>
              </a:ext>
            </a:extLst>
          </p:cNvPr>
          <p:cNvSpPr>
            <a:spLocks noGrp="1"/>
          </p:cNvSpPr>
          <p:nvPr>
            <p:ph type="body" sz="quarter" idx="10" hasCustomPrompt="1"/>
          </p:nvPr>
        </p:nvSpPr>
        <p:spPr>
          <a:xfrm>
            <a:off x="584352" y="2905487"/>
            <a:ext cx="5514824" cy="2501010"/>
          </a:xfrm>
        </p:spPr>
        <p:txBody>
          <a:bodyPr anchor="t" anchorCtr="0">
            <a:noAutofit/>
          </a:bodyPr>
          <a:lstStyle>
            <a:lvl1pPr marL="0" indent="0">
              <a:spcBef>
                <a:spcPts val="0"/>
              </a:spcBef>
              <a:spcAft>
                <a:spcPts val="1200"/>
              </a:spcAft>
              <a:buNone/>
              <a:defRPr sz="1600" b="1">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vl2pPr marL="0" indent="0">
              <a:spcBef>
                <a:spcPts val="0"/>
              </a:spcBef>
              <a:buNone/>
              <a:defRPr sz="1600" b="0">
                <a:gradFill>
                  <a:gsLst>
                    <a:gs pos="0">
                      <a:schemeClr val="tx1"/>
                    </a:gs>
                    <a:gs pos="100000">
                      <a:schemeClr val="tx1"/>
                    </a:gs>
                  </a:gsLst>
                  <a:lin ang="5400000" scaled="1"/>
                </a:gradFill>
                <a:latin typeface="72 Brand" panose="020B0504030603020204" pitchFamily="34" charset="0"/>
              </a:defRPr>
            </a:lvl2pPr>
          </a:lstStyle>
          <a:p>
            <a:r>
              <a:rPr lang="en-US"/>
              <a:t>Contact information:</a:t>
            </a:r>
          </a:p>
          <a:p>
            <a:pPr lvl="1"/>
            <a:r>
              <a:rPr lang="en-US"/>
              <a:t>First name Last name</a:t>
            </a:r>
          </a:p>
          <a:p>
            <a:pPr lvl="1"/>
            <a:r>
              <a:rPr lang="en-US"/>
              <a:t>Title</a:t>
            </a:r>
          </a:p>
          <a:p>
            <a:pPr lvl="1"/>
            <a:r>
              <a:rPr lang="en-US"/>
              <a:t>LinkedIn name</a:t>
            </a:r>
          </a:p>
          <a:p>
            <a:pPr lvl="1"/>
            <a:r>
              <a:rPr lang="en-US"/>
              <a:t>Twitter handle</a:t>
            </a:r>
          </a:p>
        </p:txBody>
      </p:sp>
      <p:sp>
        <p:nvSpPr>
          <p:cNvPr id="8" name="Thank you">
            <a:extLst>
              <a:ext uri="{FF2B5EF4-FFF2-40B4-BE49-F238E27FC236}">
                <a16:creationId xmlns:a16="http://schemas.microsoft.com/office/drawing/2014/main" id="{72621CA0-04F6-4A2B-9513-294768346988}"/>
              </a:ext>
            </a:extLst>
          </p:cNvPr>
          <p:cNvSpPr>
            <a:spLocks noGrp="1"/>
          </p:cNvSpPr>
          <p:nvPr>
            <p:ph type="ctrTitle" hasCustomPrompt="1"/>
          </p:nvPr>
        </p:nvSpPr>
        <p:spPr bwMode="gray">
          <a:xfrm>
            <a:off x="584352" y="1765299"/>
            <a:ext cx="5514824" cy="631660"/>
          </a:xfrm>
        </p:spPr>
        <p:txBody>
          <a:bodyPr anchor="t" anchorCtr="0">
            <a:noAutofit/>
          </a:bodyPr>
          <a:lstStyle>
            <a:lvl1pPr>
              <a:defRPr sz="3600">
                <a:gradFill>
                  <a:gsLst>
                    <a:gs pos="0">
                      <a:schemeClr val="tx1"/>
                    </a:gs>
                    <a:gs pos="100000">
                      <a:schemeClr val="tx1"/>
                    </a:gs>
                  </a:gsLst>
                  <a:lin ang="5400000" scaled="1"/>
                </a:gradFill>
                <a:latin typeface="72 Brand" panose="020B0504030603020204" pitchFamily="34" charset="0"/>
                <a:cs typeface="72 Bold" panose="020B0803030000000003" pitchFamily="34" charset="0"/>
              </a:defRPr>
            </a:lvl1pPr>
          </a:lstStyle>
          <a:p>
            <a:r>
              <a:rPr lang="en-US"/>
              <a:t>Thank you.</a:t>
            </a:r>
            <a:endParaRPr lang="de-DE"/>
          </a:p>
        </p:txBody>
      </p:sp>
      <p:pic>
        <p:nvPicPr>
          <p:cNvPr id="10" name="Graphic 9">
            <a:extLst>
              <a:ext uri="{FF2B5EF4-FFF2-40B4-BE49-F238E27FC236}">
                <a16:creationId xmlns:a16="http://schemas.microsoft.com/office/drawing/2014/main" id="{756BF64F-D8F7-49F6-8ED0-542D942CD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352" y="5925113"/>
            <a:ext cx="718351" cy="343470"/>
          </a:xfrm>
          <a:prstGeom prst="rect">
            <a:avLst/>
          </a:prstGeom>
        </p:spPr>
      </p:pic>
      <p:sp>
        <p:nvSpPr>
          <p:cNvPr id="6" name="Copyright Placeholder" descr="{&quot;templafy&quot;:{&quot;id&quot;:&quot;ba9fff8e-a26f-4604-9418-39eec7243848&quot;}}">
            <a:extLst>
              <a:ext uri="{FF2B5EF4-FFF2-40B4-BE49-F238E27FC236}">
                <a16:creationId xmlns:a16="http://schemas.microsoft.com/office/drawing/2014/main" id="{2104F1F6-DC9C-4268-A890-004FD02FCB52}"/>
              </a:ext>
            </a:extLst>
          </p:cNvPr>
          <p:cNvSpPr txBox="1">
            <a:spLocks/>
          </p:cNvSpPr>
          <p:nvPr userDrawn="1"/>
        </p:nvSpPr>
        <p:spPr>
          <a:xfrm>
            <a:off x="585019" y="6536751"/>
            <a:ext cx="10158245" cy="138498"/>
          </a:xfrm>
          <a:prstGeom prst="rect">
            <a:avLst/>
          </a:prstGeom>
          <a:solidFill>
            <a:schemeClr val="bg1"/>
          </a:solidFill>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558" rtl="0" eaLnBrk="1" fontAlgn="base" latinLnBrk="0" hangingPunct="1">
              <a:lnSpc>
                <a:spcPct val="100000"/>
              </a:lnSpc>
              <a:spcBef>
                <a:spcPts val="1800"/>
              </a:spcBef>
              <a:spcAft>
                <a:spcPct val="0"/>
              </a:spcAft>
              <a:buClr>
                <a:srgbClr val="0070F2"/>
              </a:buClr>
              <a:buSzPct val="80000"/>
              <a:buFont typeface="Arial" panose="020B0604020202020204"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 2023 SAP SE or an SAP affiliate company. All rights reserved. See Legal Notice on www.sap.com/legal-notice for use terms, disclaimers, disclosures, or restrictions related to SAP Materials for general audiences.</a:t>
            </a:r>
          </a:p>
        </p:txBody>
      </p:sp>
    </p:spTree>
    <p:extLst>
      <p:ext uri="{BB962C8B-B14F-4D97-AF65-F5344CB8AC3E}">
        <p14:creationId xmlns:p14="http://schemas.microsoft.com/office/powerpoint/2010/main" val="3515321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72" panose="020B0503030000000003" pitchFamily="34" charset="0"/>
                <a:ea typeface="72" panose="020B0503030000000003" pitchFamily="34" charset="0"/>
                <a:cs typeface="72" panose="020B0503030000000003"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352" y="1436689"/>
            <a:ext cx="11021707" cy="2215991"/>
          </a:xfrm>
        </p:spPr>
        <p:txBody>
          <a:bodyPr/>
          <a:lstStyle>
            <a:lvl1pPr>
              <a:defRPr sz="3600">
                <a:latin typeface="72" panose="020B0503030000000003" pitchFamily="34" charset="0"/>
                <a:cs typeface="72" panose="020B0503030000000003" pitchFamily="34" charset="0"/>
              </a:defRPr>
            </a:lvl1pPr>
            <a:lvl2pPr>
              <a:defRPr sz="2800">
                <a:latin typeface="72" panose="020B0503030000000003" pitchFamily="34" charset="0"/>
                <a:cs typeface="72" panose="020B0503030000000003" pitchFamily="34" charset="0"/>
              </a:defRPr>
            </a:lvl2pPr>
            <a:lvl3pPr>
              <a:defRPr sz="2400">
                <a:latin typeface="72" panose="020B0503030000000003" pitchFamily="34" charset="0"/>
                <a:cs typeface="72" panose="020B0503030000000003" pitchFamily="34" charset="0"/>
              </a:defRPr>
            </a:lvl3pPr>
            <a:lvl4pPr>
              <a:defRPr sz="2000">
                <a:latin typeface="72" panose="020B0503030000000003" pitchFamily="34" charset="0"/>
                <a:cs typeface="72" panose="020B0503030000000003" pitchFamily="34" charset="0"/>
              </a:defRPr>
            </a:lvl4pPr>
            <a:lvl5pPr>
              <a:defRPr sz="1800">
                <a:latin typeface="72" panose="020B0503030000000003" pitchFamily="34" charset="0"/>
                <a:cs typeface="72" panose="020B05030300000000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5176" cy="588963"/>
          </a:xfrm>
          <a:prstGeom prst="rect">
            <a:avLst/>
          </a:prstGeom>
          <a:solidFill>
            <a:srgbClr val="FFFF99"/>
          </a:solidFill>
        </p:spPr>
        <p:txBody>
          <a:bodyPr lIns="155457" tIns="77729" rIns="155457" bIns="45720" anchor="b">
            <a:noAutofit/>
          </a:bodyPr>
          <a:lstStyle>
            <a:lvl1pPr algn="r">
              <a:buFont typeface="Arial" pitchFamily="34" charset="0"/>
              <a:buNone/>
              <a:defRPr sz="3700" spc="-51" baseline="0">
                <a:solidFill>
                  <a:srgbClr val="000000"/>
                </a:solidFill>
                <a:effectLst/>
                <a:latin typeface="72" panose="020B0503030000000003" pitchFamily="34" charset="0"/>
                <a:ea typeface="72" panose="020B0503030000000003" pitchFamily="34" charset="0"/>
                <a:cs typeface="72" panose="020B0503030000000003" pitchFamily="34" charset="0"/>
              </a:defRPr>
            </a:lvl1pPr>
          </a:lstStyle>
          <a:p>
            <a:pPr lvl="0"/>
            <a:r>
              <a:rPr lang="en-US"/>
              <a:t>Click to edit Master text styles</a:t>
            </a:r>
          </a:p>
        </p:txBody>
      </p:sp>
    </p:spTree>
    <p:extLst>
      <p:ext uri="{BB962C8B-B14F-4D97-AF65-F5344CB8AC3E}">
        <p14:creationId xmlns:p14="http://schemas.microsoft.com/office/powerpoint/2010/main" val="424972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1271884541" name="LogoBlue-Dynamic" descr="{&quot;templafy&quot;:{&quot;id&quot;:&quot;e1ff4155-3db1-4bbb-85a7-437eca614c8d&quot;}}"/>
          <p:cNvPicPr>
            <a:picLocks noChangeAspect="1"/>
          </p:cNvPicPr>
          <p:nvPr/>
        </p:nvPicPr>
        <p:blipFill>
          <a:blip r:embed="rId2"/>
          <a:stretch>
            <a:fillRect/>
          </a:stretch>
        </p:blipFill>
        <p:spPr>
          <a:xfrm>
            <a:off x="288007" y="360000"/>
            <a:ext cx="727192" cy="360000"/>
          </a:xfrm>
          <a:prstGeom prst="rect">
            <a:avLst/>
          </a:prstGeom>
        </p:spPr>
      </p:pic>
      <p:sp>
        <p:nvSpPr>
          <p:cNvPr id="6" name="Classification-Dynamic" descr="{&quot;templafy&quot;:{&quot;id&quot;:&quot;1400d254-c5b0-49a9-bbba-c97223cc9af9&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871303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704">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Ref idx="1003">
        <a:schemeClr val="bg2"/>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67B704E-206C-83F1-209C-8AC5AA593D16}"/>
              </a:ext>
            </a:extLst>
          </p:cNvPr>
          <p:cNvGraphicFramePr>
            <a:graphicFrameLocks noChangeAspect="1"/>
          </p:cNvGraphicFramePr>
          <p:nvPr userDrawn="1">
            <p:custDataLst>
              <p:tags r:id="rId1"/>
            </p:custDataLst>
            <p:extLst>
              <p:ext uri="{D42A27DB-BD31-4B8C-83A1-F6EECF244321}">
                <p14:modId xmlns:p14="http://schemas.microsoft.com/office/powerpoint/2010/main" val="2183375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think-cell data - do not delete" hidden="1">
                        <a:extLst>
                          <a:ext uri="{FF2B5EF4-FFF2-40B4-BE49-F238E27FC236}">
                            <a16:creationId xmlns:a16="http://schemas.microsoft.com/office/drawing/2014/main" id="{367B704E-206C-83F1-209C-8AC5AA593D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Background">
            <a:extLst>
              <a:ext uri="{FF2B5EF4-FFF2-40B4-BE49-F238E27FC236}">
                <a16:creationId xmlns:a16="http://schemas.microsoft.com/office/drawing/2014/main" id="{37E79459-E5C5-5E87-E38B-80855D38E462}"/>
              </a:ext>
            </a:extLst>
          </p:cNvPr>
          <p:cNvSpPr/>
          <p:nvPr userDrawn="1"/>
        </p:nvSpPr>
        <p:spPr bwMode="gray">
          <a:xfrm>
            <a:off x="0" y="0"/>
            <a:ext cx="12195175" cy="6858000"/>
          </a:xfrm>
          <a:prstGeom prst="rect">
            <a:avLst/>
          </a:prstGeom>
          <a:solidFill>
            <a:srgbClr val="00144A"/>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solidFill>
                <a:schemeClr val="tx1"/>
              </a:solidFill>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00936" y="1216760"/>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vert="horz">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79869855" name="LogoWhite-Dynamic" descr="{&quot;templafy&quot;:{&quot;id&quot;:&quot;f311321f-6dec-468e-bf1d-41970cf5b78d&quot;}}"/>
          <p:cNvPicPr>
            <a:picLocks noChangeAspect="1"/>
          </p:cNvPicPr>
          <p:nvPr/>
        </p:nvPicPr>
        <p:blipFill>
          <a:blip r:embed="rId6"/>
          <a:stretch>
            <a:fillRect/>
          </a:stretch>
        </p:blipFill>
        <p:spPr>
          <a:xfrm>
            <a:off x="288007" y="360000"/>
            <a:ext cx="727192" cy="360000"/>
          </a:xfrm>
          <a:prstGeom prst="rect">
            <a:avLst/>
          </a:prstGeom>
        </p:spPr>
      </p:pic>
      <p:sp>
        <p:nvSpPr>
          <p:cNvPr id="7" name="Classification-Dynamic" descr="{&quot;templafy&quot;:{&quot;id&quot;:&quot;34991d23-440a-47c2-bb45-be4011253002&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737073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CC981-2E4E-11B1-C37B-1DDB5D3E50F8}"/>
              </a:ext>
            </a:extLst>
          </p:cNvPr>
          <p:cNvGraphicFramePr>
            <a:graphicFrameLocks noChangeAspect="1"/>
          </p:cNvGraphicFramePr>
          <p:nvPr userDrawn="1">
            <p:custDataLst>
              <p:tags r:id="rId1"/>
            </p:custDataLst>
            <p:extLst>
              <p:ext uri="{D42A27DB-BD31-4B8C-83A1-F6EECF244321}">
                <p14:modId xmlns:p14="http://schemas.microsoft.com/office/powerpoint/2010/main" val="3561064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think-cell data - do not delete" hidden="1">
                        <a:extLst>
                          <a:ext uri="{FF2B5EF4-FFF2-40B4-BE49-F238E27FC236}">
                            <a16:creationId xmlns:a16="http://schemas.microsoft.com/office/drawing/2014/main" id="{E07CC981-2E4E-11B1-C37B-1DDB5D3E50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9" y="0"/>
            <a:ext cx="5092917" cy="6858000"/>
          </a:xfrm>
          <a:prstGeom prst="rect">
            <a:avLst/>
          </a:prstGeom>
          <a:solidFill>
            <a:srgbClr val="89D1FF"/>
          </a:solid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 name="Rectangle 1">
            <a:extLst>
              <a:ext uri="{FF2B5EF4-FFF2-40B4-BE49-F238E27FC236}">
                <a16:creationId xmlns:a16="http://schemas.microsoft.com/office/drawing/2014/main" id="{FDD06AF2-2141-CEFD-4797-A6E50CC267FE}"/>
              </a:ext>
            </a:extLst>
          </p:cNvPr>
          <p:cNvSpPr/>
          <p:nvPr userDrawn="1"/>
        </p:nvSpPr>
        <p:spPr bwMode="gray">
          <a:xfrm>
            <a:off x="2" y="0"/>
            <a:ext cx="7226300" cy="6858000"/>
          </a:xfrm>
          <a:prstGeom prst="rect">
            <a:avLst/>
          </a:prstGeom>
          <a:solidFill>
            <a:srgbClr val="D1EFFF"/>
          </a:solidFill>
          <a:ln w="1342"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1" y="2706317"/>
            <a:ext cx="6633305" cy="997196"/>
          </a:xfrm>
        </p:spPr>
        <p:txBody>
          <a:bodyPr vert="horz" anchor="b" anchorCtr="0">
            <a:noAutofit/>
          </a:bodyPr>
          <a:lstStyle>
            <a:lvl1pPr>
              <a:lnSpc>
                <a:spcPct val="90000"/>
              </a:lnSpc>
              <a:defRPr sz="3599" b="0" i="0">
                <a:solidFill>
                  <a:schemeClr val="tx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482996304" name="LogoWhite-Dynamic" descr="{&quot;templafy&quot;:{&quot;id&quot;:&quot;a0444597-b454-4b66-be2a-62ce43b21692&quot;}}"/>
          <p:cNvPicPr>
            <a:picLocks noChangeAspect="1"/>
          </p:cNvPicPr>
          <p:nvPr/>
        </p:nvPicPr>
        <p:blipFill>
          <a:blip r:embed="rId5"/>
          <a:stretch>
            <a:fillRect/>
          </a:stretch>
        </p:blipFill>
        <p:spPr>
          <a:xfrm>
            <a:off x="288007" y="360000"/>
            <a:ext cx="727192" cy="360000"/>
          </a:xfrm>
          <a:prstGeom prst="rect">
            <a:avLst/>
          </a:prstGeom>
        </p:spPr>
      </p:pic>
      <p:sp>
        <p:nvSpPr>
          <p:cNvPr id="8" name="Classification-Dynamic" descr="{&quot;templafy&quot;:{&quot;id&quot;:&quot;a16dfd42-0de3-46c7-a276-e906e46a8fb7&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651709531"/>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D1EFFF"/>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599"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aa57b900-42ee-45e2-901d-a9c467b9898a&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866333957" name="LogoBlack-Dynamic" descr="{&quot;templafy&quot;:{&quot;id&quot;:&quot;690c104f-7e65-48cd-94b6-5b4d27d0d6fb&quot;}}"/>
          <p:cNvPicPr>
            <a:picLocks noChangeAspect="1"/>
          </p:cNvPicPr>
          <p:nvPr/>
        </p:nvPicPr>
        <p:blipFill>
          <a:blip r:embed="rId2"/>
          <a:stretch>
            <a:fillRect/>
          </a:stretch>
        </p:blipFill>
        <p:spPr>
          <a:xfrm>
            <a:off x="288007" y="360000"/>
            <a:ext cx="727192" cy="360000"/>
          </a:xfrm>
          <a:prstGeom prst="rect">
            <a:avLst/>
          </a:prstGeom>
        </p:spPr>
      </p:pic>
    </p:spTree>
    <p:extLst>
      <p:ext uri="{BB962C8B-B14F-4D97-AF65-F5344CB8AC3E}">
        <p14:creationId xmlns:p14="http://schemas.microsoft.com/office/powerpoint/2010/main" val="1388179090"/>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599"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231" rtl="0" eaLnBrk="1" fontAlgn="auto" latinLnBrk="0" hangingPunct="1">
              <a:lnSpc>
                <a:spcPct val="100000"/>
              </a:lnSpc>
              <a:spcBef>
                <a:spcPts val="1799"/>
              </a:spcBef>
              <a:spcAft>
                <a:spcPts val="0"/>
              </a:spcAft>
              <a:buClr>
                <a:schemeClr val="accent1"/>
              </a:buClr>
              <a:buSzPct val="80000"/>
              <a:buFontTx/>
              <a:buNone/>
              <a:tabLst/>
              <a:defRPr/>
            </a:lvl1pPr>
          </a:lstStyle>
          <a:p>
            <a:pPr marL="0" marR="0" lvl="0" indent="0" algn="ctr" defTabSz="1088231" rtl="0" eaLnBrk="1" fontAlgn="auto" latinLnBrk="0" hangingPunct="1">
              <a:lnSpc>
                <a:spcPct val="100000"/>
              </a:lnSpc>
              <a:spcBef>
                <a:spcPts val="1799"/>
              </a:spcBef>
              <a:spcAft>
                <a:spcPts val="0"/>
              </a:spcAft>
              <a:buClr>
                <a:schemeClr val="accent1"/>
              </a:buClr>
              <a:buSzPct val="80000"/>
              <a:buFontTx/>
              <a:buNone/>
              <a:tabLst/>
              <a:defRPr/>
            </a:pPr>
            <a:r>
              <a:rPr lang="en-US"/>
              <a:t>Click to insert picture</a:t>
            </a:r>
          </a:p>
        </p:txBody>
      </p:sp>
      <p:pic>
        <p:nvPicPr>
          <p:cNvPr id="1675361044" name="LogoBlue-Dynamic" descr="{&quot;templafy&quot;:{&quot;id&quot;:&quot;9dd02216-58b9-48cc-95b4-a4fb4fb97416&quot;}}"/>
          <p:cNvPicPr>
            <a:picLocks noChangeAspect="1"/>
          </p:cNvPicPr>
          <p:nvPr/>
        </p:nvPicPr>
        <p:blipFill>
          <a:blip r:embed="rId2"/>
          <a:stretch>
            <a:fillRect/>
          </a:stretch>
        </p:blipFill>
        <p:spPr>
          <a:xfrm>
            <a:off x="288007" y="6218600"/>
            <a:ext cx="727192" cy="360000"/>
          </a:xfrm>
          <a:prstGeom prst="rect">
            <a:avLst/>
          </a:prstGeom>
        </p:spPr>
      </p:pic>
      <p:sp>
        <p:nvSpPr>
          <p:cNvPr id="9" name="Classification-Dynamic" descr="{&quot;templafy&quot;:{&quot;id&quot;:&quot;17904262-8e98-4143-ba28-5ffff2b9dc57&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5879973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2" y="1275475"/>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0070F2"/>
          </a:solidFill>
          <a:ln w="7155"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35658676" name="LogoBlue-Dynamic" descr="{&quot;templafy&quot;:{&quot;id&quot;:&quot;24dda641-0340-42fc-b199-54e3bbe1e6c5&quot;}}"/>
          <p:cNvPicPr>
            <a:picLocks noChangeAspect="1"/>
          </p:cNvPicPr>
          <p:nvPr/>
        </p:nvPicPr>
        <p:blipFill>
          <a:blip r:embed="rId2"/>
          <a:stretch>
            <a:fillRect/>
          </a:stretch>
        </p:blipFill>
        <p:spPr>
          <a:xfrm>
            <a:off x="288007" y="360000"/>
            <a:ext cx="727192" cy="360000"/>
          </a:xfrm>
          <a:prstGeom prst="rect">
            <a:avLst/>
          </a:prstGeom>
        </p:spPr>
      </p:pic>
      <p:sp>
        <p:nvSpPr>
          <p:cNvPr id="11" name="Classification-Dynamic" descr="{&quot;templafy&quot;:{&quot;id&quot;:&quot;99d85a1f-5caa-4f35-b7df-eb9703c96eda&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3417599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6" y="1275475"/>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sz="1799"/>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990423110" name="LogoBlack-Dynamic" descr="{&quot;templafy&quot;:{&quot;id&quot;:&quot;787d00a1-4cac-4b81-b637-a99274574ec4&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ad4994d4-76c3-4624-9265-4ebe8c04ee95&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830690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sz="1799"/>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sz="1799"/>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1" y="2706317"/>
            <a:ext cx="6876593" cy="997196"/>
          </a:xfrm>
        </p:spPr>
        <p:txBody>
          <a:bodyPr>
            <a:noAutofit/>
          </a:bodyPr>
          <a:lstStyle>
            <a:lvl1pPr>
              <a:lnSpc>
                <a:spcPct val="90000"/>
              </a:lnSpc>
              <a:defRPr sz="3599"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135688672" name="LogoWhite-Dynamic" descr="{&quot;templafy&quot;:{&quot;id&quot;:&quot;468cc11e-ebc9-42f4-be65-89cdfb44a347&quot;}}"/>
          <p:cNvPicPr>
            <a:picLocks noChangeAspect="1"/>
          </p:cNvPicPr>
          <p:nvPr/>
        </p:nvPicPr>
        <p:blipFill>
          <a:blip r:embed="rId2"/>
          <a:stretch>
            <a:fillRect/>
          </a:stretch>
        </p:blipFill>
        <p:spPr>
          <a:xfrm>
            <a:off x="288007" y="360000"/>
            <a:ext cx="727192" cy="360000"/>
          </a:xfrm>
          <a:prstGeom prst="rect">
            <a:avLst/>
          </a:prstGeom>
        </p:spPr>
      </p:pic>
      <p:sp>
        <p:nvSpPr>
          <p:cNvPr id="3" name="Classification-Dynamic" descr="{&quot;templafy&quot;:{&quot;id&quot;:&quot;b798b046-f929-4909-a836-5f798d360ff5&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9758156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599"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7"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7796545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2"/>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sz="1799"/>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sz="1799"/>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3"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599"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599" kern="0" err="1">
              <a:ea typeface="Arial Unicode MS" pitchFamily="34" charset="-128"/>
              <a:cs typeface="Arial Unicode MS" pitchFamily="34" charset="-128"/>
            </a:endParaRPr>
          </a:p>
        </p:txBody>
      </p:sp>
      <p:pic>
        <p:nvPicPr>
          <p:cNvPr id="1462713959" name="LogoWhite-Dynamic" descr="{&quot;templafy&quot;:{&quot;id&quot;:&quot;ae30ed49-76db-405c-8e79-7aba1a001200&quot;}}"/>
          <p:cNvPicPr>
            <a:picLocks noChangeAspect="1"/>
          </p:cNvPicPr>
          <p:nvPr/>
        </p:nvPicPr>
        <p:blipFill>
          <a:blip r:embed="rId2"/>
          <a:stretch>
            <a:fillRect/>
          </a:stretch>
        </p:blipFill>
        <p:spPr>
          <a:xfrm>
            <a:off x="288007" y="360000"/>
            <a:ext cx="727192" cy="360000"/>
          </a:xfrm>
          <a:prstGeom prst="rect">
            <a:avLst/>
          </a:prstGeom>
        </p:spPr>
      </p:pic>
      <p:sp>
        <p:nvSpPr>
          <p:cNvPr id="5" name="Classification-Dynamic" descr="{&quot;templafy&quot;:{&quot;id&quot;:&quot;c0ba914e-4f09-45b0-9f6c-35c8b490f42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182084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1918157283"/>
      </p:ext>
    </p:extLst>
  </p:cSld>
  <p:clrMapOvr>
    <a:masterClrMapping/>
  </p:clrMapOvr>
  <p:extLst>
    <p:ext uri="{DCECCB84-F9BA-43D5-87BE-67443E8EF086}">
      <p15:sldGuideLst xmlns:p15="http://schemas.microsoft.com/office/powerpoint/2012/main">
        <p15:guide id="1" pos="303">
          <p15:clr>
            <a:srgbClr val="FBAE40"/>
          </p15:clr>
        </p15:guide>
        <p15:guide id="2" orient="horz" pos="981">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982207220"/>
      </p:ext>
    </p:extLst>
  </p:cSld>
  <p:clrMapOvr>
    <a:masterClrMapping/>
  </p:clrMapOvr>
  <p:hf sldNum="0" hdr="0" ftr="0" dt="0"/>
  <p:extLst>
    <p:ext uri="{DCECCB84-F9BA-43D5-87BE-67443E8EF086}">
      <p15:sldGuideLst xmlns:p15="http://schemas.microsoft.com/office/powerpoint/2012/main">
        <p15:guide id="1" pos="303">
          <p15:clr>
            <a:srgbClr val="FBAE40"/>
          </p15:clr>
        </p15:guide>
        <p15:guide id="2" orient="horz" pos="2160">
          <p15:clr>
            <a:srgbClr val="FBAE40"/>
          </p15:clr>
        </p15:guide>
        <p15:guide id="3" pos="736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158012287"/>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399"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2780552270"/>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766656014"/>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1"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3497674731"/>
      </p:ext>
    </p:extLst>
  </p:cSld>
  <p:clrMapOvr>
    <a:masterClrMapping/>
  </p:clrMapOvr>
  <p:extLst>
    <p:ext uri="{DCECCB84-F9BA-43D5-87BE-67443E8EF086}">
      <p15:sldGuideLst xmlns:p15="http://schemas.microsoft.com/office/powerpoint/2012/main">
        <p15:guide id="1" pos="316">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8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pic>
        <p:nvPicPr>
          <p:cNvPr id="153866429" name="LogoBlue-Dynamic" descr="{&quot;templafy&quot;:{&quot;id&quot;:&quot;2adb6e73-401a-40c8-920f-314d5e045a9a&quot;}}"/>
          <p:cNvPicPr>
            <a:picLocks noChangeAspect="1"/>
          </p:cNvPicPr>
          <p:nvPr/>
        </p:nvPicPr>
        <p:blipFill>
          <a:blip r:embed="rId3"/>
          <a:stretch>
            <a:fillRect/>
          </a:stretch>
        </p:blipFill>
        <p:spPr>
          <a:xfrm>
            <a:off x="288006" y="360000"/>
            <a:ext cx="727192" cy="360000"/>
          </a:xfrm>
          <a:prstGeom prst="rect">
            <a:avLst/>
          </a:prstGeom>
        </p:spPr>
      </p:pic>
      <p:sp>
        <p:nvSpPr>
          <p:cNvPr id="3" name="Classification-Dynamic" descr="{&quot;templafy&quot;:{&quot;id&quot;:&quot;19fd4b9e-aabf-4332-9e0c-96b627a7d3e6&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1"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72827412"/>
      </p:ext>
    </p:extLst>
  </p:cSld>
  <p:clrMapOvr>
    <a:masterClrMapping/>
  </p:clrMapOvr>
  <p:extLst>
    <p:ext uri="{DCECCB84-F9BA-43D5-87BE-67443E8EF086}">
      <p15:sldGuideLst xmlns:p15="http://schemas.microsoft.com/office/powerpoint/2012/main">
        <p15:guide id="1" pos="317">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8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3218169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399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770000"/>
            <a:ext cx="5328000" cy="1575238"/>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9"/>
            <a:ext cx="5328000" cy="279259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61791729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1" y="4354923"/>
            <a:ext cx="3391200" cy="1981079"/>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1" y="1557338"/>
            <a:ext cx="3391200" cy="2294662"/>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0936158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3"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3"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7" y="3878221"/>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7"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1" y="3878220"/>
            <a:ext cx="2415600" cy="2457780"/>
          </a:xfrm>
        </p:spPr>
        <p:txBody>
          <a:bodyPr/>
          <a:lstStyle>
            <a:lvl1pPr>
              <a:spcBef>
                <a:spcPts val="600"/>
              </a:spcBef>
              <a:defRPr sz="1799"/>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1" y="1557339"/>
            <a:ext cx="2415600" cy="1871663"/>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10534155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802" indent="-395802">
              <a:lnSpc>
                <a:spcPct val="90000"/>
              </a:lnSpc>
              <a:spcBef>
                <a:spcPts val="600"/>
              </a:spcBef>
              <a:defRPr sz="5997" b="0" i="0">
                <a:latin typeface="72 Brand Medium" panose="020B0504030603020204" pitchFamily="34" charset="0"/>
              </a:defRPr>
            </a:lvl1pPr>
            <a:lvl2pPr marL="395802"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3250291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60562965"/>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8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8782276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1"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29480931"/>
      </p:ext>
    </p:extLst>
  </p:cSld>
  <p:clrMapOvr>
    <a:masterClrMapping/>
  </p:clrMapOvr>
  <p:extLst>
    <p:ext uri="{DCECCB84-F9BA-43D5-87BE-67443E8EF086}">
      <p15:sldGuideLst xmlns:p15="http://schemas.microsoft.com/office/powerpoint/2012/main">
        <p15:guide id="1" pos="317">
          <p15:clr>
            <a:srgbClr val="FBAE40"/>
          </p15:clr>
        </p15:guide>
        <p15:guide id="2" orient="horz" pos="981">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16700246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3991">
          <p15:clr>
            <a:srgbClr val="FBAE40"/>
          </p15:clr>
        </p15:guide>
        <p15:guide id="6" pos="7364">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82.xml"/><Relationship Id="rId21" Type="http://schemas.openxmlformats.org/officeDocument/2006/relationships/slideLayout" Target="../slideLayouts/slideLayout21.xml"/><Relationship Id="rId42" Type="http://schemas.openxmlformats.org/officeDocument/2006/relationships/tags" Target="../tags/tag7.xml"/><Relationship Id="rId63" Type="http://schemas.openxmlformats.org/officeDocument/2006/relationships/tags" Target="../tags/tag28.xml"/><Relationship Id="rId84" Type="http://schemas.openxmlformats.org/officeDocument/2006/relationships/tags" Target="../tags/tag49.xml"/><Relationship Id="rId138" Type="http://schemas.openxmlformats.org/officeDocument/2006/relationships/tags" Target="../tags/tag103.xml"/><Relationship Id="rId159" Type="http://schemas.openxmlformats.org/officeDocument/2006/relationships/tags" Target="../tags/tag124.xml"/><Relationship Id="rId107" Type="http://schemas.openxmlformats.org/officeDocument/2006/relationships/tags" Target="../tags/tag72.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tags" Target="../tags/tag18.xml"/><Relationship Id="rId74" Type="http://schemas.openxmlformats.org/officeDocument/2006/relationships/tags" Target="../tags/tag39.xml"/><Relationship Id="rId128" Type="http://schemas.openxmlformats.org/officeDocument/2006/relationships/tags" Target="../tags/tag93.xml"/><Relationship Id="rId149" Type="http://schemas.openxmlformats.org/officeDocument/2006/relationships/tags" Target="../tags/tag114.xml"/><Relationship Id="rId5" Type="http://schemas.openxmlformats.org/officeDocument/2006/relationships/slideLayout" Target="../slideLayouts/slideLayout5.xml"/><Relationship Id="rId95" Type="http://schemas.openxmlformats.org/officeDocument/2006/relationships/tags" Target="../tags/tag60.xml"/><Relationship Id="rId160" Type="http://schemas.openxmlformats.org/officeDocument/2006/relationships/tags" Target="../tags/tag125.xml"/><Relationship Id="rId22" Type="http://schemas.openxmlformats.org/officeDocument/2006/relationships/slideLayout" Target="../slideLayouts/slideLayout22.xml"/><Relationship Id="rId43" Type="http://schemas.openxmlformats.org/officeDocument/2006/relationships/tags" Target="../tags/tag8.xml"/><Relationship Id="rId64" Type="http://schemas.openxmlformats.org/officeDocument/2006/relationships/tags" Target="../tags/tag29.xml"/><Relationship Id="rId118" Type="http://schemas.openxmlformats.org/officeDocument/2006/relationships/tags" Target="../tags/tag83.xml"/><Relationship Id="rId139" Type="http://schemas.openxmlformats.org/officeDocument/2006/relationships/tags" Target="../tags/tag104.xml"/><Relationship Id="rId85" Type="http://schemas.openxmlformats.org/officeDocument/2006/relationships/tags" Target="../tags/tag50.xml"/><Relationship Id="rId150" Type="http://schemas.openxmlformats.org/officeDocument/2006/relationships/tags" Target="../tags/tag11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tags" Target="../tags/tag3.xml"/><Relationship Id="rId59" Type="http://schemas.openxmlformats.org/officeDocument/2006/relationships/tags" Target="../tags/tag24.xml"/><Relationship Id="rId103" Type="http://schemas.openxmlformats.org/officeDocument/2006/relationships/tags" Target="../tags/tag68.xml"/><Relationship Id="rId108" Type="http://schemas.openxmlformats.org/officeDocument/2006/relationships/tags" Target="../tags/tag73.xml"/><Relationship Id="rId124" Type="http://schemas.openxmlformats.org/officeDocument/2006/relationships/tags" Target="../tags/tag89.xml"/><Relationship Id="rId129" Type="http://schemas.openxmlformats.org/officeDocument/2006/relationships/tags" Target="../tags/tag94.xml"/><Relationship Id="rId54" Type="http://schemas.openxmlformats.org/officeDocument/2006/relationships/tags" Target="../tags/tag19.xml"/><Relationship Id="rId70" Type="http://schemas.openxmlformats.org/officeDocument/2006/relationships/tags" Target="../tags/tag35.xml"/><Relationship Id="rId75" Type="http://schemas.openxmlformats.org/officeDocument/2006/relationships/tags" Target="../tags/tag40.xml"/><Relationship Id="rId91" Type="http://schemas.openxmlformats.org/officeDocument/2006/relationships/tags" Target="../tags/tag56.xml"/><Relationship Id="rId96" Type="http://schemas.openxmlformats.org/officeDocument/2006/relationships/tags" Target="../tags/tag61.xml"/><Relationship Id="rId140" Type="http://schemas.openxmlformats.org/officeDocument/2006/relationships/tags" Target="../tags/tag105.xml"/><Relationship Id="rId145" Type="http://schemas.openxmlformats.org/officeDocument/2006/relationships/tags" Target="../tags/tag110.xml"/><Relationship Id="rId16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14.xml"/><Relationship Id="rId114" Type="http://schemas.openxmlformats.org/officeDocument/2006/relationships/tags" Target="../tags/tag79.xml"/><Relationship Id="rId119" Type="http://schemas.openxmlformats.org/officeDocument/2006/relationships/tags" Target="../tags/tag84.xml"/><Relationship Id="rId44" Type="http://schemas.openxmlformats.org/officeDocument/2006/relationships/tags" Target="../tags/tag9.xml"/><Relationship Id="rId60" Type="http://schemas.openxmlformats.org/officeDocument/2006/relationships/tags" Target="../tags/tag25.xml"/><Relationship Id="rId65" Type="http://schemas.openxmlformats.org/officeDocument/2006/relationships/tags" Target="../tags/tag30.xml"/><Relationship Id="rId81" Type="http://schemas.openxmlformats.org/officeDocument/2006/relationships/tags" Target="../tags/tag46.xml"/><Relationship Id="rId86" Type="http://schemas.openxmlformats.org/officeDocument/2006/relationships/tags" Target="../tags/tag51.xml"/><Relationship Id="rId130" Type="http://schemas.openxmlformats.org/officeDocument/2006/relationships/tags" Target="../tags/tag95.xml"/><Relationship Id="rId135" Type="http://schemas.openxmlformats.org/officeDocument/2006/relationships/tags" Target="../tags/tag100.xml"/><Relationship Id="rId151" Type="http://schemas.openxmlformats.org/officeDocument/2006/relationships/tags" Target="../tags/tag116.xml"/><Relationship Id="rId156" Type="http://schemas.openxmlformats.org/officeDocument/2006/relationships/tags" Target="../tags/tag12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4.xml"/><Relationship Id="rId109" Type="http://schemas.openxmlformats.org/officeDocument/2006/relationships/tags" Target="../tags/tag74.xml"/><Relationship Id="rId34" Type="http://schemas.openxmlformats.org/officeDocument/2006/relationships/slideLayout" Target="../slideLayouts/slideLayout34.xml"/><Relationship Id="rId50" Type="http://schemas.openxmlformats.org/officeDocument/2006/relationships/tags" Target="../tags/tag15.xml"/><Relationship Id="rId55" Type="http://schemas.openxmlformats.org/officeDocument/2006/relationships/tags" Target="../tags/tag20.xml"/><Relationship Id="rId76" Type="http://schemas.openxmlformats.org/officeDocument/2006/relationships/tags" Target="../tags/tag41.xml"/><Relationship Id="rId97" Type="http://schemas.openxmlformats.org/officeDocument/2006/relationships/tags" Target="../tags/tag62.xml"/><Relationship Id="rId104" Type="http://schemas.openxmlformats.org/officeDocument/2006/relationships/tags" Target="../tags/tag69.xml"/><Relationship Id="rId120" Type="http://schemas.openxmlformats.org/officeDocument/2006/relationships/tags" Target="../tags/tag85.xml"/><Relationship Id="rId125" Type="http://schemas.openxmlformats.org/officeDocument/2006/relationships/tags" Target="../tags/tag90.xml"/><Relationship Id="rId141" Type="http://schemas.openxmlformats.org/officeDocument/2006/relationships/tags" Target="../tags/tag106.xml"/><Relationship Id="rId146" Type="http://schemas.openxmlformats.org/officeDocument/2006/relationships/tags" Target="../tags/tag111.xml"/><Relationship Id="rId7" Type="http://schemas.openxmlformats.org/officeDocument/2006/relationships/slideLayout" Target="../slideLayouts/slideLayout7.xml"/><Relationship Id="rId71" Type="http://schemas.openxmlformats.org/officeDocument/2006/relationships/tags" Target="../tags/tag36.xml"/><Relationship Id="rId92" Type="http://schemas.openxmlformats.org/officeDocument/2006/relationships/tags" Target="../tags/tag57.xml"/><Relationship Id="rId162" Type="http://schemas.openxmlformats.org/officeDocument/2006/relationships/image" Target="../media/image1.emf"/><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5.xml"/><Relationship Id="rId45" Type="http://schemas.openxmlformats.org/officeDocument/2006/relationships/tags" Target="../tags/tag10.xml"/><Relationship Id="rId66" Type="http://schemas.openxmlformats.org/officeDocument/2006/relationships/tags" Target="../tags/tag31.xml"/><Relationship Id="rId87" Type="http://schemas.openxmlformats.org/officeDocument/2006/relationships/tags" Target="../tags/tag52.xml"/><Relationship Id="rId110" Type="http://schemas.openxmlformats.org/officeDocument/2006/relationships/tags" Target="../tags/tag75.xml"/><Relationship Id="rId115" Type="http://schemas.openxmlformats.org/officeDocument/2006/relationships/tags" Target="../tags/tag80.xml"/><Relationship Id="rId131" Type="http://schemas.openxmlformats.org/officeDocument/2006/relationships/tags" Target="../tags/tag96.xml"/><Relationship Id="rId136" Type="http://schemas.openxmlformats.org/officeDocument/2006/relationships/tags" Target="../tags/tag101.xml"/><Relationship Id="rId157" Type="http://schemas.openxmlformats.org/officeDocument/2006/relationships/tags" Target="../tags/tag122.xml"/><Relationship Id="rId61" Type="http://schemas.openxmlformats.org/officeDocument/2006/relationships/tags" Target="../tags/tag26.xml"/><Relationship Id="rId82" Type="http://schemas.openxmlformats.org/officeDocument/2006/relationships/tags" Target="../tags/tag47.xml"/><Relationship Id="rId152" Type="http://schemas.openxmlformats.org/officeDocument/2006/relationships/tags" Target="../tags/tag117.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tags" Target="../tags/tag21.xml"/><Relationship Id="rId77" Type="http://schemas.openxmlformats.org/officeDocument/2006/relationships/tags" Target="../tags/tag42.xml"/><Relationship Id="rId100" Type="http://schemas.openxmlformats.org/officeDocument/2006/relationships/tags" Target="../tags/tag65.xml"/><Relationship Id="rId105" Type="http://schemas.openxmlformats.org/officeDocument/2006/relationships/tags" Target="../tags/tag70.xml"/><Relationship Id="rId126" Type="http://schemas.openxmlformats.org/officeDocument/2006/relationships/tags" Target="../tags/tag91.xml"/><Relationship Id="rId147" Type="http://schemas.openxmlformats.org/officeDocument/2006/relationships/tags" Target="../tags/tag112.xml"/><Relationship Id="rId8" Type="http://schemas.openxmlformats.org/officeDocument/2006/relationships/slideLayout" Target="../slideLayouts/slideLayout8.xml"/><Relationship Id="rId51" Type="http://schemas.openxmlformats.org/officeDocument/2006/relationships/tags" Target="../tags/tag16.xml"/><Relationship Id="rId72" Type="http://schemas.openxmlformats.org/officeDocument/2006/relationships/tags" Target="../tags/tag37.xml"/><Relationship Id="rId93" Type="http://schemas.openxmlformats.org/officeDocument/2006/relationships/tags" Target="../tags/tag58.xml"/><Relationship Id="rId98" Type="http://schemas.openxmlformats.org/officeDocument/2006/relationships/tags" Target="../tags/tag63.xml"/><Relationship Id="rId121" Type="http://schemas.openxmlformats.org/officeDocument/2006/relationships/tags" Target="../tags/tag86.xml"/><Relationship Id="rId142" Type="http://schemas.openxmlformats.org/officeDocument/2006/relationships/tags" Target="../tags/tag107.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11.xml"/><Relationship Id="rId67" Type="http://schemas.openxmlformats.org/officeDocument/2006/relationships/tags" Target="../tags/tag32.xml"/><Relationship Id="rId116" Type="http://schemas.openxmlformats.org/officeDocument/2006/relationships/tags" Target="../tags/tag81.xml"/><Relationship Id="rId137" Type="http://schemas.openxmlformats.org/officeDocument/2006/relationships/tags" Target="../tags/tag102.xml"/><Relationship Id="rId158" Type="http://schemas.openxmlformats.org/officeDocument/2006/relationships/tags" Target="../tags/tag123.xml"/><Relationship Id="rId20" Type="http://schemas.openxmlformats.org/officeDocument/2006/relationships/slideLayout" Target="../slideLayouts/slideLayout20.xml"/><Relationship Id="rId41" Type="http://schemas.openxmlformats.org/officeDocument/2006/relationships/tags" Target="../tags/tag6.xml"/><Relationship Id="rId62" Type="http://schemas.openxmlformats.org/officeDocument/2006/relationships/tags" Target="../tags/tag27.xml"/><Relationship Id="rId83" Type="http://schemas.openxmlformats.org/officeDocument/2006/relationships/tags" Target="../tags/tag48.xml"/><Relationship Id="rId88" Type="http://schemas.openxmlformats.org/officeDocument/2006/relationships/tags" Target="../tags/tag53.xml"/><Relationship Id="rId111" Type="http://schemas.openxmlformats.org/officeDocument/2006/relationships/tags" Target="../tags/tag76.xml"/><Relationship Id="rId132" Type="http://schemas.openxmlformats.org/officeDocument/2006/relationships/tags" Target="../tags/tag97.xml"/><Relationship Id="rId153" Type="http://schemas.openxmlformats.org/officeDocument/2006/relationships/tags" Target="../tags/tag118.xml"/><Relationship Id="rId15" Type="http://schemas.openxmlformats.org/officeDocument/2006/relationships/slideLayout" Target="../slideLayouts/slideLayout15.xml"/><Relationship Id="rId36" Type="http://schemas.openxmlformats.org/officeDocument/2006/relationships/theme" Target="../theme/theme1.xml"/><Relationship Id="rId57" Type="http://schemas.openxmlformats.org/officeDocument/2006/relationships/tags" Target="../tags/tag22.xml"/><Relationship Id="rId106" Type="http://schemas.openxmlformats.org/officeDocument/2006/relationships/tags" Target="../tags/tag71.xml"/><Relationship Id="rId127" Type="http://schemas.openxmlformats.org/officeDocument/2006/relationships/tags" Target="../tags/tag92.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tags" Target="../tags/tag17.xml"/><Relationship Id="rId73" Type="http://schemas.openxmlformats.org/officeDocument/2006/relationships/tags" Target="../tags/tag38.xml"/><Relationship Id="rId78" Type="http://schemas.openxmlformats.org/officeDocument/2006/relationships/tags" Target="../tags/tag43.xml"/><Relationship Id="rId94" Type="http://schemas.openxmlformats.org/officeDocument/2006/relationships/tags" Target="../tags/tag59.xml"/><Relationship Id="rId99" Type="http://schemas.openxmlformats.org/officeDocument/2006/relationships/tags" Target="../tags/tag64.xml"/><Relationship Id="rId101" Type="http://schemas.openxmlformats.org/officeDocument/2006/relationships/tags" Target="../tags/tag66.xml"/><Relationship Id="rId122" Type="http://schemas.openxmlformats.org/officeDocument/2006/relationships/tags" Target="../tags/tag87.xml"/><Relationship Id="rId143" Type="http://schemas.openxmlformats.org/officeDocument/2006/relationships/tags" Target="../tags/tag108.xml"/><Relationship Id="rId148" Type="http://schemas.openxmlformats.org/officeDocument/2006/relationships/tags" Target="../tags/tag11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tags" Target="../tags/tag12.xml"/><Relationship Id="rId68" Type="http://schemas.openxmlformats.org/officeDocument/2006/relationships/tags" Target="../tags/tag33.xml"/><Relationship Id="rId89" Type="http://schemas.openxmlformats.org/officeDocument/2006/relationships/tags" Target="../tags/tag54.xml"/><Relationship Id="rId112" Type="http://schemas.openxmlformats.org/officeDocument/2006/relationships/tags" Target="../tags/tag77.xml"/><Relationship Id="rId133" Type="http://schemas.openxmlformats.org/officeDocument/2006/relationships/tags" Target="../tags/tag98.xml"/><Relationship Id="rId154" Type="http://schemas.openxmlformats.org/officeDocument/2006/relationships/tags" Target="../tags/tag119.xml"/><Relationship Id="rId16" Type="http://schemas.openxmlformats.org/officeDocument/2006/relationships/slideLayout" Target="../slideLayouts/slideLayout16.xml"/><Relationship Id="rId37" Type="http://schemas.openxmlformats.org/officeDocument/2006/relationships/tags" Target="../tags/tag2.xml"/><Relationship Id="rId58" Type="http://schemas.openxmlformats.org/officeDocument/2006/relationships/tags" Target="../tags/tag23.xml"/><Relationship Id="rId79" Type="http://schemas.openxmlformats.org/officeDocument/2006/relationships/tags" Target="../tags/tag44.xml"/><Relationship Id="rId102" Type="http://schemas.openxmlformats.org/officeDocument/2006/relationships/tags" Target="../tags/tag67.xml"/><Relationship Id="rId123" Type="http://schemas.openxmlformats.org/officeDocument/2006/relationships/tags" Target="../tags/tag88.xml"/><Relationship Id="rId144" Type="http://schemas.openxmlformats.org/officeDocument/2006/relationships/tags" Target="../tags/tag109.xml"/><Relationship Id="rId90" Type="http://schemas.openxmlformats.org/officeDocument/2006/relationships/tags" Target="../tags/tag55.xml"/><Relationship Id="rId27" Type="http://schemas.openxmlformats.org/officeDocument/2006/relationships/slideLayout" Target="../slideLayouts/slideLayout27.xml"/><Relationship Id="rId48" Type="http://schemas.openxmlformats.org/officeDocument/2006/relationships/tags" Target="../tags/tag13.xml"/><Relationship Id="rId69" Type="http://schemas.openxmlformats.org/officeDocument/2006/relationships/tags" Target="../tags/tag34.xml"/><Relationship Id="rId113" Type="http://schemas.openxmlformats.org/officeDocument/2006/relationships/tags" Target="../tags/tag78.xml"/><Relationship Id="rId134" Type="http://schemas.openxmlformats.org/officeDocument/2006/relationships/tags" Target="../tags/tag99.xml"/><Relationship Id="rId80" Type="http://schemas.openxmlformats.org/officeDocument/2006/relationships/tags" Target="../tags/tag45.xml"/><Relationship Id="rId155" Type="http://schemas.openxmlformats.org/officeDocument/2006/relationships/tags" Target="../tags/tag1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ags" Target="../tags/tag12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theme" Target="../theme/theme2.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image" Target="../media/image11.emf"/><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oleObject" Target="../embeddings/oleObject5.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ags" Target="../tags/tag130.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image" Target="../media/image11.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oleObject" Target="../embeddings/oleObject6.bin"/></Relationships>
</file>

<file path=ppt/slideMasters/_rels/slideMaster4.xml.rels><?xml version="1.0" encoding="UTF-8" standalone="yes"?>
<Relationships xmlns="http://schemas.openxmlformats.org/package/2006/relationships"><Relationship Id="rId117" Type="http://schemas.openxmlformats.org/officeDocument/2006/relationships/tags" Target="../tags/tag216.xml"/><Relationship Id="rId21" Type="http://schemas.openxmlformats.org/officeDocument/2006/relationships/slideLayout" Target="../slideLayouts/slideLayout94.xml"/><Relationship Id="rId42" Type="http://schemas.openxmlformats.org/officeDocument/2006/relationships/tags" Target="../tags/tag141.xml"/><Relationship Id="rId63" Type="http://schemas.openxmlformats.org/officeDocument/2006/relationships/tags" Target="../tags/tag162.xml"/><Relationship Id="rId84" Type="http://schemas.openxmlformats.org/officeDocument/2006/relationships/tags" Target="../tags/tag183.xml"/><Relationship Id="rId138" Type="http://schemas.openxmlformats.org/officeDocument/2006/relationships/tags" Target="../tags/tag237.xml"/><Relationship Id="rId107" Type="http://schemas.openxmlformats.org/officeDocument/2006/relationships/tags" Target="../tags/tag206.xml"/><Relationship Id="rId11" Type="http://schemas.openxmlformats.org/officeDocument/2006/relationships/slideLayout" Target="../slideLayouts/slideLayout84.xml"/><Relationship Id="rId32" Type="http://schemas.openxmlformats.org/officeDocument/2006/relationships/tags" Target="../tags/tag131.xml"/><Relationship Id="rId53" Type="http://schemas.openxmlformats.org/officeDocument/2006/relationships/tags" Target="../tags/tag152.xml"/><Relationship Id="rId74" Type="http://schemas.openxmlformats.org/officeDocument/2006/relationships/tags" Target="../tags/tag173.xml"/><Relationship Id="rId128" Type="http://schemas.openxmlformats.org/officeDocument/2006/relationships/tags" Target="../tags/tag227.xml"/><Relationship Id="rId149" Type="http://schemas.openxmlformats.org/officeDocument/2006/relationships/tags" Target="../tags/tag248.xml"/><Relationship Id="rId5" Type="http://schemas.openxmlformats.org/officeDocument/2006/relationships/slideLayout" Target="../slideLayouts/slideLayout78.xml"/><Relationship Id="rId95" Type="http://schemas.openxmlformats.org/officeDocument/2006/relationships/tags" Target="../tags/tag194.xml"/><Relationship Id="rId22" Type="http://schemas.openxmlformats.org/officeDocument/2006/relationships/slideLayout" Target="../slideLayouts/slideLayout95.xml"/><Relationship Id="rId43" Type="http://schemas.openxmlformats.org/officeDocument/2006/relationships/tags" Target="../tags/tag142.xml"/><Relationship Id="rId64" Type="http://schemas.openxmlformats.org/officeDocument/2006/relationships/tags" Target="../tags/tag163.xml"/><Relationship Id="rId118" Type="http://schemas.openxmlformats.org/officeDocument/2006/relationships/tags" Target="../tags/tag217.xml"/><Relationship Id="rId139" Type="http://schemas.openxmlformats.org/officeDocument/2006/relationships/tags" Target="../tags/tag238.xml"/><Relationship Id="rId80" Type="http://schemas.openxmlformats.org/officeDocument/2006/relationships/tags" Target="../tags/tag179.xml"/><Relationship Id="rId85" Type="http://schemas.openxmlformats.org/officeDocument/2006/relationships/tags" Target="../tags/tag184.xml"/><Relationship Id="rId150" Type="http://schemas.openxmlformats.org/officeDocument/2006/relationships/tags" Target="../tags/tag249.xml"/><Relationship Id="rId155" Type="http://schemas.openxmlformats.org/officeDocument/2006/relationships/tags" Target="../tags/tag254.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33" Type="http://schemas.openxmlformats.org/officeDocument/2006/relationships/tags" Target="../tags/tag132.xml"/><Relationship Id="rId38" Type="http://schemas.openxmlformats.org/officeDocument/2006/relationships/tags" Target="../tags/tag137.xml"/><Relationship Id="rId59" Type="http://schemas.openxmlformats.org/officeDocument/2006/relationships/tags" Target="../tags/tag158.xml"/><Relationship Id="rId103" Type="http://schemas.openxmlformats.org/officeDocument/2006/relationships/tags" Target="../tags/tag202.xml"/><Relationship Id="rId108" Type="http://schemas.openxmlformats.org/officeDocument/2006/relationships/tags" Target="../tags/tag207.xml"/><Relationship Id="rId124" Type="http://schemas.openxmlformats.org/officeDocument/2006/relationships/tags" Target="../tags/tag223.xml"/><Relationship Id="rId129" Type="http://schemas.openxmlformats.org/officeDocument/2006/relationships/tags" Target="../tags/tag228.xml"/><Relationship Id="rId54" Type="http://schemas.openxmlformats.org/officeDocument/2006/relationships/tags" Target="../tags/tag153.xml"/><Relationship Id="rId70" Type="http://schemas.openxmlformats.org/officeDocument/2006/relationships/tags" Target="../tags/tag169.xml"/><Relationship Id="rId75" Type="http://schemas.openxmlformats.org/officeDocument/2006/relationships/tags" Target="../tags/tag174.xml"/><Relationship Id="rId91" Type="http://schemas.openxmlformats.org/officeDocument/2006/relationships/tags" Target="../tags/tag190.xml"/><Relationship Id="rId96" Type="http://schemas.openxmlformats.org/officeDocument/2006/relationships/tags" Target="../tags/tag195.xml"/><Relationship Id="rId140" Type="http://schemas.openxmlformats.org/officeDocument/2006/relationships/tags" Target="../tags/tag239.xml"/><Relationship Id="rId145" Type="http://schemas.openxmlformats.org/officeDocument/2006/relationships/tags" Target="../tags/tag24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49" Type="http://schemas.openxmlformats.org/officeDocument/2006/relationships/tags" Target="../tags/tag148.xml"/><Relationship Id="rId114" Type="http://schemas.openxmlformats.org/officeDocument/2006/relationships/tags" Target="../tags/tag213.xml"/><Relationship Id="rId119" Type="http://schemas.openxmlformats.org/officeDocument/2006/relationships/tags" Target="../tags/tag218.xml"/><Relationship Id="rId44" Type="http://schemas.openxmlformats.org/officeDocument/2006/relationships/tags" Target="../tags/tag143.xml"/><Relationship Id="rId60" Type="http://schemas.openxmlformats.org/officeDocument/2006/relationships/tags" Target="../tags/tag159.xml"/><Relationship Id="rId65" Type="http://schemas.openxmlformats.org/officeDocument/2006/relationships/tags" Target="../tags/tag164.xml"/><Relationship Id="rId81" Type="http://schemas.openxmlformats.org/officeDocument/2006/relationships/tags" Target="../tags/tag180.xml"/><Relationship Id="rId86" Type="http://schemas.openxmlformats.org/officeDocument/2006/relationships/tags" Target="../tags/tag185.xml"/><Relationship Id="rId130" Type="http://schemas.openxmlformats.org/officeDocument/2006/relationships/tags" Target="../tags/tag229.xml"/><Relationship Id="rId135" Type="http://schemas.openxmlformats.org/officeDocument/2006/relationships/tags" Target="../tags/tag234.xml"/><Relationship Id="rId151" Type="http://schemas.openxmlformats.org/officeDocument/2006/relationships/tags" Target="../tags/tag250.xml"/><Relationship Id="rId156" Type="http://schemas.openxmlformats.org/officeDocument/2006/relationships/oleObject" Target="../embeddings/oleObject7.bin"/><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tags" Target="../tags/tag138.xml"/><Relationship Id="rId109" Type="http://schemas.openxmlformats.org/officeDocument/2006/relationships/tags" Target="../tags/tag208.xml"/><Relationship Id="rId34" Type="http://schemas.openxmlformats.org/officeDocument/2006/relationships/tags" Target="../tags/tag133.xml"/><Relationship Id="rId50" Type="http://schemas.openxmlformats.org/officeDocument/2006/relationships/tags" Target="../tags/tag149.xml"/><Relationship Id="rId55" Type="http://schemas.openxmlformats.org/officeDocument/2006/relationships/tags" Target="../tags/tag154.xml"/><Relationship Id="rId76" Type="http://schemas.openxmlformats.org/officeDocument/2006/relationships/tags" Target="../tags/tag175.xml"/><Relationship Id="rId97" Type="http://schemas.openxmlformats.org/officeDocument/2006/relationships/tags" Target="../tags/tag196.xml"/><Relationship Id="rId104" Type="http://schemas.openxmlformats.org/officeDocument/2006/relationships/tags" Target="../tags/tag203.xml"/><Relationship Id="rId120" Type="http://schemas.openxmlformats.org/officeDocument/2006/relationships/tags" Target="../tags/tag219.xml"/><Relationship Id="rId125" Type="http://schemas.openxmlformats.org/officeDocument/2006/relationships/tags" Target="../tags/tag224.xml"/><Relationship Id="rId141" Type="http://schemas.openxmlformats.org/officeDocument/2006/relationships/tags" Target="../tags/tag240.xml"/><Relationship Id="rId146" Type="http://schemas.openxmlformats.org/officeDocument/2006/relationships/tags" Target="../tags/tag245.xml"/><Relationship Id="rId7" Type="http://schemas.openxmlformats.org/officeDocument/2006/relationships/slideLayout" Target="../slideLayouts/slideLayout80.xml"/><Relationship Id="rId71" Type="http://schemas.openxmlformats.org/officeDocument/2006/relationships/tags" Target="../tags/tag170.xml"/><Relationship Id="rId92" Type="http://schemas.openxmlformats.org/officeDocument/2006/relationships/tags" Target="../tags/tag191.xml"/><Relationship Id="rId2" Type="http://schemas.openxmlformats.org/officeDocument/2006/relationships/slideLayout" Target="../slideLayouts/slideLayout75.xml"/><Relationship Id="rId29" Type="http://schemas.openxmlformats.org/officeDocument/2006/relationships/slideLayout" Target="../slideLayouts/slideLayout102.xml"/><Relationship Id="rId24" Type="http://schemas.openxmlformats.org/officeDocument/2006/relationships/slideLayout" Target="../slideLayouts/slideLayout97.xml"/><Relationship Id="rId40" Type="http://schemas.openxmlformats.org/officeDocument/2006/relationships/tags" Target="../tags/tag139.xml"/><Relationship Id="rId45" Type="http://schemas.openxmlformats.org/officeDocument/2006/relationships/tags" Target="../tags/tag144.xml"/><Relationship Id="rId66" Type="http://schemas.openxmlformats.org/officeDocument/2006/relationships/tags" Target="../tags/tag165.xml"/><Relationship Id="rId87" Type="http://schemas.openxmlformats.org/officeDocument/2006/relationships/tags" Target="../tags/tag186.xml"/><Relationship Id="rId110" Type="http://schemas.openxmlformats.org/officeDocument/2006/relationships/tags" Target="../tags/tag209.xml"/><Relationship Id="rId115" Type="http://schemas.openxmlformats.org/officeDocument/2006/relationships/tags" Target="../tags/tag214.xml"/><Relationship Id="rId131" Type="http://schemas.openxmlformats.org/officeDocument/2006/relationships/tags" Target="../tags/tag230.xml"/><Relationship Id="rId136" Type="http://schemas.openxmlformats.org/officeDocument/2006/relationships/tags" Target="../tags/tag235.xml"/><Relationship Id="rId157" Type="http://schemas.openxmlformats.org/officeDocument/2006/relationships/image" Target="../media/image1.emf"/><Relationship Id="rId61" Type="http://schemas.openxmlformats.org/officeDocument/2006/relationships/tags" Target="../tags/tag160.xml"/><Relationship Id="rId82" Type="http://schemas.openxmlformats.org/officeDocument/2006/relationships/tags" Target="../tags/tag181.xml"/><Relationship Id="rId152" Type="http://schemas.openxmlformats.org/officeDocument/2006/relationships/tags" Target="../tags/tag251.xml"/><Relationship Id="rId19" Type="http://schemas.openxmlformats.org/officeDocument/2006/relationships/slideLayout" Target="../slideLayouts/slideLayout92.xml"/><Relationship Id="rId14" Type="http://schemas.openxmlformats.org/officeDocument/2006/relationships/slideLayout" Target="../slideLayouts/slideLayout87.xml"/><Relationship Id="rId30" Type="http://schemas.openxmlformats.org/officeDocument/2006/relationships/slideLayout" Target="../slideLayouts/slideLayout103.xml"/><Relationship Id="rId35" Type="http://schemas.openxmlformats.org/officeDocument/2006/relationships/tags" Target="../tags/tag134.xml"/><Relationship Id="rId56" Type="http://schemas.openxmlformats.org/officeDocument/2006/relationships/tags" Target="../tags/tag155.xml"/><Relationship Id="rId77" Type="http://schemas.openxmlformats.org/officeDocument/2006/relationships/tags" Target="../tags/tag176.xml"/><Relationship Id="rId100" Type="http://schemas.openxmlformats.org/officeDocument/2006/relationships/tags" Target="../tags/tag199.xml"/><Relationship Id="rId105" Type="http://schemas.openxmlformats.org/officeDocument/2006/relationships/tags" Target="../tags/tag204.xml"/><Relationship Id="rId126" Type="http://schemas.openxmlformats.org/officeDocument/2006/relationships/tags" Target="../tags/tag225.xml"/><Relationship Id="rId147" Type="http://schemas.openxmlformats.org/officeDocument/2006/relationships/tags" Target="../tags/tag246.xml"/><Relationship Id="rId8" Type="http://schemas.openxmlformats.org/officeDocument/2006/relationships/slideLayout" Target="../slideLayouts/slideLayout81.xml"/><Relationship Id="rId51" Type="http://schemas.openxmlformats.org/officeDocument/2006/relationships/tags" Target="../tags/tag150.xml"/><Relationship Id="rId72" Type="http://schemas.openxmlformats.org/officeDocument/2006/relationships/tags" Target="../tags/tag171.xml"/><Relationship Id="rId93" Type="http://schemas.openxmlformats.org/officeDocument/2006/relationships/tags" Target="../tags/tag192.xml"/><Relationship Id="rId98" Type="http://schemas.openxmlformats.org/officeDocument/2006/relationships/tags" Target="../tags/tag197.xml"/><Relationship Id="rId121" Type="http://schemas.openxmlformats.org/officeDocument/2006/relationships/tags" Target="../tags/tag220.xml"/><Relationship Id="rId142" Type="http://schemas.openxmlformats.org/officeDocument/2006/relationships/tags" Target="../tags/tag241.xml"/><Relationship Id="rId3" Type="http://schemas.openxmlformats.org/officeDocument/2006/relationships/slideLayout" Target="../slideLayouts/slideLayout76.xml"/><Relationship Id="rId25" Type="http://schemas.openxmlformats.org/officeDocument/2006/relationships/slideLayout" Target="../slideLayouts/slideLayout98.xml"/><Relationship Id="rId46" Type="http://schemas.openxmlformats.org/officeDocument/2006/relationships/tags" Target="../tags/tag145.xml"/><Relationship Id="rId67" Type="http://schemas.openxmlformats.org/officeDocument/2006/relationships/tags" Target="../tags/tag166.xml"/><Relationship Id="rId116" Type="http://schemas.openxmlformats.org/officeDocument/2006/relationships/tags" Target="../tags/tag215.xml"/><Relationship Id="rId137" Type="http://schemas.openxmlformats.org/officeDocument/2006/relationships/tags" Target="../tags/tag236.xml"/><Relationship Id="rId20" Type="http://schemas.openxmlformats.org/officeDocument/2006/relationships/slideLayout" Target="../slideLayouts/slideLayout93.xml"/><Relationship Id="rId41" Type="http://schemas.openxmlformats.org/officeDocument/2006/relationships/tags" Target="../tags/tag140.xml"/><Relationship Id="rId62" Type="http://schemas.openxmlformats.org/officeDocument/2006/relationships/tags" Target="../tags/tag161.xml"/><Relationship Id="rId83" Type="http://schemas.openxmlformats.org/officeDocument/2006/relationships/tags" Target="../tags/tag182.xml"/><Relationship Id="rId88" Type="http://schemas.openxmlformats.org/officeDocument/2006/relationships/tags" Target="../tags/tag187.xml"/><Relationship Id="rId111" Type="http://schemas.openxmlformats.org/officeDocument/2006/relationships/tags" Target="../tags/tag210.xml"/><Relationship Id="rId132" Type="http://schemas.openxmlformats.org/officeDocument/2006/relationships/tags" Target="../tags/tag231.xml"/><Relationship Id="rId153" Type="http://schemas.openxmlformats.org/officeDocument/2006/relationships/tags" Target="../tags/tag252.xml"/><Relationship Id="rId15" Type="http://schemas.openxmlformats.org/officeDocument/2006/relationships/slideLayout" Target="../slideLayouts/slideLayout88.xml"/><Relationship Id="rId36" Type="http://schemas.openxmlformats.org/officeDocument/2006/relationships/tags" Target="../tags/tag135.xml"/><Relationship Id="rId57" Type="http://schemas.openxmlformats.org/officeDocument/2006/relationships/tags" Target="../tags/tag156.xml"/><Relationship Id="rId106" Type="http://schemas.openxmlformats.org/officeDocument/2006/relationships/tags" Target="../tags/tag205.xml"/><Relationship Id="rId127" Type="http://schemas.openxmlformats.org/officeDocument/2006/relationships/tags" Target="../tags/tag226.xml"/><Relationship Id="rId10" Type="http://schemas.openxmlformats.org/officeDocument/2006/relationships/slideLayout" Target="../slideLayouts/slideLayout83.xml"/><Relationship Id="rId31" Type="http://schemas.openxmlformats.org/officeDocument/2006/relationships/theme" Target="../theme/theme4.xml"/><Relationship Id="rId52" Type="http://schemas.openxmlformats.org/officeDocument/2006/relationships/tags" Target="../tags/tag151.xml"/><Relationship Id="rId73" Type="http://schemas.openxmlformats.org/officeDocument/2006/relationships/tags" Target="../tags/tag172.xml"/><Relationship Id="rId78" Type="http://schemas.openxmlformats.org/officeDocument/2006/relationships/tags" Target="../tags/tag177.xml"/><Relationship Id="rId94" Type="http://schemas.openxmlformats.org/officeDocument/2006/relationships/tags" Target="../tags/tag193.xml"/><Relationship Id="rId99" Type="http://schemas.openxmlformats.org/officeDocument/2006/relationships/tags" Target="../tags/tag198.xml"/><Relationship Id="rId101" Type="http://schemas.openxmlformats.org/officeDocument/2006/relationships/tags" Target="../tags/tag200.xml"/><Relationship Id="rId122" Type="http://schemas.openxmlformats.org/officeDocument/2006/relationships/tags" Target="../tags/tag221.xml"/><Relationship Id="rId143" Type="http://schemas.openxmlformats.org/officeDocument/2006/relationships/tags" Target="../tags/tag242.xml"/><Relationship Id="rId148" Type="http://schemas.openxmlformats.org/officeDocument/2006/relationships/tags" Target="../tags/tag24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26" Type="http://schemas.openxmlformats.org/officeDocument/2006/relationships/slideLayout" Target="../slideLayouts/slideLayout99.xml"/><Relationship Id="rId47" Type="http://schemas.openxmlformats.org/officeDocument/2006/relationships/tags" Target="../tags/tag146.xml"/><Relationship Id="rId68" Type="http://schemas.openxmlformats.org/officeDocument/2006/relationships/tags" Target="../tags/tag167.xml"/><Relationship Id="rId89" Type="http://schemas.openxmlformats.org/officeDocument/2006/relationships/tags" Target="../tags/tag188.xml"/><Relationship Id="rId112" Type="http://schemas.openxmlformats.org/officeDocument/2006/relationships/tags" Target="../tags/tag211.xml"/><Relationship Id="rId133" Type="http://schemas.openxmlformats.org/officeDocument/2006/relationships/tags" Target="../tags/tag232.xml"/><Relationship Id="rId154" Type="http://schemas.openxmlformats.org/officeDocument/2006/relationships/tags" Target="../tags/tag253.xml"/><Relationship Id="rId16" Type="http://schemas.openxmlformats.org/officeDocument/2006/relationships/slideLayout" Target="../slideLayouts/slideLayout89.xml"/><Relationship Id="rId37" Type="http://schemas.openxmlformats.org/officeDocument/2006/relationships/tags" Target="../tags/tag136.xml"/><Relationship Id="rId58" Type="http://schemas.openxmlformats.org/officeDocument/2006/relationships/tags" Target="../tags/tag157.xml"/><Relationship Id="rId79" Type="http://schemas.openxmlformats.org/officeDocument/2006/relationships/tags" Target="../tags/tag178.xml"/><Relationship Id="rId102" Type="http://schemas.openxmlformats.org/officeDocument/2006/relationships/tags" Target="../tags/tag201.xml"/><Relationship Id="rId123" Type="http://schemas.openxmlformats.org/officeDocument/2006/relationships/tags" Target="../tags/tag222.xml"/><Relationship Id="rId144" Type="http://schemas.openxmlformats.org/officeDocument/2006/relationships/tags" Target="../tags/tag243.xml"/><Relationship Id="rId90" Type="http://schemas.openxmlformats.org/officeDocument/2006/relationships/tags" Target="../tags/tag189.xml"/><Relationship Id="rId27" Type="http://schemas.openxmlformats.org/officeDocument/2006/relationships/slideLayout" Target="../slideLayouts/slideLayout100.xml"/><Relationship Id="rId48" Type="http://schemas.openxmlformats.org/officeDocument/2006/relationships/tags" Target="../tags/tag147.xml"/><Relationship Id="rId69" Type="http://schemas.openxmlformats.org/officeDocument/2006/relationships/tags" Target="../tags/tag168.xml"/><Relationship Id="rId113" Type="http://schemas.openxmlformats.org/officeDocument/2006/relationships/tags" Target="../tags/tag212.xml"/><Relationship Id="rId134" Type="http://schemas.openxmlformats.org/officeDocument/2006/relationships/tags" Target="../tags/tag2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7"/>
            </p:custDataLst>
            <p:extLst>
              <p:ext uri="{D42A27DB-BD31-4B8C-83A1-F6EECF244321}">
                <p14:modId xmlns:p14="http://schemas.microsoft.com/office/powerpoint/2010/main" val="3713992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1" imgW="306" imgH="306" progId="TCLayout.ActiveDocument.1">
                  <p:embed/>
                </p:oleObj>
              </mc:Choice>
              <mc:Fallback>
                <p:oleObj name="think-cell Slide" r:id="rId161"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62"/>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‹Nr.›</a:t>
            </a:fld>
            <a:endParaRPr lang="en-US" sz="900" b="0" i="0" noProof="0">
              <a:latin typeface="+mn-lt"/>
            </a:endParaRP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8"/>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8"/>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9"/>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6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9"/>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5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40"/>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4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41"/>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42"/>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9"/>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40"/>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41"/>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42"/>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A720E741-89F4-5512-1D96-1B5460C1166D}"/>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80" r:id="rId2"/>
    <p:sldLayoutId id="2147483787" r:id="rId3"/>
    <p:sldLayoutId id="2147483777" r:id="rId4"/>
    <p:sldLayoutId id="2147483788" r:id="rId5"/>
    <p:sldLayoutId id="2147483789" r:id="rId6"/>
    <p:sldLayoutId id="2147483790" r:id="rId7"/>
    <p:sldLayoutId id="2147483791" r:id="rId8"/>
    <p:sldLayoutId id="2147483793" r:id="rId9"/>
    <p:sldLayoutId id="2147483794" r:id="rId10"/>
    <p:sldLayoutId id="2147483741" r:id="rId11"/>
    <p:sldLayoutId id="2147483765" r:id="rId12"/>
    <p:sldLayoutId id="2147483767" r:id="rId13"/>
    <p:sldLayoutId id="2147483786" r:id="rId14"/>
    <p:sldLayoutId id="2147483743" r:id="rId15"/>
    <p:sldLayoutId id="2147483774" r:id="rId16"/>
    <p:sldLayoutId id="2147483745" r:id="rId17"/>
    <p:sldLayoutId id="2147483760" r:id="rId18"/>
    <p:sldLayoutId id="2147483768" r:id="rId19"/>
    <p:sldLayoutId id="2147483769" r:id="rId20"/>
    <p:sldLayoutId id="2147483770" r:id="rId21"/>
    <p:sldLayoutId id="2147483744" r:id="rId22"/>
    <p:sldLayoutId id="2147483757" r:id="rId23"/>
    <p:sldLayoutId id="2147483771" r:id="rId24"/>
    <p:sldLayoutId id="2147483763" r:id="rId25"/>
    <p:sldLayoutId id="2147483751" r:id="rId26"/>
    <p:sldLayoutId id="2147483756" r:id="rId27"/>
    <p:sldLayoutId id="2147483740" r:id="rId28"/>
    <p:sldLayoutId id="2147483874" r:id="rId29"/>
    <p:sldLayoutId id="2147483876" r:id="rId30"/>
    <p:sldLayoutId id="2147483877" r:id="rId31"/>
    <p:sldLayoutId id="2147483880" r:id="rId32"/>
    <p:sldLayoutId id="2147483881" r:id="rId33"/>
    <p:sldLayoutId id="2147483882" r:id="rId34"/>
    <p:sldLayoutId id="2147483883" r:id="rId35"/>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94264451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0807B76C-00E5-A418-5FD4-B3AD62DE9D58}"/>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79270928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7DADA95-CE93-7FBA-4AA8-2B6704A43A91}"/>
              </a:ext>
            </a:extLst>
          </p:cNvPr>
          <p:cNvGraphicFramePr>
            <a:graphicFrameLocks noChangeAspect="1"/>
          </p:cNvGraphicFramePr>
          <p:nvPr userDrawn="1">
            <p:custDataLst>
              <p:tags r:id="rId21"/>
            </p:custDataLst>
            <p:extLst>
              <p:ext uri="{D42A27DB-BD31-4B8C-83A1-F6EECF244321}">
                <p14:modId xmlns:p14="http://schemas.microsoft.com/office/powerpoint/2010/main" val="2720811842"/>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22" imgW="404" imgH="405" progId="TCLayout.ActiveDocument.1">
                  <p:embed/>
                </p:oleObj>
              </mc:Choice>
              <mc:Fallback>
                <p:oleObj name="think-cell Slide" r:id="rId22" imgW="404" imgH="405" progId="TCLayout.ActiveDocument.1">
                  <p:embed/>
                  <p:pic>
                    <p:nvPicPr>
                      <p:cNvPr id="6" name="Object 5" hidden="1">
                        <a:extLst>
                          <a:ext uri="{FF2B5EF4-FFF2-40B4-BE49-F238E27FC236}">
                            <a16:creationId xmlns:a16="http://schemas.microsoft.com/office/drawing/2014/main" id="{F7DADA95-CE93-7FBA-4AA8-2B6704A43A91}"/>
                          </a:ext>
                        </a:extLst>
                      </p:cNvPr>
                      <p:cNvPicPr/>
                      <p:nvPr/>
                    </p:nvPicPr>
                    <p:blipFill>
                      <a:blip r:embed="rId23"/>
                      <a:stretch>
                        <a:fillRect/>
                      </a:stretch>
                    </p:blipFill>
                    <p:spPr>
                      <a:xfrm>
                        <a:off x="1589"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8DD38F-4A35-4671-BE35-E2D589FC8333}"/>
              </a:ext>
            </a:extLst>
          </p:cNvPr>
          <p:cNvSpPr>
            <a:spLocks noGrp="1"/>
          </p:cNvSpPr>
          <p:nvPr userDrawn="1">
            <p:ph type="title"/>
          </p:nvPr>
        </p:nvSpPr>
        <p:spPr>
          <a:xfrm>
            <a:off x="589116" y="469640"/>
            <a:ext cx="11020119" cy="554038"/>
          </a:xfrm>
          <a:prstGeom prst="rect">
            <a:avLst/>
          </a:prstGeom>
        </p:spPr>
        <p:txBody>
          <a:bodyPr vert="horz" wrap="square" lIns="0" tIns="0" rIns="0" bIns="0" rtlCol="0" anchor="t">
            <a:spAutoFit/>
          </a:bodyPr>
          <a:lstStyle/>
          <a:p>
            <a:r>
              <a:rPr lang="en-US"/>
              <a:t>Click to edit Master title style</a:t>
            </a:r>
          </a:p>
        </p:txBody>
      </p:sp>
      <p:sp>
        <p:nvSpPr>
          <p:cNvPr id="1027" name="Text Placeholder 3">
            <a:extLst>
              <a:ext uri="{FF2B5EF4-FFF2-40B4-BE49-F238E27FC236}">
                <a16:creationId xmlns:a16="http://schemas.microsoft.com/office/drawing/2014/main" id="{C506EEC7-28C3-447D-A092-08572597C259}"/>
              </a:ext>
            </a:extLst>
          </p:cNvPr>
          <p:cNvSpPr>
            <a:spLocks noGrp="1" noChangeArrowheads="1"/>
          </p:cNvSpPr>
          <p:nvPr userDrawn="1">
            <p:ph type="body" idx="1"/>
          </p:nvPr>
        </p:nvSpPr>
        <p:spPr bwMode="auto">
          <a:xfrm>
            <a:off x="584352" y="1435100"/>
            <a:ext cx="1102170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8" name="GRID" hidden="1">
            <a:extLst>
              <a:ext uri="{FF2B5EF4-FFF2-40B4-BE49-F238E27FC236}">
                <a16:creationId xmlns:a16="http://schemas.microsoft.com/office/drawing/2014/main" id="{A2A9D185-79AB-4AD0-89DA-D60F0C62253C}"/>
              </a:ext>
            </a:extLst>
          </p:cNvPr>
          <p:cNvGrpSpPr>
            <a:grpSpLocks/>
          </p:cNvGrpSpPr>
          <p:nvPr/>
        </p:nvGrpSpPr>
        <p:grpSpPr bwMode="auto">
          <a:xfrm>
            <a:off x="0" y="0"/>
            <a:ext cx="12195175" cy="6858000"/>
            <a:chOff x="0" y="0"/>
            <a:chExt cx="12192000" cy="6858000"/>
          </a:xfrm>
        </p:grpSpPr>
        <p:cxnSp>
          <p:nvCxnSpPr>
            <p:cNvPr id="7" name="Straight Connector 6">
              <a:extLst>
                <a:ext uri="{FF2B5EF4-FFF2-40B4-BE49-F238E27FC236}">
                  <a16:creationId xmlns:a16="http://schemas.microsoft.com/office/drawing/2014/main" id="{B3E11977-8CF9-485D-ACE5-33EEB0D46437}"/>
                </a:ext>
              </a:extLst>
            </p:cNvPr>
            <p:cNvCxnSpPr/>
            <p:nvPr/>
          </p:nvCxnSpPr>
          <p:spPr>
            <a:xfrm>
              <a:off x="0" y="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BB5E38-506A-44DD-A315-56E157E16AF0}"/>
                </a:ext>
              </a:extLst>
            </p:cNvPr>
            <p:cNvCxnSpPr/>
            <p:nvPr/>
          </p:nvCxnSpPr>
          <p:spPr>
            <a:xfrm>
              <a:off x="0" y="2921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40CB70-5AC0-476B-AA40-C2241BEB8DFF}"/>
                </a:ext>
              </a:extLst>
            </p:cNvPr>
            <p:cNvCxnSpPr/>
            <p:nvPr/>
          </p:nvCxnSpPr>
          <p:spPr>
            <a:xfrm>
              <a:off x="0" y="585788"/>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CEF339-045A-4996-8036-3371D72B7792}"/>
                </a:ext>
              </a:extLst>
            </p:cNvPr>
            <p:cNvCxnSpPr/>
            <p:nvPr/>
          </p:nvCxnSpPr>
          <p:spPr>
            <a:xfrm>
              <a:off x="0" y="6272213"/>
              <a:ext cx="12188825"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CC50FD-86C8-42F8-9D68-7DADB5458B31}"/>
                </a:ext>
              </a:extLst>
            </p:cNvPr>
            <p:cNvCxnSpPr/>
            <p:nvPr/>
          </p:nvCxnSpPr>
          <p:spPr>
            <a:xfrm>
              <a:off x="0" y="65659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D4A581-DE57-4A63-996B-BE800760E15C}"/>
                </a:ext>
              </a:extLst>
            </p:cNvPr>
            <p:cNvCxnSpPr/>
            <p:nvPr/>
          </p:nvCxnSpPr>
          <p:spPr>
            <a:xfrm>
              <a:off x="0" y="685800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ABA573-5574-4F8A-A22B-83348FDE631E}"/>
                </a:ext>
              </a:extLst>
            </p:cNvPr>
            <p:cNvCxnSpPr/>
            <p:nvPr/>
          </p:nvCxnSpPr>
          <p:spPr>
            <a:xfrm>
              <a:off x="0" y="8778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0EC732-F52C-4DCC-969C-5C03983A6864}"/>
                </a:ext>
              </a:extLst>
            </p:cNvPr>
            <p:cNvCxnSpPr/>
            <p:nvPr/>
          </p:nvCxnSpPr>
          <p:spPr>
            <a:xfrm>
              <a:off x="0" y="116998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970F0B-BC66-48A4-AFE3-81E6AD0DF714}"/>
                </a:ext>
              </a:extLst>
            </p:cNvPr>
            <p:cNvCxnSpPr/>
            <p:nvPr/>
          </p:nvCxnSpPr>
          <p:spPr>
            <a:xfrm>
              <a:off x="0" y="14636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18F09C-04FE-456E-B005-DCF9AD18BDE2}"/>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9FE731-4088-4B63-9BDA-0CECFD8FE6BF}"/>
                </a:ext>
              </a:extLst>
            </p:cNvPr>
            <p:cNvCxnSpPr/>
            <p:nvPr/>
          </p:nvCxnSpPr>
          <p:spPr>
            <a:xfrm>
              <a:off x="585788"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232B1C-BA17-47D7-8EC4-A6FA94639357}"/>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0B7A88-07B8-4006-83A4-9775E56330FC}"/>
                </a:ext>
              </a:extLst>
            </p:cNvPr>
            <p:cNvCxnSpPr/>
            <p:nvPr/>
          </p:nvCxnSpPr>
          <p:spPr>
            <a:xfrm>
              <a:off x="8778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5DC405-8389-4A07-9075-49586FC5C38A}"/>
                </a:ext>
              </a:extLst>
            </p:cNvPr>
            <p:cNvCxnSpPr/>
            <p:nvPr/>
          </p:nvCxnSpPr>
          <p:spPr>
            <a:xfrm>
              <a:off x="116998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8523BC-FB5E-4A17-8196-29101995A258}"/>
                </a:ext>
              </a:extLst>
            </p:cNvPr>
            <p:cNvCxnSpPr/>
            <p:nvPr/>
          </p:nvCxnSpPr>
          <p:spPr>
            <a:xfrm>
              <a:off x="110220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CD9206-271F-48E7-BF40-5D3BA0E55523}"/>
                </a:ext>
              </a:extLst>
            </p:cNvPr>
            <p:cNvCxnSpPr/>
            <p:nvPr/>
          </p:nvCxnSpPr>
          <p:spPr>
            <a:xfrm>
              <a:off x="11606213"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29F7B5-876C-4712-8DC6-7CADEB1A6132}"/>
                </a:ext>
              </a:extLst>
            </p:cNvPr>
            <p:cNvCxnSpPr/>
            <p:nvPr/>
          </p:nvCxnSpPr>
          <p:spPr>
            <a:xfrm>
              <a:off x="11314113"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EA0CCB-1F5D-4570-AA71-CDC176FF7307}"/>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24AB1E-218C-429C-B96B-6F40E2E367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BACA4F-5C8E-4A1D-A2F2-2B9C468C19AB}"/>
                </a:ext>
              </a:extLst>
            </p:cNvPr>
            <p:cNvCxnSpPr/>
            <p:nvPr/>
          </p:nvCxnSpPr>
          <p:spPr>
            <a:xfrm>
              <a:off x="0" y="17557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1FD41-F515-4223-9316-CF49B10CA595}"/>
                </a:ext>
              </a:extLst>
            </p:cNvPr>
            <p:cNvCxnSpPr/>
            <p:nvPr/>
          </p:nvCxnSpPr>
          <p:spPr>
            <a:xfrm>
              <a:off x="0" y="204787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F3AD4F-5C51-48A8-90BA-A2B91CD10C8B}"/>
                </a:ext>
              </a:extLst>
            </p:cNvPr>
            <p:cNvCxnSpPr/>
            <p:nvPr/>
          </p:nvCxnSpPr>
          <p:spPr>
            <a:xfrm>
              <a:off x="0" y="23415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0521A3-05EF-4F79-8505-9E2B2C339477}"/>
                </a:ext>
              </a:extLst>
            </p:cNvPr>
            <p:cNvCxnSpPr/>
            <p:nvPr/>
          </p:nvCxnSpPr>
          <p:spPr>
            <a:xfrm>
              <a:off x="0" y="26336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810284-E24B-4D8D-BF44-856187577D2E}"/>
                </a:ext>
              </a:extLst>
            </p:cNvPr>
            <p:cNvCxnSpPr/>
            <p:nvPr/>
          </p:nvCxnSpPr>
          <p:spPr>
            <a:xfrm>
              <a:off x="0" y="2925763"/>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26754-7ED6-4733-A6F7-0E45D9C47A48}"/>
                </a:ext>
              </a:extLst>
            </p:cNvPr>
            <p:cNvCxnSpPr/>
            <p:nvPr/>
          </p:nvCxnSpPr>
          <p:spPr>
            <a:xfrm>
              <a:off x="0" y="32194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52ADDF-24EC-47E3-83F8-3918E93DE11D}"/>
                </a:ext>
              </a:extLst>
            </p:cNvPr>
            <p:cNvCxnSpPr/>
            <p:nvPr/>
          </p:nvCxnSpPr>
          <p:spPr>
            <a:xfrm>
              <a:off x="0" y="35115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AE4D0A-1497-4DA2-88D3-3815D6D31063}"/>
                </a:ext>
              </a:extLst>
            </p:cNvPr>
            <p:cNvCxnSpPr/>
            <p:nvPr/>
          </p:nvCxnSpPr>
          <p:spPr>
            <a:xfrm>
              <a:off x="0" y="38036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DC60C3-9A65-4C10-AECB-C4427D8D5D31}"/>
                </a:ext>
              </a:extLst>
            </p:cNvPr>
            <p:cNvCxnSpPr/>
            <p:nvPr/>
          </p:nvCxnSpPr>
          <p:spPr>
            <a:xfrm>
              <a:off x="0" y="4095750"/>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B55BF-AEB3-4AB1-B936-CBBF4162DAD5}"/>
                </a:ext>
              </a:extLst>
            </p:cNvPr>
            <p:cNvCxnSpPr/>
            <p:nvPr/>
          </p:nvCxnSpPr>
          <p:spPr>
            <a:xfrm>
              <a:off x="0" y="43894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890F9C-92E3-48D3-B57D-EF175EC62B01}"/>
                </a:ext>
              </a:extLst>
            </p:cNvPr>
            <p:cNvCxnSpPr/>
            <p:nvPr/>
          </p:nvCxnSpPr>
          <p:spPr>
            <a:xfrm>
              <a:off x="0" y="46815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6EE5B9-25FA-4221-91A5-6C39DC942699}"/>
                </a:ext>
              </a:extLst>
            </p:cNvPr>
            <p:cNvCxnSpPr/>
            <p:nvPr/>
          </p:nvCxnSpPr>
          <p:spPr>
            <a:xfrm>
              <a:off x="0" y="4973638"/>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A7A0E3-84C0-4C49-BE98-62AF2F82E299}"/>
                </a:ext>
              </a:extLst>
            </p:cNvPr>
            <p:cNvCxnSpPr/>
            <p:nvPr/>
          </p:nvCxnSpPr>
          <p:spPr>
            <a:xfrm>
              <a:off x="0" y="52673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3ACC3E-E2E4-4C54-8203-100979D0BA58}"/>
                </a:ext>
              </a:extLst>
            </p:cNvPr>
            <p:cNvCxnSpPr/>
            <p:nvPr/>
          </p:nvCxnSpPr>
          <p:spPr>
            <a:xfrm>
              <a:off x="0" y="55594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1AC7C3-0670-4E5F-863D-1A6F8AA689A9}"/>
                </a:ext>
              </a:extLst>
            </p:cNvPr>
            <p:cNvCxnSpPr/>
            <p:nvPr/>
          </p:nvCxnSpPr>
          <p:spPr>
            <a:xfrm>
              <a:off x="0" y="5851525"/>
              <a:ext cx="12188825"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A8AF3FCD-9C81-4FDC-B538-783D0C0F93B7}"/>
              </a:ext>
            </a:extLst>
          </p:cNvPr>
          <p:cNvSpPr/>
          <p:nvPr/>
        </p:nvSpPr>
        <p:spPr bwMode="auto">
          <a:xfrm>
            <a:off x="0" y="0"/>
            <a:ext cx="585941" cy="58578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33EF2950-F2B6-4DD3-A9C0-1CF8A171AA34}"/>
              </a:ext>
            </a:extLst>
          </p:cNvPr>
          <p:cNvSpPr/>
          <p:nvPr/>
        </p:nvSpPr>
        <p:spPr bwMode="auto">
          <a:xfrm>
            <a:off x="0" y="0"/>
            <a:ext cx="292176"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grpSp>
        <p:nvGrpSpPr>
          <p:cNvPr id="50" name="Group 49" hidden="1">
            <a:extLst>
              <a:ext uri="{FF2B5EF4-FFF2-40B4-BE49-F238E27FC236}">
                <a16:creationId xmlns:a16="http://schemas.microsoft.com/office/drawing/2014/main" id="{CF3FA4BD-32C9-4A0E-A7B2-52453FFD146E}"/>
              </a:ext>
            </a:extLst>
          </p:cNvPr>
          <p:cNvGrpSpPr/>
          <p:nvPr userDrawn="1"/>
        </p:nvGrpSpPr>
        <p:grpSpPr>
          <a:xfrm rot="5400000">
            <a:off x="9615711" y="2620044"/>
            <a:ext cx="6858001" cy="1617917"/>
            <a:chOff x="877887" y="-2293771"/>
            <a:chExt cx="6858001" cy="1617496"/>
          </a:xfrm>
        </p:grpSpPr>
        <p:grpSp>
          <p:nvGrpSpPr>
            <p:cNvPr id="51" name="Group 50">
              <a:extLst>
                <a:ext uri="{FF2B5EF4-FFF2-40B4-BE49-F238E27FC236}">
                  <a16:creationId xmlns:a16="http://schemas.microsoft.com/office/drawing/2014/main" id="{D14555E9-BE86-4E51-8046-561BE50ED1B7}"/>
                </a:ext>
              </a:extLst>
            </p:cNvPr>
            <p:cNvGrpSpPr/>
            <p:nvPr userDrawn="1"/>
          </p:nvGrpSpPr>
          <p:grpSpPr>
            <a:xfrm>
              <a:off x="877888" y="-1474621"/>
              <a:ext cx="6858000" cy="398296"/>
              <a:chOff x="877888" y="-1474621"/>
              <a:chExt cx="11218862" cy="398296"/>
            </a:xfrm>
          </p:grpSpPr>
          <p:sp>
            <p:nvSpPr>
              <p:cNvPr id="74" name="Rectangle 73">
                <a:extLst>
                  <a:ext uri="{FF2B5EF4-FFF2-40B4-BE49-F238E27FC236}">
                    <a16:creationId xmlns:a16="http://schemas.microsoft.com/office/drawing/2014/main" id="{D6509AF5-A4AA-4A63-BA43-F8D4BB72E871}"/>
                  </a:ext>
                </a:extLst>
              </p:cNvPr>
              <p:cNvSpPr/>
              <p:nvPr userDrawn="1"/>
            </p:nvSpPr>
            <p:spPr bwMode="auto">
              <a:xfrm>
                <a:off x="877888" y="-1474621"/>
                <a:ext cx="1370012" cy="388771"/>
              </a:xfrm>
              <a:prstGeom prst="rect">
                <a:avLst/>
              </a:prstGeom>
              <a:solidFill>
                <a:srgbClr val="5B7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Grey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5B738B</a:t>
                </a:r>
              </a:p>
            </p:txBody>
          </p:sp>
          <p:sp>
            <p:nvSpPr>
              <p:cNvPr id="75" name="Rectangle 74">
                <a:extLst>
                  <a:ext uri="{FF2B5EF4-FFF2-40B4-BE49-F238E27FC236}">
                    <a16:creationId xmlns:a16="http://schemas.microsoft.com/office/drawing/2014/main" id="{94C82971-7C3E-4EED-BC20-8DA04C1F60C4}"/>
                  </a:ext>
                </a:extLst>
              </p:cNvPr>
              <p:cNvSpPr/>
              <p:nvPr userDrawn="1"/>
            </p:nvSpPr>
            <p:spPr bwMode="auto">
              <a:xfrm>
                <a:off x="2284867" y="-1465096"/>
                <a:ext cx="1370012" cy="388771"/>
              </a:xfrm>
              <a:prstGeom prst="rect">
                <a:avLst/>
              </a:prstGeom>
              <a:solidFill>
                <a:srgbClr val="0F70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Blue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0070F2</a:t>
                </a:r>
              </a:p>
            </p:txBody>
          </p:sp>
          <p:sp>
            <p:nvSpPr>
              <p:cNvPr id="76" name="Rectangle 75">
                <a:extLst>
                  <a:ext uri="{FF2B5EF4-FFF2-40B4-BE49-F238E27FC236}">
                    <a16:creationId xmlns:a16="http://schemas.microsoft.com/office/drawing/2014/main" id="{5B5FC1B7-D4CB-44E9-886A-8EF400A1EE15}"/>
                  </a:ext>
                </a:extLst>
              </p:cNvPr>
              <p:cNvSpPr/>
              <p:nvPr userDrawn="1"/>
            </p:nvSpPr>
            <p:spPr bwMode="auto">
              <a:xfrm>
                <a:off x="3691846" y="-1465096"/>
                <a:ext cx="1370012" cy="388771"/>
              </a:xfrm>
              <a:prstGeom prst="rect">
                <a:avLst/>
              </a:prstGeom>
              <a:solidFill>
                <a:srgbClr val="118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Teal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07838F</a:t>
                </a:r>
              </a:p>
            </p:txBody>
          </p:sp>
          <p:sp>
            <p:nvSpPr>
              <p:cNvPr id="77" name="Rectangle 76">
                <a:extLst>
                  <a:ext uri="{FF2B5EF4-FFF2-40B4-BE49-F238E27FC236}">
                    <a16:creationId xmlns:a16="http://schemas.microsoft.com/office/drawing/2014/main" id="{699D719B-AC81-423C-8565-C830988B8B26}"/>
                  </a:ext>
                </a:extLst>
              </p:cNvPr>
              <p:cNvSpPr/>
              <p:nvPr userDrawn="1"/>
            </p:nvSpPr>
            <p:spPr bwMode="auto">
              <a:xfrm>
                <a:off x="5098825" y="-1465096"/>
                <a:ext cx="1370012" cy="388771"/>
              </a:xfrm>
              <a:prstGeom prst="rect">
                <a:avLst/>
              </a:prstGeom>
              <a:solidFill>
                <a:srgbClr val="1C88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Green</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188918</a:t>
                </a:r>
              </a:p>
            </p:txBody>
          </p:sp>
          <p:sp>
            <p:nvSpPr>
              <p:cNvPr id="78" name="Rectangle 77">
                <a:extLst>
                  <a:ext uri="{FF2B5EF4-FFF2-40B4-BE49-F238E27FC236}">
                    <a16:creationId xmlns:a16="http://schemas.microsoft.com/office/drawing/2014/main" id="{480FD7A5-EF72-40C7-A255-50A927D2F85F}"/>
                  </a:ext>
                </a:extLst>
              </p:cNvPr>
              <p:cNvSpPr/>
              <p:nvPr userDrawn="1"/>
            </p:nvSpPr>
            <p:spPr bwMode="auto">
              <a:xfrm>
                <a:off x="6505804" y="-1465096"/>
                <a:ext cx="1370012" cy="388771"/>
              </a:xfrm>
              <a:prstGeom prst="rect">
                <a:avLst/>
              </a:prstGeom>
              <a:solidFill>
                <a:srgbClr val="C354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Mango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C35500</a:t>
                </a:r>
                <a:endPar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endParaRPr>
              </a:p>
            </p:txBody>
          </p:sp>
          <p:sp>
            <p:nvSpPr>
              <p:cNvPr id="79" name="Rectangle 78">
                <a:extLst>
                  <a:ext uri="{FF2B5EF4-FFF2-40B4-BE49-F238E27FC236}">
                    <a16:creationId xmlns:a16="http://schemas.microsoft.com/office/drawing/2014/main" id="{FA2651D8-3304-4065-A858-0B0D06396DC3}"/>
                  </a:ext>
                </a:extLst>
              </p:cNvPr>
              <p:cNvSpPr/>
              <p:nvPr userDrawn="1"/>
            </p:nvSpPr>
            <p:spPr bwMode="auto">
              <a:xfrm>
                <a:off x="7912784" y="-1465096"/>
                <a:ext cx="1370012" cy="388771"/>
              </a:xfrm>
              <a:prstGeom prst="rect">
                <a:avLst/>
              </a:prstGeom>
              <a:solidFill>
                <a:srgbClr val="D30F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Red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D30F15</a:t>
                </a:r>
              </a:p>
            </p:txBody>
          </p:sp>
          <p:sp>
            <p:nvSpPr>
              <p:cNvPr id="80" name="Rectangle 79">
                <a:extLst>
                  <a:ext uri="{FF2B5EF4-FFF2-40B4-BE49-F238E27FC236}">
                    <a16:creationId xmlns:a16="http://schemas.microsoft.com/office/drawing/2014/main" id="{BD60FE52-DD0E-4CE7-9889-F4D8670ABD64}"/>
                  </a:ext>
                </a:extLst>
              </p:cNvPr>
              <p:cNvSpPr/>
              <p:nvPr userDrawn="1"/>
            </p:nvSpPr>
            <p:spPr bwMode="auto">
              <a:xfrm>
                <a:off x="9319763" y="-1465096"/>
                <a:ext cx="1370012" cy="388771"/>
              </a:xfrm>
              <a:prstGeom prst="rect">
                <a:avLst/>
              </a:prstGeom>
              <a:solidFill>
                <a:srgbClr val="CC15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Pink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CC00DC</a:t>
                </a:r>
              </a:p>
            </p:txBody>
          </p:sp>
          <p:sp>
            <p:nvSpPr>
              <p:cNvPr id="81" name="Rectangle 80">
                <a:extLst>
                  <a:ext uri="{FF2B5EF4-FFF2-40B4-BE49-F238E27FC236}">
                    <a16:creationId xmlns:a16="http://schemas.microsoft.com/office/drawing/2014/main" id="{52C126FB-9763-4157-AD1D-93D1AA2DDB7B}"/>
                  </a:ext>
                </a:extLst>
              </p:cNvPr>
              <p:cNvSpPr/>
              <p:nvPr userDrawn="1"/>
            </p:nvSpPr>
            <p:spPr bwMode="auto">
              <a:xfrm>
                <a:off x="10726738" y="-1465096"/>
                <a:ext cx="1370012" cy="388771"/>
              </a:xfrm>
              <a:prstGeom prst="rect">
                <a:avLst/>
              </a:prstGeom>
              <a:solidFill>
                <a:srgbClr val="785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mn-ea"/>
                    <a:cs typeface="Segoe UI" pitchFamily="34" charset="0"/>
                  </a:rPr>
                  <a:t>Indigo</a:t>
                </a: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 5</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7858FF</a:t>
                </a:r>
              </a:p>
            </p:txBody>
          </p:sp>
        </p:grpSp>
        <p:grpSp>
          <p:nvGrpSpPr>
            <p:cNvPr id="52" name="Group 51">
              <a:extLst>
                <a:ext uri="{FF2B5EF4-FFF2-40B4-BE49-F238E27FC236}">
                  <a16:creationId xmlns:a16="http://schemas.microsoft.com/office/drawing/2014/main" id="{DAE68EE8-9769-4655-829C-9A70533EA380}"/>
                </a:ext>
              </a:extLst>
            </p:cNvPr>
            <p:cNvGrpSpPr/>
            <p:nvPr userDrawn="1"/>
          </p:nvGrpSpPr>
          <p:grpSpPr>
            <a:xfrm>
              <a:off x="877888" y="-1884196"/>
              <a:ext cx="6858000" cy="388771"/>
              <a:chOff x="877888" y="-2293771"/>
              <a:chExt cx="11218862" cy="388771"/>
            </a:xfrm>
          </p:grpSpPr>
          <p:sp>
            <p:nvSpPr>
              <p:cNvPr id="65" name="Rectangle 64">
                <a:extLst>
                  <a:ext uri="{FF2B5EF4-FFF2-40B4-BE49-F238E27FC236}">
                    <a16:creationId xmlns:a16="http://schemas.microsoft.com/office/drawing/2014/main" id="{A49B6813-D843-41DC-9D68-DA1A3B91C899}"/>
                  </a:ext>
                </a:extLst>
              </p:cNvPr>
              <p:cNvSpPr/>
              <p:nvPr userDrawn="1"/>
            </p:nvSpPr>
            <p:spPr bwMode="auto">
              <a:xfrm>
                <a:off x="877888" y="-2293771"/>
                <a:ext cx="1370012" cy="388771"/>
              </a:xfrm>
              <a:prstGeom prst="rect">
                <a:avLst/>
              </a:prstGeom>
              <a:solidFill>
                <a:srgbClr val="D5DA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Grey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34495E"/>
                        </a:gs>
                        <a:gs pos="100000">
                          <a:srgbClr val="34495E"/>
                        </a:gs>
                      </a:gsLst>
                      <a:lin ang="5400000" scaled="1"/>
                    </a:gradFill>
                    <a:effectLst/>
                    <a:uLnTx/>
                    <a:uFillTx/>
                    <a:latin typeface="Arial" panose="020B0604020202020204"/>
                    <a:ea typeface="Segoe UI" pitchFamily="34" charset="0"/>
                    <a:cs typeface="Segoe UI" pitchFamily="34" charset="0"/>
                  </a:rPr>
                  <a:t>D5DADD</a:t>
                </a:r>
              </a:p>
            </p:txBody>
          </p:sp>
          <p:sp>
            <p:nvSpPr>
              <p:cNvPr id="66" name="Rectangle 65">
                <a:extLst>
                  <a:ext uri="{FF2B5EF4-FFF2-40B4-BE49-F238E27FC236}">
                    <a16:creationId xmlns:a16="http://schemas.microsoft.com/office/drawing/2014/main" id="{9DDA07BA-B624-4B9F-9C70-A1A9B81A7CD6}"/>
                  </a:ext>
                </a:extLst>
              </p:cNvPr>
              <p:cNvSpPr/>
              <p:nvPr userDrawn="1"/>
            </p:nvSpPr>
            <p:spPr bwMode="auto">
              <a:xfrm>
                <a:off x="2284867" y="-2293771"/>
                <a:ext cx="1370012" cy="388771"/>
              </a:xfrm>
              <a:prstGeom prst="rect">
                <a:avLst/>
              </a:prstGeom>
              <a:solidFill>
                <a:srgbClr val="89D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Blue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63FB0"/>
                        </a:gs>
                        <a:gs pos="100000">
                          <a:srgbClr val="063FB0"/>
                        </a:gs>
                      </a:gsLst>
                      <a:lin ang="5400000" scaled="1"/>
                    </a:gradFill>
                    <a:effectLst/>
                    <a:uLnTx/>
                    <a:uFillTx/>
                    <a:latin typeface="Arial" panose="020B0604020202020204"/>
                    <a:ea typeface="Segoe UI" pitchFamily="34" charset="0"/>
                    <a:cs typeface="Segoe UI" pitchFamily="34" charset="0"/>
                  </a:rPr>
                  <a:t>89D1FF</a:t>
                </a:r>
              </a:p>
            </p:txBody>
          </p:sp>
          <p:sp>
            <p:nvSpPr>
              <p:cNvPr id="67" name="Rectangle 66">
                <a:extLst>
                  <a:ext uri="{FF2B5EF4-FFF2-40B4-BE49-F238E27FC236}">
                    <a16:creationId xmlns:a16="http://schemas.microsoft.com/office/drawing/2014/main" id="{9FE03F51-5C12-4652-B1D3-0201DFC8F73E}"/>
                  </a:ext>
                </a:extLst>
              </p:cNvPr>
              <p:cNvSpPr/>
              <p:nvPr userDrawn="1"/>
            </p:nvSpPr>
            <p:spPr bwMode="auto">
              <a:xfrm>
                <a:off x="3691846" y="-2293771"/>
                <a:ext cx="1370012" cy="388771"/>
              </a:xfrm>
              <a:prstGeom prst="rect">
                <a:avLst/>
              </a:prstGeom>
              <a:solidFill>
                <a:srgbClr val="63ED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Teal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95663"/>
                        </a:gs>
                        <a:gs pos="100000">
                          <a:srgbClr val="095663"/>
                        </a:gs>
                      </a:gsLst>
                      <a:lin ang="5400000" scaled="1"/>
                    </a:gradFill>
                    <a:effectLst/>
                    <a:uLnTx/>
                    <a:uFillTx/>
                    <a:latin typeface="Arial" panose="020B0604020202020204"/>
                    <a:ea typeface="Segoe UI" pitchFamily="34" charset="0"/>
                    <a:cs typeface="Segoe UI" pitchFamily="34" charset="0"/>
                  </a:rPr>
                  <a:t>64EDD2</a:t>
                </a:r>
              </a:p>
            </p:txBody>
          </p:sp>
          <p:sp>
            <p:nvSpPr>
              <p:cNvPr id="68" name="Rectangle 67">
                <a:extLst>
                  <a:ext uri="{FF2B5EF4-FFF2-40B4-BE49-F238E27FC236}">
                    <a16:creationId xmlns:a16="http://schemas.microsoft.com/office/drawing/2014/main" id="{40B943D4-0132-4ED7-8163-E68844D68CDD}"/>
                  </a:ext>
                </a:extLst>
              </p:cNvPr>
              <p:cNvSpPr/>
              <p:nvPr userDrawn="1"/>
            </p:nvSpPr>
            <p:spPr bwMode="auto">
              <a:xfrm>
                <a:off x="5098825" y="-2293771"/>
                <a:ext cx="1370012" cy="388771"/>
              </a:xfrm>
              <a:prstGeom prst="rect">
                <a:avLst/>
              </a:prstGeom>
              <a:solidFill>
                <a:srgbClr val="97DD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Green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F582F"/>
                        </a:gs>
                        <a:gs pos="100000">
                          <a:srgbClr val="1F582F"/>
                        </a:gs>
                      </a:gsLst>
                      <a:lin ang="5400000" scaled="1"/>
                    </a:gradFill>
                    <a:effectLst/>
                    <a:uLnTx/>
                    <a:uFillTx/>
                    <a:latin typeface="Arial" panose="020B0604020202020204"/>
                    <a:ea typeface="Segoe UI" pitchFamily="34" charset="0"/>
                    <a:cs typeface="Segoe UI" pitchFamily="34" charset="0"/>
                  </a:rPr>
                  <a:t>97DD40</a:t>
                </a:r>
              </a:p>
            </p:txBody>
          </p:sp>
          <p:sp>
            <p:nvSpPr>
              <p:cNvPr id="69" name="Rectangle 68">
                <a:extLst>
                  <a:ext uri="{FF2B5EF4-FFF2-40B4-BE49-F238E27FC236}">
                    <a16:creationId xmlns:a16="http://schemas.microsoft.com/office/drawing/2014/main" id="{C872454E-FC8C-4836-A901-2AC1314B5E5B}"/>
                  </a:ext>
                </a:extLst>
              </p:cNvPr>
              <p:cNvSpPr/>
              <p:nvPr userDrawn="1"/>
            </p:nvSpPr>
            <p:spPr bwMode="auto">
              <a:xfrm>
                <a:off x="6505804" y="-2293771"/>
                <a:ext cx="1370012" cy="388771"/>
              </a:xfrm>
              <a:prstGeom prst="rect">
                <a:avLst/>
              </a:prstGeom>
              <a:solidFill>
                <a:srgbClr val="FFE0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Mango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C2A09"/>
                        </a:gs>
                        <a:gs pos="100000">
                          <a:srgbClr val="8C2A09"/>
                        </a:gs>
                      </a:gsLst>
                      <a:lin ang="5400000" scaled="1"/>
                    </a:gradFill>
                    <a:effectLst/>
                    <a:uLnTx/>
                    <a:uFillTx/>
                    <a:latin typeface="Arial" panose="020B0604020202020204"/>
                    <a:ea typeface="Segoe UI" pitchFamily="34" charset="0"/>
                    <a:cs typeface="Segoe UI" pitchFamily="34" charset="0"/>
                  </a:rPr>
                  <a:t>FFDF72</a:t>
                </a:r>
              </a:p>
            </p:txBody>
          </p:sp>
          <p:sp>
            <p:nvSpPr>
              <p:cNvPr id="70" name="Rectangle 69">
                <a:extLst>
                  <a:ext uri="{FF2B5EF4-FFF2-40B4-BE49-F238E27FC236}">
                    <a16:creationId xmlns:a16="http://schemas.microsoft.com/office/drawing/2014/main" id="{A8254FAC-35FC-4C6F-ABC0-12EE47C9273D}"/>
                  </a:ext>
                </a:extLst>
              </p:cNvPr>
              <p:cNvSpPr/>
              <p:nvPr userDrawn="1"/>
            </p:nvSpPr>
            <p:spPr bwMode="auto">
              <a:xfrm>
                <a:off x="7912784" y="-2293771"/>
                <a:ext cx="1370012" cy="388771"/>
              </a:xfrm>
              <a:prstGeom prst="rect">
                <a:avLst/>
              </a:prstGeom>
              <a:solidFill>
                <a:srgbClr val="FF8B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Red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83060C"/>
                        </a:gs>
                        <a:gs pos="100000">
                          <a:srgbClr val="83060C"/>
                        </a:gs>
                      </a:gsLst>
                      <a:lin ang="5400000" scaled="1"/>
                    </a:gradFill>
                    <a:effectLst/>
                    <a:uLnTx/>
                    <a:uFillTx/>
                    <a:latin typeface="Arial" panose="020B0604020202020204"/>
                    <a:ea typeface="Segoe UI" pitchFamily="34" charset="0"/>
                    <a:cs typeface="Segoe UI" pitchFamily="34" charset="0"/>
                  </a:rPr>
                  <a:t>FF8CB2</a:t>
                </a:r>
              </a:p>
            </p:txBody>
          </p:sp>
          <p:sp>
            <p:nvSpPr>
              <p:cNvPr id="72" name="Rectangle 71">
                <a:extLst>
                  <a:ext uri="{FF2B5EF4-FFF2-40B4-BE49-F238E27FC236}">
                    <a16:creationId xmlns:a16="http://schemas.microsoft.com/office/drawing/2014/main" id="{FAAC91DE-80CB-478B-A575-0D1968119AD1}"/>
                  </a:ext>
                </a:extLst>
              </p:cNvPr>
              <p:cNvSpPr/>
              <p:nvPr userDrawn="1"/>
            </p:nvSpPr>
            <p:spPr bwMode="auto">
              <a:xfrm>
                <a:off x="9319763" y="-2293771"/>
                <a:ext cx="1370012" cy="388771"/>
              </a:xfrm>
              <a:prstGeom prst="rect">
                <a:avLst/>
              </a:prstGeom>
              <a:solidFill>
                <a:srgbClr val="FEAF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Pink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780FA4"/>
                        </a:gs>
                        <a:gs pos="100000">
                          <a:srgbClr val="780FA4"/>
                        </a:gs>
                      </a:gsLst>
                      <a:lin ang="5400000" scaled="1"/>
                    </a:gradFill>
                    <a:effectLst/>
                    <a:uLnTx/>
                    <a:uFillTx/>
                    <a:latin typeface="Arial" panose="020B0604020202020204"/>
                    <a:ea typeface="Segoe UI" pitchFamily="34" charset="0"/>
                    <a:cs typeface="Segoe UI" pitchFamily="34" charset="0"/>
                  </a:rPr>
                  <a:t>FFAFED</a:t>
                </a:r>
              </a:p>
            </p:txBody>
          </p:sp>
          <p:sp>
            <p:nvSpPr>
              <p:cNvPr id="73" name="Rectangle 72">
                <a:extLst>
                  <a:ext uri="{FF2B5EF4-FFF2-40B4-BE49-F238E27FC236}">
                    <a16:creationId xmlns:a16="http://schemas.microsoft.com/office/drawing/2014/main" id="{4AE77872-2DF3-48E6-8D8B-D76DE8EF15CE}"/>
                  </a:ext>
                </a:extLst>
              </p:cNvPr>
              <p:cNvSpPr/>
              <p:nvPr userDrawn="1"/>
            </p:nvSpPr>
            <p:spPr bwMode="auto">
              <a:xfrm>
                <a:off x="10726738" y="-2293771"/>
                <a:ext cx="1370012" cy="388771"/>
              </a:xfrm>
              <a:prstGeom prst="rect">
                <a:avLst/>
              </a:prstGeom>
              <a:solidFill>
                <a:srgbClr val="D3B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Indigo 2</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719EE"/>
                        </a:gs>
                        <a:gs pos="100000">
                          <a:srgbClr val="4719EE"/>
                        </a:gs>
                      </a:gsLst>
                      <a:lin ang="5400000" scaled="1"/>
                    </a:gradFill>
                    <a:effectLst/>
                    <a:uLnTx/>
                    <a:uFillTx/>
                    <a:latin typeface="Arial" panose="020B0604020202020204"/>
                    <a:ea typeface="Segoe UI" pitchFamily="34" charset="0"/>
                    <a:cs typeface="Segoe UI" pitchFamily="34" charset="0"/>
                  </a:rPr>
                  <a:t>D3B6FF</a:t>
                </a:r>
              </a:p>
            </p:txBody>
          </p:sp>
        </p:grpSp>
        <p:grpSp>
          <p:nvGrpSpPr>
            <p:cNvPr id="53" name="Group 52">
              <a:extLst>
                <a:ext uri="{FF2B5EF4-FFF2-40B4-BE49-F238E27FC236}">
                  <a16:creationId xmlns:a16="http://schemas.microsoft.com/office/drawing/2014/main" id="{BFDF6C7D-44EA-4239-BF0B-8228D2C2F606}"/>
                </a:ext>
              </a:extLst>
            </p:cNvPr>
            <p:cNvGrpSpPr/>
            <p:nvPr userDrawn="1"/>
          </p:nvGrpSpPr>
          <p:grpSpPr>
            <a:xfrm>
              <a:off x="877888" y="-1065046"/>
              <a:ext cx="6858000" cy="388771"/>
              <a:chOff x="877888" y="-1884196"/>
              <a:chExt cx="11218862" cy="388771"/>
            </a:xfrm>
          </p:grpSpPr>
          <p:sp>
            <p:nvSpPr>
              <p:cNvPr id="57" name="Rectangle 56">
                <a:extLst>
                  <a:ext uri="{FF2B5EF4-FFF2-40B4-BE49-F238E27FC236}">
                    <a16:creationId xmlns:a16="http://schemas.microsoft.com/office/drawing/2014/main" id="{927D3FED-B46A-4A2C-A44B-D4D19A008B66}"/>
                  </a:ext>
                </a:extLst>
              </p:cNvPr>
              <p:cNvSpPr/>
              <p:nvPr userDrawn="1"/>
            </p:nvSpPr>
            <p:spPr bwMode="auto">
              <a:xfrm>
                <a:off x="877888" y="-1884196"/>
                <a:ext cx="1370012" cy="388771"/>
              </a:xfrm>
              <a:prstGeom prst="rect">
                <a:avLst/>
              </a:prstGeom>
              <a:solidFill>
                <a:srgbClr val="2234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Grey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A9B4BE"/>
                        </a:gs>
                        <a:gs pos="100000">
                          <a:srgbClr val="A9B4BE"/>
                        </a:gs>
                      </a:gsLst>
                      <a:lin ang="5400000" scaled="1"/>
                    </a:gradFill>
                    <a:effectLst/>
                    <a:uLnTx/>
                    <a:uFillTx/>
                    <a:latin typeface="Arial" panose="020B0604020202020204"/>
                    <a:ea typeface="Segoe UI" pitchFamily="34" charset="0"/>
                    <a:cs typeface="Segoe UI" pitchFamily="34" charset="0"/>
                  </a:rPr>
                  <a:t>223548</a:t>
                </a:r>
              </a:p>
            </p:txBody>
          </p:sp>
          <p:sp>
            <p:nvSpPr>
              <p:cNvPr id="58" name="Rectangle 57">
                <a:extLst>
                  <a:ext uri="{FF2B5EF4-FFF2-40B4-BE49-F238E27FC236}">
                    <a16:creationId xmlns:a16="http://schemas.microsoft.com/office/drawing/2014/main" id="{5D595194-0969-4924-9757-94D9B7D058A5}"/>
                  </a:ext>
                </a:extLst>
              </p:cNvPr>
              <p:cNvSpPr/>
              <p:nvPr userDrawn="1"/>
            </p:nvSpPr>
            <p:spPr bwMode="auto">
              <a:xfrm>
                <a:off x="2284867" y="-1884196"/>
                <a:ext cx="1370012" cy="388771"/>
              </a:xfrm>
              <a:prstGeom prst="rect">
                <a:avLst/>
              </a:prstGeom>
              <a:solidFill>
                <a:srgbClr val="0329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Blue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4CB1FF"/>
                        </a:gs>
                        <a:gs pos="100000">
                          <a:srgbClr val="4CB1FF"/>
                        </a:gs>
                      </a:gsLst>
                      <a:lin ang="5400000" scaled="1"/>
                    </a:gradFill>
                    <a:effectLst/>
                    <a:uLnTx/>
                    <a:uFillTx/>
                    <a:latin typeface="Arial" panose="020B0604020202020204"/>
                    <a:ea typeface="Segoe UI" pitchFamily="34" charset="0"/>
                    <a:cs typeface="Segoe UI" pitchFamily="34" charset="0"/>
                  </a:rPr>
                  <a:t>002A86</a:t>
                </a:r>
              </a:p>
            </p:txBody>
          </p:sp>
          <p:sp>
            <p:nvSpPr>
              <p:cNvPr id="59" name="Rectangle 58">
                <a:extLst>
                  <a:ext uri="{FF2B5EF4-FFF2-40B4-BE49-F238E27FC236}">
                    <a16:creationId xmlns:a16="http://schemas.microsoft.com/office/drawing/2014/main" id="{D781E367-B51E-47B9-9A6A-53D950A154AB}"/>
                  </a:ext>
                </a:extLst>
              </p:cNvPr>
              <p:cNvSpPr/>
              <p:nvPr userDrawn="1"/>
            </p:nvSpPr>
            <p:spPr bwMode="auto">
              <a:xfrm>
                <a:off x="3691846" y="-1884196"/>
                <a:ext cx="1370012" cy="388771"/>
              </a:xfrm>
              <a:prstGeom prst="rect">
                <a:avLst/>
              </a:prstGeom>
              <a:solidFill>
                <a:srgbClr val="0641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Teal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15CEAC"/>
                        </a:gs>
                        <a:gs pos="100000">
                          <a:srgbClr val="15CEAC"/>
                        </a:gs>
                      </a:gsLst>
                      <a:lin ang="5400000" scaled="1"/>
                    </a:gradFill>
                    <a:effectLst/>
                    <a:uLnTx/>
                    <a:uFillTx/>
                    <a:latin typeface="Arial" panose="020B0604020202020204"/>
                    <a:ea typeface="Segoe UI" pitchFamily="34" charset="0"/>
                    <a:cs typeface="Segoe UI" pitchFamily="34" charset="0"/>
                  </a:rPr>
                  <a:t>02414C</a:t>
                </a:r>
              </a:p>
            </p:txBody>
          </p:sp>
          <p:sp>
            <p:nvSpPr>
              <p:cNvPr id="60" name="Rectangle 59">
                <a:extLst>
                  <a:ext uri="{FF2B5EF4-FFF2-40B4-BE49-F238E27FC236}">
                    <a16:creationId xmlns:a16="http://schemas.microsoft.com/office/drawing/2014/main" id="{5719CCF5-DF53-443B-96D3-6820C32CECC1}"/>
                  </a:ext>
                </a:extLst>
              </p:cNvPr>
              <p:cNvSpPr/>
              <p:nvPr userDrawn="1"/>
            </p:nvSpPr>
            <p:spPr bwMode="auto">
              <a:xfrm>
                <a:off x="5098825" y="-1884196"/>
                <a:ext cx="1370012" cy="388771"/>
              </a:xfrm>
              <a:prstGeom prst="rect">
                <a:avLst/>
              </a:prstGeom>
              <a:solidFill>
                <a:srgbClr val="1742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Green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5DC122"/>
                        </a:gs>
                        <a:gs pos="100000">
                          <a:srgbClr val="5DC122"/>
                        </a:gs>
                      </a:gsLst>
                      <a:lin ang="5400000" scaled="1"/>
                    </a:gradFill>
                    <a:effectLst/>
                    <a:uLnTx/>
                    <a:uFillTx/>
                    <a:latin typeface="Arial" panose="020B0604020202020204"/>
                    <a:ea typeface="Segoe UI" pitchFamily="34" charset="0"/>
                    <a:cs typeface="Segoe UI" pitchFamily="34" charset="0"/>
                  </a:rPr>
                  <a:t>164323</a:t>
                </a:r>
              </a:p>
            </p:txBody>
          </p:sp>
          <p:sp>
            <p:nvSpPr>
              <p:cNvPr id="61" name="Rectangle 60">
                <a:extLst>
                  <a:ext uri="{FF2B5EF4-FFF2-40B4-BE49-F238E27FC236}">
                    <a16:creationId xmlns:a16="http://schemas.microsoft.com/office/drawing/2014/main" id="{3B3ABF3C-98CA-4476-B23A-D2E617DB69F0}"/>
                  </a:ext>
                </a:extLst>
              </p:cNvPr>
              <p:cNvSpPr/>
              <p:nvPr userDrawn="1"/>
            </p:nvSpPr>
            <p:spPr bwMode="auto">
              <a:xfrm>
                <a:off x="6505804" y="-1884196"/>
                <a:ext cx="1370012" cy="388771"/>
              </a:xfrm>
              <a:prstGeom prst="rect">
                <a:avLst/>
              </a:prstGeom>
              <a:solidFill>
                <a:srgbClr val="6D1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Mango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B311"/>
                        </a:gs>
                        <a:gs pos="100000">
                          <a:srgbClr val="FFB311"/>
                        </a:gs>
                      </a:gsLst>
                      <a:lin ang="5400000" scaled="1"/>
                    </a:gradFill>
                    <a:effectLst/>
                    <a:uLnTx/>
                    <a:uFillTx/>
                    <a:latin typeface="Arial" panose="020B0604020202020204"/>
                    <a:ea typeface="Segoe UI" pitchFamily="34" charset="0"/>
                    <a:cs typeface="Segoe UI" pitchFamily="34" charset="0"/>
                  </a:rPr>
                  <a:t>6D1900</a:t>
                </a:r>
              </a:p>
            </p:txBody>
          </p:sp>
          <p:sp>
            <p:nvSpPr>
              <p:cNvPr id="62" name="Rectangle 61">
                <a:extLst>
                  <a:ext uri="{FF2B5EF4-FFF2-40B4-BE49-F238E27FC236}">
                    <a16:creationId xmlns:a16="http://schemas.microsoft.com/office/drawing/2014/main" id="{67ED3975-B756-4240-A0E0-3E87567CF30A}"/>
                  </a:ext>
                </a:extLst>
              </p:cNvPr>
              <p:cNvSpPr/>
              <p:nvPr userDrawn="1"/>
            </p:nvSpPr>
            <p:spPr bwMode="auto">
              <a:xfrm>
                <a:off x="7912783" y="-1884196"/>
                <a:ext cx="1370012" cy="388771"/>
              </a:xfrm>
              <a:prstGeom prst="rect">
                <a:avLst/>
              </a:prstGeom>
              <a:solidFill>
                <a:srgbClr val="5A03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Red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5C77"/>
                        </a:gs>
                        <a:gs pos="100000">
                          <a:srgbClr val="FF5C77"/>
                        </a:gs>
                      </a:gsLst>
                      <a:lin ang="5400000" scaled="1"/>
                    </a:gradFill>
                    <a:effectLst/>
                    <a:uLnTx/>
                    <a:uFillTx/>
                    <a:latin typeface="Arial" panose="020B0604020202020204"/>
                    <a:ea typeface="Segoe UI" pitchFamily="34" charset="0"/>
                    <a:cs typeface="Segoe UI" pitchFamily="34" charset="0"/>
                  </a:rPr>
                  <a:t>5A0404</a:t>
                </a:r>
              </a:p>
            </p:txBody>
          </p:sp>
          <p:sp>
            <p:nvSpPr>
              <p:cNvPr id="63" name="Rectangle 62">
                <a:extLst>
                  <a:ext uri="{FF2B5EF4-FFF2-40B4-BE49-F238E27FC236}">
                    <a16:creationId xmlns:a16="http://schemas.microsoft.com/office/drawing/2014/main" id="{157520BE-A8AA-4C12-A21D-929D071F7D8A}"/>
                  </a:ext>
                </a:extLst>
              </p:cNvPr>
              <p:cNvSpPr/>
              <p:nvPr userDrawn="1"/>
            </p:nvSpPr>
            <p:spPr bwMode="auto">
              <a:xfrm>
                <a:off x="9319762" y="-1884196"/>
                <a:ext cx="1370012" cy="388771"/>
              </a:xfrm>
              <a:prstGeom prst="rect">
                <a:avLst/>
              </a:prstGeom>
              <a:solidFill>
                <a:srgbClr val="5009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Pink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8AF0"/>
                        </a:gs>
                        <a:gs pos="100000">
                          <a:srgbClr val="FF8AF0"/>
                        </a:gs>
                      </a:gsLst>
                      <a:lin ang="5400000" scaled="1"/>
                    </a:gradFill>
                    <a:effectLst/>
                    <a:uLnTx/>
                    <a:uFillTx/>
                    <a:latin typeface="Arial" panose="020B0604020202020204"/>
                    <a:ea typeface="Segoe UI" pitchFamily="34" charset="0"/>
                    <a:cs typeface="Segoe UI" pitchFamily="34" charset="0"/>
                  </a:rPr>
                  <a:t>02414C</a:t>
                </a:r>
              </a:p>
            </p:txBody>
          </p:sp>
          <p:sp>
            <p:nvSpPr>
              <p:cNvPr id="64" name="Rectangle 63">
                <a:extLst>
                  <a:ext uri="{FF2B5EF4-FFF2-40B4-BE49-F238E27FC236}">
                    <a16:creationId xmlns:a16="http://schemas.microsoft.com/office/drawing/2014/main" id="{8DE1E397-8822-47C6-9A8C-63CAB6A5A23F}"/>
                  </a:ext>
                </a:extLst>
              </p:cNvPr>
              <p:cNvSpPr/>
              <p:nvPr userDrawn="1"/>
            </p:nvSpPr>
            <p:spPr bwMode="auto">
              <a:xfrm>
                <a:off x="10726738" y="-1884196"/>
                <a:ext cx="1370012" cy="388771"/>
              </a:xfrm>
              <a:prstGeom prst="rect">
                <a:avLst/>
              </a:prstGeom>
              <a:solidFill>
                <a:srgbClr val="2C1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Indigo 8</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B994FF"/>
                        </a:gs>
                        <a:gs pos="100000">
                          <a:srgbClr val="B994FF"/>
                        </a:gs>
                      </a:gsLst>
                      <a:lin ang="5400000" scaled="1"/>
                    </a:gradFill>
                    <a:effectLst/>
                    <a:uLnTx/>
                    <a:uFillTx/>
                    <a:latin typeface="Arial" panose="020B0604020202020204"/>
                    <a:ea typeface="Segoe UI" pitchFamily="34" charset="0"/>
                    <a:cs typeface="Segoe UI" pitchFamily="34" charset="0"/>
                  </a:rPr>
                  <a:t>2C13AD</a:t>
                </a:r>
              </a:p>
            </p:txBody>
          </p:sp>
        </p:grpSp>
        <p:grpSp>
          <p:nvGrpSpPr>
            <p:cNvPr id="54" name="Group 53">
              <a:extLst>
                <a:ext uri="{FF2B5EF4-FFF2-40B4-BE49-F238E27FC236}">
                  <a16:creationId xmlns:a16="http://schemas.microsoft.com/office/drawing/2014/main" id="{72440505-9DC4-42FE-BA6D-2C99A98AF218}"/>
                </a:ext>
              </a:extLst>
            </p:cNvPr>
            <p:cNvGrpSpPr/>
            <p:nvPr userDrawn="1"/>
          </p:nvGrpSpPr>
          <p:grpSpPr>
            <a:xfrm>
              <a:off x="877887" y="-2293771"/>
              <a:ext cx="6858000" cy="388771"/>
              <a:chOff x="877888" y="-1884196"/>
              <a:chExt cx="2749992" cy="388771"/>
            </a:xfrm>
          </p:grpSpPr>
          <p:sp>
            <p:nvSpPr>
              <p:cNvPr id="55" name="Rectangle 54">
                <a:extLst>
                  <a:ext uri="{FF2B5EF4-FFF2-40B4-BE49-F238E27FC236}">
                    <a16:creationId xmlns:a16="http://schemas.microsoft.com/office/drawing/2014/main" id="{359BF2ED-545A-4D23-8594-8C8164901A54}"/>
                  </a:ext>
                </a:extLst>
              </p:cNvPr>
              <p:cNvSpPr/>
              <p:nvPr userDrawn="1"/>
            </p:nvSpPr>
            <p:spPr bwMode="auto">
              <a:xfrm>
                <a:off x="877888" y="-1884196"/>
                <a:ext cx="1370012" cy="388771"/>
              </a:xfrm>
              <a:prstGeom prst="rect">
                <a:avLst/>
              </a:prstGeom>
              <a:solidFill>
                <a:schemeClr val="bg1"/>
              </a:solidFill>
              <a:ln>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White</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a:ea typeface="Segoe UI" pitchFamily="34" charset="0"/>
                    <a:cs typeface="Segoe UI" pitchFamily="34" charset="0"/>
                  </a:rPr>
                  <a:t>FFFFFF</a:t>
                </a:r>
              </a:p>
            </p:txBody>
          </p:sp>
          <p:sp>
            <p:nvSpPr>
              <p:cNvPr id="56" name="Rectangle 55">
                <a:extLst>
                  <a:ext uri="{FF2B5EF4-FFF2-40B4-BE49-F238E27FC236}">
                    <a16:creationId xmlns:a16="http://schemas.microsoft.com/office/drawing/2014/main" id="{FA3BE06D-7094-4181-B35C-4AE013C80F1F}"/>
                  </a:ext>
                </a:extLst>
              </p:cNvPr>
              <p:cNvSpPr/>
              <p:nvPr userDrawn="1"/>
            </p:nvSpPr>
            <p:spPr bwMode="auto">
              <a:xfrm>
                <a:off x="2257868" y="-1884196"/>
                <a:ext cx="1370012" cy="3887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Black</a:t>
                </a:r>
              </a:p>
              <a:p>
                <a:pPr marL="0" marR="0" lvl="0" indent="0" algn="l" defTabSz="932472"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1"/>
                    </a:gradFill>
                    <a:effectLst/>
                    <a:uLnTx/>
                    <a:uFillTx/>
                    <a:latin typeface="Arial" panose="020B0604020202020204"/>
                    <a:ea typeface="Segoe UI" pitchFamily="34" charset="0"/>
                    <a:cs typeface="Segoe UI" pitchFamily="34" charset="0"/>
                  </a:rPr>
                  <a:t>000000</a:t>
                </a:r>
              </a:p>
            </p:txBody>
          </p:sp>
        </p:grpSp>
      </p:grpSp>
      <p:sp>
        <p:nvSpPr>
          <p:cNvPr id="4" name="Copyright">
            <a:extLst>
              <a:ext uri="{FF2B5EF4-FFF2-40B4-BE49-F238E27FC236}">
                <a16:creationId xmlns:a16="http://schemas.microsoft.com/office/drawing/2014/main" id="{F6B0086D-98A4-275F-E169-67E9FF28606F}"/>
              </a:ext>
            </a:extLst>
          </p:cNvPr>
          <p:cNvSpPr txBox="1"/>
          <p:nvPr userDrawn="1"/>
        </p:nvSpPr>
        <p:spPr bwMode="black">
          <a:xfrm>
            <a:off x="584353" y="6559835"/>
            <a:ext cx="2270270" cy="92333"/>
          </a:xfrm>
          <a:prstGeom prst="rect">
            <a:avLst/>
          </a:prstGeom>
          <a:noFill/>
        </p:spPr>
        <p:txBody>
          <a:bodyPr wrap="square" lIns="0" tIns="0" rIns="0" bIns="0" rtlCol="0">
            <a:spAutoFit/>
          </a:bodyPr>
          <a:lstStyle/>
          <a:p>
            <a:pPr marL="0" marR="0" lvl="0" indent="0" algn="l" defTabSz="1088558" rtl="0" eaLnBrk="1" fontAlgn="auto" latinLnBrk="0" hangingPunct="1">
              <a:lnSpc>
                <a:spcPct val="100000"/>
              </a:lnSpc>
              <a:spcBef>
                <a:spcPts val="0"/>
              </a:spcBef>
              <a:spcAft>
                <a:spcPts val="0"/>
              </a:spcAft>
              <a:buClr>
                <a:srgbClr val="000000"/>
              </a:buClr>
              <a:buSzTx/>
              <a:buFont typeface="Arial" pitchFamily="34" charset="0"/>
              <a:buNone/>
              <a:tabLst/>
              <a:defRPr/>
            </a:pPr>
            <a:r>
              <a:rPr kumimoji="0" lang="en-US" sz="600" b="0" i="0" u="none" strike="noStrike" kern="1200" cap="none" spc="0" normalizeH="0" baseline="0" noProof="0">
                <a:ln>
                  <a:noFill/>
                </a:ln>
                <a:solidFill>
                  <a:srgbClr val="000000"/>
                </a:solidFill>
                <a:effectLst/>
                <a:uLnTx/>
                <a:uFillTx/>
                <a:latin typeface="72 Brand" panose="020B0504030603020204" pitchFamily="34" charset="0"/>
                <a:ea typeface="+mn-ea"/>
                <a:cs typeface="72" panose="020B0503030000000003" pitchFamily="34" charset="0"/>
              </a:rPr>
              <a:t>CONFIDENTIAL</a:t>
            </a:r>
            <a:endParaRPr kumimoji="0" lang="en-US" sz="600" b="0" i="0" u="none" strike="noStrike" kern="0" cap="none" spc="0" normalizeH="0" baseline="0" noProof="0">
              <a:ln>
                <a:noFill/>
              </a:ln>
              <a:solidFill>
                <a:srgbClr val="000000"/>
              </a:solidFill>
              <a:effectLst/>
              <a:uLnTx/>
              <a:uFillTx/>
              <a:latin typeface="72 Brand" panose="020B0504030603020204" pitchFamily="34" charset="0"/>
              <a:ea typeface="Arial Unicode MS"/>
              <a:cs typeface="72" panose="020B0503030000000003" pitchFamily="34" charset="0"/>
              <a:sym typeface="Arial"/>
            </a:endParaRPr>
          </a:p>
        </p:txBody>
      </p:sp>
      <p:sp>
        <p:nvSpPr>
          <p:cNvPr id="8" name="TextBox 7">
            <a:extLst>
              <a:ext uri="{FF2B5EF4-FFF2-40B4-BE49-F238E27FC236}">
                <a16:creationId xmlns:a16="http://schemas.microsoft.com/office/drawing/2014/main" id="{116F1A75-305C-1A9A-D146-C73CD5DBF9D9}"/>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3036052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transition>
    <p:fade/>
  </p:transition>
  <p:hf sldNum="0" hdr="0" ftr="0" dt="0"/>
  <p:txStyles>
    <p:titleStyle>
      <a:lvl1pPr algn="l" defTabSz="931863" rtl="0" eaLnBrk="1" fontAlgn="base" hangingPunct="1">
        <a:spcBef>
          <a:spcPct val="0"/>
        </a:spcBef>
        <a:spcAft>
          <a:spcPct val="0"/>
        </a:spcAft>
        <a:defRPr lang="en-US" sz="3600" b="1" kern="1200" spc="-50" dirty="0">
          <a:ln w="3175">
            <a:noFill/>
          </a:ln>
          <a:solidFill>
            <a:schemeClr val="tx1"/>
          </a:solidFill>
          <a:latin typeface="72 Brand" panose="020B0504030603020204" pitchFamily="34" charset="0"/>
          <a:ea typeface="+mn-ea"/>
          <a:cs typeface="72 Bold" panose="020B08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p:titleStyle>
    <p:bodyStyle>
      <a:lvl1pPr marL="228600" indent="-228600" algn="l" defTabSz="931863" rtl="0" eaLnBrk="1" fontAlgn="base" hangingPunct="1">
        <a:spcBef>
          <a:spcPct val="20000"/>
        </a:spcBef>
        <a:spcAft>
          <a:spcPct val="0"/>
        </a:spcAft>
        <a:buSzPct val="90000"/>
        <a:buFont typeface="Wingdings" panose="05000000000000000000" pitchFamily="2" charset="2"/>
        <a:buChar char=""/>
        <a:defRPr sz="2800" kern="1200">
          <a:solidFill>
            <a:schemeClr val="tx1"/>
          </a:solidFill>
          <a:latin typeface="72 Brand" panose="020B0504030603020204" pitchFamily="34" charset="0"/>
          <a:ea typeface="+mn-ea"/>
          <a:cs typeface="72" panose="020B0503030000000003" pitchFamily="34" charset="0"/>
        </a:defRPr>
      </a:lvl1pPr>
      <a:lvl2pPr marL="457200" indent="-228600" algn="l" defTabSz="931863" rtl="0" eaLnBrk="1" fontAlgn="base" hangingPunct="1">
        <a:spcBef>
          <a:spcPct val="20000"/>
        </a:spcBef>
        <a:spcAft>
          <a:spcPct val="0"/>
        </a:spcAft>
        <a:buSzPct val="90000"/>
        <a:buFont typeface="Wingdings" panose="05000000000000000000" pitchFamily="2" charset="2"/>
        <a:buChar char=""/>
        <a:defRPr sz="2000" kern="1200">
          <a:solidFill>
            <a:schemeClr val="tx1"/>
          </a:solidFill>
          <a:latin typeface="72 Brand" panose="020B0504030603020204" pitchFamily="34" charset="0"/>
          <a:ea typeface="+mn-ea"/>
          <a:cs typeface="72" panose="020B0503030000000003" pitchFamily="34" charset="0"/>
        </a:defRPr>
      </a:lvl2pPr>
      <a:lvl3pPr marL="657225" indent="-200025" algn="l" defTabSz="931863" rtl="0" eaLnBrk="1" fontAlgn="base" hangingPunct="1">
        <a:spcBef>
          <a:spcPct val="20000"/>
        </a:spcBef>
        <a:spcAft>
          <a:spcPct val="0"/>
        </a:spcAft>
        <a:buSzPct val="90000"/>
        <a:buFont typeface="Wingdings" panose="05000000000000000000" pitchFamily="2" charset="2"/>
        <a:buChar char=""/>
        <a:defRPr sz="1600" kern="1200">
          <a:solidFill>
            <a:schemeClr val="tx1"/>
          </a:solidFill>
          <a:latin typeface="72 Brand" panose="020B0504030603020204" pitchFamily="34" charset="0"/>
          <a:ea typeface="+mn-ea"/>
          <a:cs typeface="72" panose="020B0503030000000003" pitchFamily="34" charset="0"/>
        </a:defRPr>
      </a:lvl3pPr>
      <a:lvl4pPr marL="842963" indent="-1809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4pPr>
      <a:lvl5pPr marL="1023938" indent="-168275" algn="l" defTabSz="931863" rtl="0" eaLnBrk="1" fontAlgn="base" hangingPunct="1">
        <a:spcBef>
          <a:spcPct val="20000"/>
        </a:spcBef>
        <a:spcAft>
          <a:spcPct val="0"/>
        </a:spcAft>
        <a:buSzPct val="90000"/>
        <a:buFont typeface="Wingdings" panose="05000000000000000000" pitchFamily="2" charset="2"/>
        <a:buChar char=""/>
        <a:defRPr sz="1400" kern="1200">
          <a:solidFill>
            <a:schemeClr val="tx1"/>
          </a:solidFill>
          <a:latin typeface="72 Brand" panose="020B0504030603020204" pitchFamily="34" charset="0"/>
          <a:ea typeface="+mn-ea"/>
          <a:cs typeface="72" panose="020B05030300000000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0">
          <p15:clr>
            <a:srgbClr val="F26B43"/>
          </p15:clr>
        </p15:guide>
        <p15:guide id="2" pos="360">
          <p15:clr>
            <a:srgbClr val="F26B43"/>
          </p15:clr>
        </p15:guide>
        <p15:guide id="3" pos="7320">
          <p15:clr>
            <a:srgbClr val="F26B43"/>
          </p15:clr>
        </p15:guide>
        <p15:guide id="4" orient="horz" pos="368">
          <p15:clr>
            <a:srgbClr val="F26B43"/>
          </p15:clr>
        </p15:guide>
        <p15:guide id="5" pos="184">
          <p15:clr>
            <a:srgbClr val="F26B43"/>
          </p15:clr>
        </p15:guide>
        <p15:guide id="6" pos="7496">
          <p15:clr>
            <a:srgbClr val="F26B43"/>
          </p15:clr>
        </p15:guide>
        <p15:guide id="7" orient="horz" pos="175">
          <p15:clr>
            <a:srgbClr val="F26B43"/>
          </p15:clr>
        </p15:guide>
        <p15:guide id="8" orient="horz" pos="413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2" name="think-cell data - do not delete" hidden="1">
            <a:extLst>
              <a:ext uri="{FF2B5EF4-FFF2-40B4-BE49-F238E27FC236}">
                <a16:creationId xmlns:a16="http://schemas.microsoft.com/office/drawing/2014/main" id="{42380D68-F00C-BE6C-A1F0-DAEA038F3150}"/>
              </a:ext>
            </a:extLst>
          </p:cNvPr>
          <p:cNvGraphicFramePr>
            <a:graphicFrameLocks noChangeAspect="1"/>
          </p:cNvGraphicFramePr>
          <p:nvPr userDrawn="1">
            <p:custDataLst>
              <p:tags r:id="rId32"/>
            </p:custDataLst>
            <p:extLst>
              <p:ext uri="{D42A27DB-BD31-4B8C-83A1-F6EECF244321}">
                <p14:modId xmlns:p14="http://schemas.microsoft.com/office/powerpoint/2010/main" val="2398679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6" imgW="306" imgH="306" progId="TCLayout.ActiveDocument.1">
                  <p:embed/>
                </p:oleObj>
              </mc:Choice>
              <mc:Fallback>
                <p:oleObj name="think-cell Slide" r:id="rId156" imgW="306" imgH="306" progId="TCLayout.ActiveDocument.1">
                  <p:embed/>
                  <p:pic>
                    <p:nvPicPr>
                      <p:cNvPr id="132" name="think-cell data - do not delete" hidden="1">
                        <a:extLst>
                          <a:ext uri="{FF2B5EF4-FFF2-40B4-BE49-F238E27FC236}">
                            <a16:creationId xmlns:a16="http://schemas.microsoft.com/office/drawing/2014/main" id="{42380D68-F00C-BE6C-A1F0-DAEA038F3150}"/>
                          </a:ext>
                        </a:extLst>
                      </p:cNvPr>
                      <p:cNvPicPr/>
                      <p:nvPr/>
                    </p:nvPicPr>
                    <p:blipFill>
                      <a:blip r:embed="rId157"/>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3"/>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‹Nr.›</a:t>
            </a:fld>
            <a:endParaRPr lang="en-US" sz="900" b="0" i="0" noProof="0">
              <a:latin typeface="+mn-lt"/>
            </a:endParaRPr>
          </a:p>
        </p:txBody>
      </p:sp>
      <p:sp>
        <p:nvSpPr>
          <p:cNvPr id="12" name="Copyright Placeholder" descr="{&quot;templafy&quot;:{&quot;id&quot;:&quot;8960db9f-55d6-4683-a7ef-5191a33a6538&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Arial" panose="020B0604020202020204" pitchFamily="34" charset="0"/>
              </a:rPr>
              <a:t>INTERNAL – SAP and Partners Only</a:t>
            </a: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GB"/>
              <a:t>Start typing to add text without a bullet point. To add a bullet point, place the cursor at the start of this line and press tab.</a:t>
            </a:r>
            <a:endParaRPr lang="en-US" noProof="0"/>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3"/>
            </p:custDataLst>
          </p:nvPr>
        </p:nvGrpSpPr>
        <p:grpSpPr>
          <a:xfrm>
            <a:off x="3938799"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4"/>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5"/>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6"/>
            </p:custDataLst>
          </p:nvPr>
        </p:nvGrpSpPr>
        <p:grpSpPr>
          <a:xfrm>
            <a:off x="8296923"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7"/>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sz="1799"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sz="1799"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70"/>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6" y="896921"/>
            <a:ext cx="2124070" cy="295649"/>
          </a:xfrm>
          <a:prstGeom prst="rect">
            <a:avLst/>
          </a:prstGeom>
          <a:solidFill>
            <a:schemeClr val="accent6">
              <a:lumMod val="60000"/>
              <a:lumOff val="40000"/>
            </a:schemeClr>
          </a:solidFill>
          <a:ln w="19050" cap="flat" cmpd="sng" algn="ctr">
            <a:noFill/>
            <a:prstDash val="solid"/>
          </a:ln>
          <a:effectLst/>
        </p:spPr>
        <p:txBody>
          <a:bodyPr lIns="322234" tIns="46544" rIns="89510" bIns="46544" rtlCol="0" anchor="ct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12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15" tIns="143215" rIns="143215" bIns="143215" rtlCol="0" anchor="t"/>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4" y="2819464"/>
            <a:ext cx="6361889" cy="1219077"/>
          </a:xfrm>
          <a:prstGeom prst="rect">
            <a:avLst/>
          </a:prstGeom>
          <a:noFill/>
          <a:ln w="25400" algn="ctr">
            <a:noFill/>
            <a:miter lim="800000"/>
            <a:headEnd/>
            <a:tailEnd/>
          </a:ln>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r>
              <a:rPr kumimoji="0" lang="en-US" sz="8797"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
        <p:nvSpPr>
          <p:cNvPr id="142" name="TextBox 141">
            <a:extLst>
              <a:ext uri="{FF2B5EF4-FFF2-40B4-BE49-F238E27FC236}">
                <a16:creationId xmlns:a16="http://schemas.microsoft.com/office/drawing/2014/main" id="{D1E39570-4267-1A7A-C213-71CA13959BCF}"/>
              </a:ext>
            </a:extLst>
          </p:cNvPr>
          <p:cNvSpPr txBox="1"/>
          <p:nvPr>
            <p:extLst>
              <p:ext uri="{1162E1C5-73C7-4A58-AE30-91384D911F3F}">
                <p184:classification xmlns:p184="http://schemas.microsoft.com/office/powerpoint/2018/4/main" val="ftr"/>
              </p:ext>
            </p:extLst>
          </p:nvPr>
        </p:nvSpPr>
        <p:spPr>
          <a:xfrm>
            <a:off x="63500" y="6642100"/>
            <a:ext cx="3330575"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 SAP AND EXTERNAL PARTIES UNDER NDA USE ONLY</a:t>
            </a:r>
          </a:p>
        </p:txBody>
      </p:sp>
    </p:spTree>
    <p:extLst>
      <p:ext uri="{BB962C8B-B14F-4D97-AF65-F5344CB8AC3E}">
        <p14:creationId xmlns:p14="http://schemas.microsoft.com/office/powerpoint/2010/main" val="49031513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Lst>
  <p:hf hdr="0" ftr="0" dt="0"/>
  <p:txStyles>
    <p:titleStyle>
      <a:lvl1pPr algn="l" defTabSz="1088231" rtl="0" eaLnBrk="1" latinLnBrk="0" hangingPunct="1">
        <a:spcBef>
          <a:spcPct val="0"/>
        </a:spcBef>
        <a:buNone/>
        <a:defRPr sz="2399" b="0" i="0" kern="1200" baseline="0">
          <a:solidFill>
            <a:schemeClr val="tx1"/>
          </a:solidFill>
          <a:latin typeface="72 Brand Medium" panose="020B0504030603020204" pitchFamily="34" charset="0"/>
          <a:ea typeface="+mj-ea"/>
          <a:cs typeface="+mj-cs"/>
        </a:defRPr>
      </a:lvl1pPr>
    </p:titleStyle>
    <p:bodyStyle>
      <a:lvl1pPr marL="0" indent="0" algn="l" defTabSz="1088231" rtl="0" eaLnBrk="1" latinLnBrk="0" hangingPunct="1">
        <a:spcBef>
          <a:spcPts val="1799"/>
        </a:spcBef>
        <a:buClrTx/>
        <a:buSzPct val="80000"/>
        <a:buFont typeface="Roboto" panose="02000000000000000000" pitchFamily="2" charset="0"/>
        <a:buChar char="​"/>
        <a:defRPr sz="1999" b="0" i="0" kern="1200">
          <a:solidFill>
            <a:schemeClr val="tx1"/>
          </a:solidFill>
          <a:latin typeface="72 Brand" panose="020B0504030603020204" pitchFamily="34" charset="0"/>
          <a:ea typeface="+mn-ea"/>
          <a:cs typeface="+mn-cs"/>
        </a:defRPr>
      </a:lvl1pPr>
      <a:lvl2pPr marL="179910" indent="-179910" algn="l" defTabSz="1088231" rtl="0" eaLnBrk="1" latinLnBrk="0" hangingPunct="1">
        <a:spcBef>
          <a:spcPts val="600"/>
        </a:spcBef>
        <a:buClr>
          <a:schemeClr val="tx1"/>
        </a:buClr>
        <a:buSzPct val="100000"/>
        <a:buFont typeface="Arial" panose="020B0604020202020204" pitchFamily="34" charset="0"/>
        <a:buChar char="•"/>
        <a:defRPr sz="1799" b="0" i="0" kern="1200">
          <a:solidFill>
            <a:schemeClr val="tx1"/>
          </a:solidFill>
          <a:latin typeface="72 Brand" panose="020B0504030603020204" pitchFamily="34" charset="0"/>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b="0" i="0" kern="1200" noProof="0" dirty="0" smtClean="0">
          <a:solidFill>
            <a:schemeClr val="tx1"/>
          </a:solidFill>
          <a:latin typeface="72 Brand" panose="020B0504030603020204" pitchFamily="34" charset="0"/>
          <a:ea typeface="+mn-ea"/>
          <a:cs typeface="+mn-cs"/>
        </a:defRPr>
      </a:lvl3pPr>
      <a:lvl4pPr marL="539730" indent="-179910" algn="l" defTabSz="1088231"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1.xml"/><Relationship Id="rId1" Type="http://schemas.openxmlformats.org/officeDocument/2006/relationships/customXml" Target="../../customXml/item48.xml"/><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tags" Target="../tags/tag263.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8" Type="http://schemas.openxmlformats.org/officeDocument/2006/relationships/hyperlink" Target="https://jira.tools.sap/browse/SP-25464" TargetMode="External"/><Relationship Id="rId13" Type="http://schemas.openxmlformats.org/officeDocument/2006/relationships/hyperlink" Target="https://jira.tools.sap/browse/ITDYM-4460" TargetMode="External"/><Relationship Id="rId3" Type="http://schemas.openxmlformats.org/officeDocument/2006/relationships/notesSlide" Target="../notesSlides/notesSlide8.xml"/><Relationship Id="rId7" Type="http://schemas.openxmlformats.org/officeDocument/2006/relationships/hyperlink" Target="https://jira.tools.sap/browse/ITDYM-4320" TargetMode="External"/><Relationship Id="rId12" Type="http://schemas.openxmlformats.org/officeDocument/2006/relationships/hyperlink" Target="https://jira.tools.sap/browse/ITDYM-4454" TargetMode="External"/><Relationship Id="rId2" Type="http://schemas.openxmlformats.org/officeDocument/2006/relationships/slideLayout" Target="../slideLayouts/slideLayout29.xml"/><Relationship Id="rId1" Type="http://schemas.openxmlformats.org/officeDocument/2006/relationships/tags" Target="../tags/tag264.xml"/><Relationship Id="rId6" Type="http://schemas.openxmlformats.org/officeDocument/2006/relationships/hyperlink" Target="https://jira.tools.sap/browse/ITDYM-4319" TargetMode="External"/><Relationship Id="rId11" Type="http://schemas.openxmlformats.org/officeDocument/2006/relationships/hyperlink" Target="https://jira.tools.sap/browse/ITDYM-4464" TargetMode="External"/><Relationship Id="rId5" Type="http://schemas.openxmlformats.org/officeDocument/2006/relationships/image" Target="../media/image18.emf"/><Relationship Id="rId10" Type="http://schemas.openxmlformats.org/officeDocument/2006/relationships/hyperlink" Target="https://jira.tools.sap/browse/ITDYM-4450" TargetMode="External"/><Relationship Id="rId4" Type="http://schemas.openxmlformats.org/officeDocument/2006/relationships/oleObject" Target="../embeddings/oleObject11.bin"/><Relationship Id="rId9" Type="http://schemas.openxmlformats.org/officeDocument/2006/relationships/hyperlink" Target="https://jira.tools.sap/browse/ITDYM-4458" TargetMode="External"/><Relationship Id="rId14" Type="http://schemas.openxmlformats.org/officeDocument/2006/relationships/hyperlink" Target="https://jira.tools.sap/browse/ITDYM-4465"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tags" Target="../tags/tag265.xml"/><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tags" Target="../tags/tag266.x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8" Type="http://schemas.openxmlformats.org/officeDocument/2006/relationships/hyperlink" Target="https://jira.tools.sap/secure/Dashboard.jspa?selectPageId=191529" TargetMode="External"/><Relationship Id="rId3" Type="http://schemas.openxmlformats.org/officeDocument/2006/relationships/notesSlide" Target="../notesSlides/notesSlide11.xml"/><Relationship Id="rId7" Type="http://schemas.openxmlformats.org/officeDocument/2006/relationships/hyperlink" Target="https://jira.tools.sap/browse/SP-27543" TargetMode="External"/><Relationship Id="rId2" Type="http://schemas.openxmlformats.org/officeDocument/2006/relationships/slideLayout" Target="../slideLayouts/slideLayout29.xml"/><Relationship Id="rId1" Type="http://schemas.openxmlformats.org/officeDocument/2006/relationships/tags" Target="../tags/tag267.xml"/><Relationship Id="rId6" Type="http://schemas.openxmlformats.org/officeDocument/2006/relationships/hyperlink" Target="https://jira.tools.sap/browse/SP-24635" TargetMode="External"/><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tags" Target="../tags/tag268.xml"/><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hyperlink" Target="https://jira.tools.sap/browse/SP-28343" TargetMode="External"/><Relationship Id="rId2" Type="http://schemas.openxmlformats.org/officeDocument/2006/relationships/slideLayout" Target="../slideLayouts/slideLayout29.xml"/><Relationship Id="rId1" Type="http://schemas.openxmlformats.org/officeDocument/2006/relationships/tags" Target="../tags/tag269.xml"/><Relationship Id="rId6" Type="http://schemas.openxmlformats.org/officeDocument/2006/relationships/hyperlink" Target="https://jira.tools.sap/browse/SP-28145" TargetMode="External"/><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9.xml"/><Relationship Id="rId1" Type="http://schemas.openxmlformats.org/officeDocument/2006/relationships/tags" Target="../tags/tag270.xml"/><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ags" Target="../tags/tag271.xml"/><Relationship Id="rId6" Type="http://schemas.openxmlformats.org/officeDocument/2006/relationships/hyperlink" Target="https://jira.tools.sap/browse/SP-27120" TargetMode="External"/><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3" Type="http://schemas.openxmlformats.org/officeDocument/2006/relationships/hyperlink" Target="https://jira.tools.sap/browse/SP-26672" TargetMode="External"/><Relationship Id="rId18" Type="http://schemas.openxmlformats.org/officeDocument/2006/relationships/hyperlink" Target="https://jira.tools.sap/browse/BPRMKT-1944" TargetMode="External"/><Relationship Id="rId26" Type="http://schemas.openxmlformats.org/officeDocument/2006/relationships/hyperlink" Target="https://jira.tools.sap/browse/BPRMKT-1857" TargetMode="External"/><Relationship Id="rId39" Type="http://schemas.openxmlformats.org/officeDocument/2006/relationships/hyperlink" Target="https://jira.tools.sap/browse/SP-27451" TargetMode="External"/><Relationship Id="rId21" Type="http://schemas.openxmlformats.org/officeDocument/2006/relationships/hyperlink" Target="https://jira.tools.sap/browse/BPRMKT-1855" TargetMode="External"/><Relationship Id="rId34" Type="http://schemas.openxmlformats.org/officeDocument/2006/relationships/hyperlink" Target="https://jira.tools.sap/browse/BPRMKT-1925" TargetMode="External"/><Relationship Id="rId7" Type="http://schemas.openxmlformats.org/officeDocument/2006/relationships/hyperlink" Target="https://jira.tools.sap/browse/SP-27452" TargetMode="External"/><Relationship Id="rId12" Type="http://schemas.openxmlformats.org/officeDocument/2006/relationships/hyperlink" Target="https://jira.tools.sap/browse/ARTDATA-6785" TargetMode="External"/><Relationship Id="rId17" Type="http://schemas.openxmlformats.org/officeDocument/2006/relationships/hyperlink" Target="https://jira.tools.sap/browse/BPRMKT-1871" TargetMode="External"/><Relationship Id="rId25" Type="http://schemas.openxmlformats.org/officeDocument/2006/relationships/hyperlink" Target="https://jira.tools.sap/browse/BPRMKT-1947" TargetMode="External"/><Relationship Id="rId33" Type="http://schemas.openxmlformats.org/officeDocument/2006/relationships/hyperlink" Target="https://jira.tools.sap/browse/BPRMKT-1858" TargetMode="External"/><Relationship Id="rId38" Type="http://schemas.openxmlformats.org/officeDocument/2006/relationships/hyperlink" Target="https://jira.tools.sap/browse/ITDYM-4288" TargetMode="External"/><Relationship Id="rId2" Type="http://schemas.openxmlformats.org/officeDocument/2006/relationships/slideLayout" Target="../slideLayouts/slideLayout29.xml"/><Relationship Id="rId16" Type="http://schemas.openxmlformats.org/officeDocument/2006/relationships/hyperlink" Target="https://jira.tools.sap/browse/BPRMKT-1854" TargetMode="External"/><Relationship Id="rId20" Type="http://schemas.openxmlformats.org/officeDocument/2006/relationships/hyperlink" Target="https://jira.tools.sap/browse/BPRMKT-1876" TargetMode="External"/><Relationship Id="rId29" Type="http://schemas.openxmlformats.org/officeDocument/2006/relationships/hyperlink" Target="https://jira.tools.sap/browse/BPRMKT-2049" TargetMode="External"/><Relationship Id="rId1" Type="http://schemas.openxmlformats.org/officeDocument/2006/relationships/tags" Target="../tags/tag272.xml"/><Relationship Id="rId6" Type="http://schemas.openxmlformats.org/officeDocument/2006/relationships/hyperlink" Target="https://jira.tools.sap/browse/SP-28344" TargetMode="External"/><Relationship Id="rId11" Type="http://schemas.openxmlformats.org/officeDocument/2006/relationships/hyperlink" Target="https://jira.tools.sap/browse/SP-21459" TargetMode="External"/><Relationship Id="rId24" Type="http://schemas.openxmlformats.org/officeDocument/2006/relationships/hyperlink" Target="https://jira.tools.sap/browse/BPRMKT-1878" TargetMode="External"/><Relationship Id="rId32" Type="http://schemas.openxmlformats.org/officeDocument/2006/relationships/hyperlink" Target="https://jira.tools.sap/browse/BPRMKT-1922" TargetMode="External"/><Relationship Id="rId37" Type="http://schemas.openxmlformats.org/officeDocument/2006/relationships/hyperlink" Target="https://jira.tools.sap/browse/ITDYM-4476" TargetMode="External"/><Relationship Id="rId5" Type="http://schemas.openxmlformats.org/officeDocument/2006/relationships/image" Target="../media/image1.emf"/><Relationship Id="rId15" Type="http://schemas.openxmlformats.org/officeDocument/2006/relationships/hyperlink" Target="https://jira.tools.sap/browse/SP-26108?filter=-6&amp;jql=issuetype%20%3D%20%22Portfolio%20Epic%22%20AND%20%22IT%20Owner%22%20%3D%20D046689" TargetMode="External"/><Relationship Id="rId23" Type="http://schemas.openxmlformats.org/officeDocument/2006/relationships/hyperlink" Target="https://jira.tools.sap/browse/BPRMKT-1738" TargetMode="External"/><Relationship Id="rId28" Type="http://schemas.openxmlformats.org/officeDocument/2006/relationships/hyperlink" Target="https://jira.tools.sap/browse/BPRMKT-2048" TargetMode="External"/><Relationship Id="rId36" Type="http://schemas.openxmlformats.org/officeDocument/2006/relationships/hyperlink" Target="https://jira.tools.sap/browse/BPRMKT-1921" TargetMode="External"/><Relationship Id="rId10" Type="http://schemas.openxmlformats.org/officeDocument/2006/relationships/hyperlink" Target="https://jira.tools.sap/browse/SP-26813" TargetMode="External"/><Relationship Id="rId19" Type="http://schemas.openxmlformats.org/officeDocument/2006/relationships/hyperlink" Target="https://jira.tools.sap/browse/BPRMKT-1946" TargetMode="External"/><Relationship Id="rId31" Type="http://schemas.openxmlformats.org/officeDocument/2006/relationships/hyperlink" Target="https://jira.tools.sap/browse/BPRMKT-1864" TargetMode="External"/><Relationship Id="rId4" Type="http://schemas.openxmlformats.org/officeDocument/2006/relationships/oleObject" Target="../embeddings/oleObject9.bin"/><Relationship Id="rId9" Type="http://schemas.openxmlformats.org/officeDocument/2006/relationships/hyperlink" Target="https://jira.tools.sap/browse/SP-22989" TargetMode="External"/><Relationship Id="rId14" Type="http://schemas.openxmlformats.org/officeDocument/2006/relationships/hyperlink" Target="https://jira.tools.sap/browse/SP-22935" TargetMode="External"/><Relationship Id="rId22" Type="http://schemas.openxmlformats.org/officeDocument/2006/relationships/hyperlink" Target="https://jira.tools.sap/browse/BPRMKT-1933" TargetMode="External"/><Relationship Id="rId27" Type="http://schemas.openxmlformats.org/officeDocument/2006/relationships/hyperlink" Target="https://jira.tools.sap/browse/BPRMKT-1863" TargetMode="External"/><Relationship Id="rId30" Type="http://schemas.openxmlformats.org/officeDocument/2006/relationships/hyperlink" Target="https://jira.tools.sap/browse/BPRMKT-1929" TargetMode="External"/><Relationship Id="rId35" Type="http://schemas.openxmlformats.org/officeDocument/2006/relationships/hyperlink" Target="https://jira.tools.sap/browse/BPRMKT-1918" TargetMode="External"/><Relationship Id="rId8" Type="http://schemas.openxmlformats.org/officeDocument/2006/relationships/hyperlink" Target="https://jira.tools.sap/browse/SP-27065" TargetMode="External"/><Relationship Id="rId3"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8" Type="http://schemas.openxmlformats.org/officeDocument/2006/relationships/hyperlink" Target="https://jira.tools.sap/browse/SP-22935" TargetMode="External"/><Relationship Id="rId3" Type="http://schemas.openxmlformats.org/officeDocument/2006/relationships/notesSlide" Target="../notesSlides/notesSlide17.xml"/><Relationship Id="rId7" Type="http://schemas.openxmlformats.org/officeDocument/2006/relationships/hyperlink" Target="https://jira.tools.sap/browse/SP-27452" TargetMode="External"/><Relationship Id="rId2" Type="http://schemas.openxmlformats.org/officeDocument/2006/relationships/slideLayout" Target="../slideLayouts/slideLayout16.xml"/><Relationship Id="rId1" Type="http://schemas.openxmlformats.org/officeDocument/2006/relationships/tags" Target="../tags/tag273.xml"/><Relationship Id="rId6" Type="http://schemas.openxmlformats.org/officeDocument/2006/relationships/hyperlink" Target="https://jira.tools.sap/browse/SP-28344" TargetMode="External"/><Relationship Id="rId11" Type="http://schemas.openxmlformats.org/officeDocument/2006/relationships/hyperlink" Target="https://jira.tools.sap/browse/SP-22989" TargetMode="External"/><Relationship Id="rId5" Type="http://schemas.openxmlformats.org/officeDocument/2006/relationships/image" Target="../media/image19.emf"/><Relationship Id="rId10" Type="http://schemas.openxmlformats.org/officeDocument/2006/relationships/hyperlink" Target="https://jira.tools.sap/browse/SP-24337" TargetMode="External"/><Relationship Id="rId4" Type="http://schemas.openxmlformats.org/officeDocument/2006/relationships/oleObject" Target="../embeddings/oleObject12.bin"/><Relationship Id="rId9" Type="http://schemas.openxmlformats.org/officeDocument/2006/relationships/hyperlink" Target="https://jira.tools.sap/browse/SP-27065"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274.xml"/><Relationship Id="rId5" Type="http://schemas.openxmlformats.org/officeDocument/2006/relationships/image" Target="../media/image19.emf"/><Relationship Id="rId4"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8" Type="http://schemas.openxmlformats.org/officeDocument/2006/relationships/hyperlink" Target="https://jira.tools.sap/browse/BPRMKT-1871" TargetMode="External"/><Relationship Id="rId13" Type="http://schemas.openxmlformats.org/officeDocument/2006/relationships/hyperlink" Target="https://jira.tools.sap/browse/BPRMKT-1738" TargetMode="External"/><Relationship Id="rId18" Type="http://schemas.openxmlformats.org/officeDocument/2006/relationships/hyperlink" Target="https://jira.tools.sap/browse/BPRMKT-2048" TargetMode="External"/><Relationship Id="rId26" Type="http://schemas.openxmlformats.org/officeDocument/2006/relationships/hyperlink" Target="https://jira.tools.sap/browse/ITDYM-4476" TargetMode="External"/><Relationship Id="rId3" Type="http://schemas.openxmlformats.org/officeDocument/2006/relationships/notesSlide" Target="../notesSlides/notesSlide19.xml"/><Relationship Id="rId21" Type="http://schemas.openxmlformats.org/officeDocument/2006/relationships/hyperlink" Target="https://jira.tools.sap/browse/BPRMKT-1864" TargetMode="External"/><Relationship Id="rId7" Type="http://schemas.openxmlformats.org/officeDocument/2006/relationships/hyperlink" Target="https://jira.tools.sap/browse/BPRMKT-1854" TargetMode="External"/><Relationship Id="rId12" Type="http://schemas.openxmlformats.org/officeDocument/2006/relationships/hyperlink" Target="https://jira.tools.sap/browse/BPRMKT-1933" TargetMode="External"/><Relationship Id="rId17" Type="http://schemas.openxmlformats.org/officeDocument/2006/relationships/hyperlink" Target="https://jira.tools.sap/browse/BPRMKT-1863" TargetMode="External"/><Relationship Id="rId25" Type="http://schemas.openxmlformats.org/officeDocument/2006/relationships/hyperlink" Target="https://jira.tools.sap/browse/BPRMKT-1921" TargetMode="External"/><Relationship Id="rId2" Type="http://schemas.openxmlformats.org/officeDocument/2006/relationships/slideLayout" Target="../slideLayouts/slideLayout16.xml"/><Relationship Id="rId16" Type="http://schemas.openxmlformats.org/officeDocument/2006/relationships/hyperlink" Target="https://jira.tools.sap/browse/BPRMKT-1857" TargetMode="External"/><Relationship Id="rId20" Type="http://schemas.openxmlformats.org/officeDocument/2006/relationships/hyperlink" Target="https://jira.tools.sap/browse/BPRMKT-1929" TargetMode="External"/><Relationship Id="rId1" Type="http://schemas.openxmlformats.org/officeDocument/2006/relationships/tags" Target="../tags/tag275.xml"/><Relationship Id="rId6" Type="http://schemas.openxmlformats.org/officeDocument/2006/relationships/hyperlink" Target="https://jira.tools.sap/browse/SP-26813" TargetMode="External"/><Relationship Id="rId11" Type="http://schemas.openxmlformats.org/officeDocument/2006/relationships/hyperlink" Target="https://jira.tools.sap/browse/BPRMKT-1876" TargetMode="External"/><Relationship Id="rId24" Type="http://schemas.openxmlformats.org/officeDocument/2006/relationships/hyperlink" Target="https://jira.tools.sap/browse/BPRMKT-1925" TargetMode="External"/><Relationship Id="rId5" Type="http://schemas.openxmlformats.org/officeDocument/2006/relationships/image" Target="../media/image19.emf"/><Relationship Id="rId15" Type="http://schemas.openxmlformats.org/officeDocument/2006/relationships/hyperlink" Target="https://jira.tools.sap/browse/BPRMKT-1947" TargetMode="External"/><Relationship Id="rId23" Type="http://schemas.openxmlformats.org/officeDocument/2006/relationships/hyperlink" Target="https://jira.tools.sap/browse/BPRMKT-1858" TargetMode="External"/><Relationship Id="rId10" Type="http://schemas.openxmlformats.org/officeDocument/2006/relationships/hyperlink" Target="https://jira.tools.sap/browse/BPRMKT-1946" TargetMode="External"/><Relationship Id="rId19" Type="http://schemas.openxmlformats.org/officeDocument/2006/relationships/hyperlink" Target="https://jira.tools.sap/browse/BPRMKT-2049" TargetMode="External"/><Relationship Id="rId4" Type="http://schemas.openxmlformats.org/officeDocument/2006/relationships/oleObject" Target="../embeddings/oleObject12.bin"/><Relationship Id="rId9" Type="http://schemas.openxmlformats.org/officeDocument/2006/relationships/hyperlink" Target="https://jira.tools.sap/browse/BPRMKT-1944" TargetMode="External"/><Relationship Id="rId14" Type="http://schemas.openxmlformats.org/officeDocument/2006/relationships/hyperlink" Target="https://jira.tools.sap/browse/BPRMKT-1878" TargetMode="External"/><Relationship Id="rId22" Type="http://schemas.openxmlformats.org/officeDocument/2006/relationships/hyperlink" Target="https://jira.tools.sap/browse/BPRMKT-1922"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276.xml"/><Relationship Id="rId5" Type="http://schemas.openxmlformats.org/officeDocument/2006/relationships/image" Target="../media/image19.emf"/><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hyperlink" Target="https://jira.tools.sap/browse/DARTOBJECTIVES-2405" TargetMode="External"/><Relationship Id="rId3" Type="http://schemas.openxmlformats.org/officeDocument/2006/relationships/notesSlide" Target="../notesSlides/notesSlide21.xml"/><Relationship Id="rId7" Type="http://schemas.openxmlformats.org/officeDocument/2006/relationships/hyperlink" Target="https://jira.tools.sap/browse/DARTOBJECTIVES-1244" TargetMode="External"/><Relationship Id="rId2" Type="http://schemas.openxmlformats.org/officeDocument/2006/relationships/slideLayout" Target="../slideLayouts/slideLayout15.xml"/><Relationship Id="rId1" Type="http://schemas.openxmlformats.org/officeDocument/2006/relationships/tags" Target="../tags/tag277.xml"/><Relationship Id="rId6" Type="http://schemas.openxmlformats.org/officeDocument/2006/relationships/hyperlink" Target="https://jira.tools.sap/browse/DARTOBJECTIVES-1895" TargetMode="External"/><Relationship Id="rId5" Type="http://schemas.openxmlformats.org/officeDocument/2006/relationships/image" Target="../media/image18.emf"/><Relationship Id="rId4" Type="http://schemas.openxmlformats.org/officeDocument/2006/relationships/oleObject" Target="../embeddings/oleObject13.bin"/><Relationship Id="rId9" Type="http://schemas.openxmlformats.org/officeDocument/2006/relationships/hyperlink" Target="https://jira.tools.sap/browse/PDTRAID-13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mailto:Brian.rickert@sap.com" TargetMode="External"/><Relationship Id="rId2" Type="http://schemas.openxmlformats.org/officeDocument/2006/relationships/hyperlink" Target="mailto:Rene.kirchhoff@sap.com" TargetMode="External"/><Relationship Id="rId1" Type="http://schemas.openxmlformats.org/officeDocument/2006/relationships/slideLayout" Target="../slideLayouts/slideLayout32.xml"/><Relationship Id="rId5" Type="http://schemas.openxmlformats.org/officeDocument/2006/relationships/hyperlink" Target="mailto:.reeve@sap.com" TargetMode="External"/><Relationship Id="rId4" Type="http://schemas.openxmlformats.org/officeDocument/2006/relationships/hyperlink" Target="mailto:kaya.stemmer@sap.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ags" Target="../tags/tag278.xml"/><Relationship Id="rId5" Type="http://schemas.openxmlformats.org/officeDocument/2006/relationships/image" Target="../media/image20.emf"/><Relationship Id="rId4" Type="http://schemas.openxmlformats.org/officeDocument/2006/relationships/oleObject" Target="../embeddings/oleObject14.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ags" Target="../tags/tag279.xml"/><Relationship Id="rId6" Type="http://schemas.openxmlformats.org/officeDocument/2006/relationships/hyperlink" Target="https://jira.tools.sap/browse/SP-24636" TargetMode="External"/><Relationship Id="rId5" Type="http://schemas.openxmlformats.org/officeDocument/2006/relationships/image" Target="../media/image20.emf"/><Relationship Id="rId4"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ags" Target="../tags/tag280.xml"/><Relationship Id="rId6" Type="http://schemas.openxmlformats.org/officeDocument/2006/relationships/hyperlink" Target="https://jira.tools.sap/browse/SP-27543" TargetMode="External"/><Relationship Id="rId5" Type="http://schemas.openxmlformats.org/officeDocument/2006/relationships/image" Target="../media/image20.emf"/><Relationship Id="rId4" Type="http://schemas.openxmlformats.org/officeDocument/2006/relationships/oleObject" Target="../embeddings/oleObject14.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281.xml"/><Relationship Id="rId6" Type="http://schemas.openxmlformats.org/officeDocument/2006/relationships/hyperlink" Target="https://jira.tools.sap/browse/SP-27452" TargetMode="External"/><Relationship Id="rId5" Type="http://schemas.openxmlformats.org/officeDocument/2006/relationships/image" Target="../media/image20.emf"/><Relationship Id="rId4"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282.xml"/><Relationship Id="rId6" Type="http://schemas.openxmlformats.org/officeDocument/2006/relationships/hyperlink" Target="https://jira.tools.sap/browse/SP-27065" TargetMode="External"/><Relationship Id="rId5" Type="http://schemas.openxmlformats.org/officeDocument/2006/relationships/image" Target="../media/image20.e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283.xml"/><Relationship Id="rId6" Type="http://schemas.openxmlformats.org/officeDocument/2006/relationships/hyperlink" Target="https://jira.tools.sap/browse/SP-24337" TargetMode="External"/><Relationship Id="rId5" Type="http://schemas.openxmlformats.org/officeDocument/2006/relationships/image" Target="../media/image20.emf"/><Relationship Id="rId4" Type="http://schemas.openxmlformats.org/officeDocument/2006/relationships/oleObject" Target="../embeddings/oleObject18.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hyperlink" Target="https://jira.tools.sap/browse/SP-21459" TargetMode="External"/><Relationship Id="rId2" Type="http://schemas.openxmlformats.org/officeDocument/2006/relationships/slideLayout" Target="../slideLayouts/slideLayout15.xml"/><Relationship Id="rId1" Type="http://schemas.openxmlformats.org/officeDocument/2006/relationships/tags" Target="../tags/tag284.xml"/><Relationship Id="rId6" Type="http://schemas.openxmlformats.org/officeDocument/2006/relationships/hyperlink" Target="https://jira.tools.sap/browse/SP-26108?filter=-6&amp;jql=issuetype%20%3D%20%22Portfolio%20Epic%22%20AND%20%22IT%20Owner%22%20%3D%20D046689" TargetMode="External"/><Relationship Id="rId5" Type="http://schemas.openxmlformats.org/officeDocument/2006/relationships/image" Target="../media/image20.emf"/><Relationship Id="rId4" Type="http://schemas.openxmlformats.org/officeDocument/2006/relationships/oleObject" Target="../embeddings/oleObject1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5.xml"/><Relationship Id="rId1" Type="http://schemas.openxmlformats.org/officeDocument/2006/relationships/tags" Target="../tags/tag285.xml"/><Relationship Id="rId6" Type="http://schemas.openxmlformats.org/officeDocument/2006/relationships/hyperlink" Target="https://jira.tools.sap/browse/SP-25315" TargetMode="External"/><Relationship Id="rId5" Type="http://schemas.openxmlformats.org/officeDocument/2006/relationships/image" Target="../media/image20.emf"/><Relationship Id="rId4" Type="http://schemas.openxmlformats.org/officeDocument/2006/relationships/oleObject" Target="../embeddings/oleObject20.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tags" Target="../tags/tag286.xml"/><Relationship Id="rId6" Type="http://schemas.openxmlformats.org/officeDocument/2006/relationships/hyperlink" Target="https://jira.tools.sap/browse/SP-22660" TargetMode="External"/><Relationship Id="rId5" Type="http://schemas.openxmlformats.org/officeDocument/2006/relationships/image" Target="../media/image20.emf"/><Relationship Id="rId4" Type="http://schemas.openxmlformats.org/officeDocument/2006/relationships/oleObject" Target="../embeddings/oleObject21.bin"/></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87.xml"/><Relationship Id="rId6" Type="http://schemas.openxmlformats.org/officeDocument/2006/relationships/hyperlink" Target="https://jira.tools.sap/browse/ITDYM-4319" TargetMode="External"/><Relationship Id="rId5" Type="http://schemas.openxmlformats.org/officeDocument/2006/relationships/image" Target="../media/image20.emf"/><Relationship Id="rId4"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tags" Target="../tags/tag288.xml"/><Relationship Id="rId6" Type="http://schemas.openxmlformats.org/officeDocument/2006/relationships/hyperlink" Target="https://jira.tools.sap/browse/ITDYM-4320" TargetMode="External"/><Relationship Id="rId5" Type="http://schemas.openxmlformats.org/officeDocument/2006/relationships/image" Target="../media/image20.emf"/><Relationship Id="rId4" Type="http://schemas.openxmlformats.org/officeDocument/2006/relationships/oleObject" Target="../embeddings/oleObject2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hyperlink" Target="https://jira.tools.sap/browse/SP-22944" TargetMode="External"/><Relationship Id="rId2" Type="http://schemas.openxmlformats.org/officeDocument/2006/relationships/slideLayout" Target="../slideLayouts/slideLayout15.xml"/><Relationship Id="rId1" Type="http://schemas.openxmlformats.org/officeDocument/2006/relationships/tags" Target="../tags/tag289.xml"/><Relationship Id="rId6" Type="http://schemas.openxmlformats.org/officeDocument/2006/relationships/image" Target="../media/image20.emf"/><Relationship Id="rId5" Type="http://schemas.openxmlformats.org/officeDocument/2006/relationships/oleObject" Target="../embeddings/oleObject24.bin"/><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hyperlink" Target="mailto:privacy@SAP.com" TargetMode="External"/><Relationship Id="rId2" Type="http://schemas.openxmlformats.org/officeDocument/2006/relationships/slideLayout" Target="../slideLayouts/slideLayout15.xml"/><Relationship Id="rId1" Type="http://schemas.openxmlformats.org/officeDocument/2006/relationships/tags" Target="../tags/tag290.xml"/><Relationship Id="rId6" Type="http://schemas.openxmlformats.org/officeDocument/2006/relationships/hyperlink" Target="https://jira.tools.sap/browse/SP-27120" TargetMode="External"/><Relationship Id="rId5" Type="http://schemas.openxmlformats.org/officeDocument/2006/relationships/image" Target="../media/image20.emf"/><Relationship Id="rId4" Type="http://schemas.openxmlformats.org/officeDocument/2006/relationships/oleObject" Target="../embeddings/oleObject25.bin"/></Relationships>
</file>

<file path=ppt/slides/_rels/slide5.xml.rels><?xml version="1.0" encoding="UTF-8" standalone="yes"?>
<Relationships xmlns="http://schemas.openxmlformats.org/package/2006/relationships"><Relationship Id="rId8" Type="http://schemas.openxmlformats.org/officeDocument/2006/relationships/hyperlink" Target="https://jira.tools.sap/browse/SP-22944" TargetMode="External"/><Relationship Id="rId13" Type="http://schemas.openxmlformats.org/officeDocument/2006/relationships/hyperlink" Target="https://jira.tools.sap/browse/SP-27120" TargetMode="External"/><Relationship Id="rId18" Type="http://schemas.openxmlformats.org/officeDocument/2006/relationships/hyperlink" Target="https://jira.tools.sap/browse/ITDYM-4675" TargetMode="External"/><Relationship Id="rId3" Type="http://schemas.openxmlformats.org/officeDocument/2006/relationships/slideLayout" Target="../slideLayouts/slideLayout29.xml"/><Relationship Id="rId7" Type="http://schemas.openxmlformats.org/officeDocument/2006/relationships/hyperlink" Target="https://jira.tools.sap/browse/SP-22660" TargetMode="External"/><Relationship Id="rId12" Type="http://schemas.openxmlformats.org/officeDocument/2006/relationships/hyperlink" Target="https://jira.tools.sap/browse/SP-24635" TargetMode="External"/><Relationship Id="rId17" Type="http://schemas.openxmlformats.org/officeDocument/2006/relationships/hyperlink" Target="https://jira.tools.sap/browse/SP-25464" TargetMode="External"/><Relationship Id="rId2" Type="http://schemas.openxmlformats.org/officeDocument/2006/relationships/tags" Target="../tags/tag258.xml"/><Relationship Id="rId16" Type="http://schemas.openxmlformats.org/officeDocument/2006/relationships/hyperlink" Target="https://jira.tools.sap/browse/ITDYM-4320" TargetMode="External"/><Relationship Id="rId20" Type="http://schemas.openxmlformats.org/officeDocument/2006/relationships/hyperlink" Target="https://jira.tools.sap/browse/ITDYM-4558" TargetMode="External"/><Relationship Id="rId1" Type="http://schemas.openxmlformats.org/officeDocument/2006/relationships/tags" Target="../tags/tag257.xml"/><Relationship Id="rId6" Type="http://schemas.openxmlformats.org/officeDocument/2006/relationships/image" Target="../media/image18.emf"/><Relationship Id="rId11" Type="http://schemas.openxmlformats.org/officeDocument/2006/relationships/hyperlink" Target="https://jira.tools.sap/browse/SP-28145" TargetMode="External"/><Relationship Id="rId5" Type="http://schemas.openxmlformats.org/officeDocument/2006/relationships/oleObject" Target="../embeddings/oleObject8.bin"/><Relationship Id="rId15" Type="http://schemas.openxmlformats.org/officeDocument/2006/relationships/hyperlink" Target="https://jira.tools.sap/browse/ITDYM-4319" TargetMode="External"/><Relationship Id="rId10" Type="http://schemas.openxmlformats.org/officeDocument/2006/relationships/hyperlink" Target="https://jira.tools.sap/browse/SP-27543" TargetMode="External"/><Relationship Id="rId19" Type="http://schemas.openxmlformats.org/officeDocument/2006/relationships/hyperlink" Target="https://jira.tools.sap/browse/ITDYM-4567" TargetMode="External"/><Relationship Id="rId4" Type="http://schemas.openxmlformats.org/officeDocument/2006/relationships/notesSlide" Target="../notesSlides/notesSlide3.xml"/><Relationship Id="rId9" Type="http://schemas.openxmlformats.org/officeDocument/2006/relationships/hyperlink" Target="https://jira.tools.sap/secure/Dashboard.jspa?selectPageId=191529" TargetMode="External"/><Relationship Id="rId1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chart" Target="../charts/chart2.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image" Target="../media/image18.emf"/><Relationship Id="rId5" Type="http://schemas.openxmlformats.org/officeDocument/2006/relationships/oleObject" Target="../embeddings/oleObject8.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hyperlink" Target="https://jira.tools.sap/browse/SP-28145" TargetMode="External"/><Relationship Id="rId13" Type="http://schemas.openxmlformats.org/officeDocument/2006/relationships/hyperlink" Target="https://jira.tools.sap/browse/SP-22935" TargetMode="External"/><Relationship Id="rId3" Type="http://schemas.openxmlformats.org/officeDocument/2006/relationships/notesSlide" Target="../notesSlides/notesSlide5.xml"/><Relationship Id="rId7" Type="http://schemas.openxmlformats.org/officeDocument/2006/relationships/hyperlink" Target="https://jira.tools.sap/browse/SP-24635" TargetMode="External"/><Relationship Id="rId12" Type="http://schemas.openxmlformats.org/officeDocument/2006/relationships/hyperlink" Target="https://jira.tools.sap/browse/SP-28343" TargetMode="External"/><Relationship Id="rId2" Type="http://schemas.openxmlformats.org/officeDocument/2006/relationships/slideLayout" Target="../slideLayouts/slideLayout29.xml"/><Relationship Id="rId1" Type="http://schemas.openxmlformats.org/officeDocument/2006/relationships/tags" Target="../tags/tag261.xml"/><Relationship Id="rId6" Type="http://schemas.openxmlformats.org/officeDocument/2006/relationships/hyperlink" Target="https://jira.tools.sap/browse/SP-27543" TargetMode="External"/><Relationship Id="rId11" Type="http://schemas.openxmlformats.org/officeDocument/2006/relationships/hyperlink" Target="https://jira.tools.sap/browse/SP-27120" TargetMode="External"/><Relationship Id="rId5" Type="http://schemas.openxmlformats.org/officeDocument/2006/relationships/image" Target="../media/image1.emf"/><Relationship Id="rId15" Type="http://schemas.openxmlformats.org/officeDocument/2006/relationships/hyperlink" Target="https://jira.tools.sap/secure/Dashboard.jspa?selectPageId=191529" TargetMode="External"/><Relationship Id="rId10" Type="http://schemas.openxmlformats.org/officeDocument/2006/relationships/hyperlink" Target="https://jira.tools.sap/browse/SP-25695" TargetMode="External"/><Relationship Id="rId4" Type="http://schemas.openxmlformats.org/officeDocument/2006/relationships/oleObject" Target="../embeddings/oleObject9.bin"/><Relationship Id="rId9" Type="http://schemas.openxmlformats.org/officeDocument/2006/relationships/hyperlink" Target="https://jira.tools.sap/browse/SP-21459" TargetMode="External"/><Relationship Id="rId14" Type="http://schemas.openxmlformats.org/officeDocument/2006/relationships/hyperlink" Target="https://jira.tools.sap/browse/SP-25464"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jira.tools.sap/browse/SP-27543" TargetMode="External"/><Relationship Id="rId13" Type="http://schemas.openxmlformats.org/officeDocument/2006/relationships/hyperlink" Target="https://jira.tools.sap/browse/ITDYM-4558" TargetMode="External"/><Relationship Id="rId3" Type="http://schemas.openxmlformats.org/officeDocument/2006/relationships/notesSlide" Target="../notesSlides/notesSlide6.xml"/><Relationship Id="rId7" Type="http://schemas.openxmlformats.org/officeDocument/2006/relationships/hyperlink" Target="https://jira.tools.sap/browse/SP-28145" TargetMode="External"/><Relationship Id="rId12" Type="http://schemas.openxmlformats.org/officeDocument/2006/relationships/hyperlink" Target="https://jira.tools.sap/browse/ITDYM-4567" TargetMode="External"/><Relationship Id="rId17" Type="http://schemas.openxmlformats.org/officeDocument/2006/relationships/hyperlink" Target="https://jira.tools.sap/browse/ITDYM-4675" TargetMode="External"/><Relationship Id="rId2" Type="http://schemas.openxmlformats.org/officeDocument/2006/relationships/slideLayout" Target="../slideLayouts/slideLayout29.xml"/><Relationship Id="rId16" Type="http://schemas.openxmlformats.org/officeDocument/2006/relationships/hyperlink" Target="https://jira.tools.sap/browse/SP-24635" TargetMode="External"/><Relationship Id="rId1" Type="http://schemas.openxmlformats.org/officeDocument/2006/relationships/tags" Target="../tags/tag262.xml"/><Relationship Id="rId6" Type="http://schemas.openxmlformats.org/officeDocument/2006/relationships/hyperlink" Target="https://jira.tools.sap/secure/Dashboard.jspa?selectPageId=191529" TargetMode="External"/><Relationship Id="rId11" Type="http://schemas.openxmlformats.org/officeDocument/2006/relationships/hyperlink" Target="https://jira.tools.sap/browse/SP-25464" TargetMode="External"/><Relationship Id="rId5" Type="http://schemas.openxmlformats.org/officeDocument/2006/relationships/image" Target="../media/image1.emf"/><Relationship Id="rId15" Type="http://schemas.openxmlformats.org/officeDocument/2006/relationships/hyperlink" Target="https://jira.tools.sap/browse/SP-27120" TargetMode="External"/><Relationship Id="rId10" Type="http://schemas.openxmlformats.org/officeDocument/2006/relationships/hyperlink" Target="https://jira.tools.sap/browse/ITDYM-4320" TargetMode="External"/><Relationship Id="rId4" Type="http://schemas.openxmlformats.org/officeDocument/2006/relationships/oleObject" Target="../embeddings/oleObject9.bin"/><Relationship Id="rId9" Type="http://schemas.openxmlformats.org/officeDocument/2006/relationships/hyperlink" Target="https://jira.tools.sap/browse/ITDYM-4319" TargetMode="External"/><Relationship Id="rId14" Type="http://schemas.openxmlformats.org/officeDocument/2006/relationships/hyperlink" Target="https://jira.tools.sap/browse/SP-2294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14">
            <a:extLst>
              <a:ext uri="{FF2B5EF4-FFF2-40B4-BE49-F238E27FC236}">
                <a16:creationId xmlns:a16="http://schemas.microsoft.com/office/drawing/2014/main" id="{C4E2D140-8564-0D43-F716-7813857722C2}"/>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a:ext>
            </a:extLst>
          </a:blip>
          <a:srcRect t="195" b="195"/>
          <a:stretch/>
        </p:blipFill>
        <p:spPr bwMode="black">
          <a:prstGeom prst="rect">
            <a:avLst/>
          </a:prstGeom>
        </p:spPr>
      </p:pic>
      <p:sp>
        <p:nvSpPr>
          <p:cNvPr id="14" name="Title 13">
            <a:extLst>
              <a:ext uri="{FF2B5EF4-FFF2-40B4-BE49-F238E27FC236}">
                <a16:creationId xmlns:a16="http://schemas.microsoft.com/office/drawing/2014/main" id="{134752C8-1E80-B141-5BC9-264FD3E5257B}"/>
              </a:ext>
            </a:extLst>
          </p:cNvPr>
          <p:cNvSpPr>
            <a:spLocks noGrp="1"/>
          </p:cNvSpPr>
          <p:nvPr>
            <p:ph type="title"/>
          </p:nvPr>
        </p:nvSpPr>
        <p:spPr>
          <a:xfrm>
            <a:off x="287999" y="2153653"/>
            <a:ext cx="5596985" cy="1549860"/>
          </a:xfrm>
        </p:spPr>
        <p:txBody>
          <a:bodyPr vert="horz"/>
          <a:lstStyle/>
          <a:p>
            <a:r>
              <a:rPr lang="de-DE" noProof="1">
                <a:solidFill>
                  <a:schemeClr val="tx2"/>
                </a:solidFill>
              </a:rPr>
              <a:t>ONE Customer View (OCV) </a:t>
            </a:r>
            <a:r>
              <a:rPr lang="de-DE" noProof="1"/>
              <a:t>meets </a:t>
            </a:r>
            <a:br>
              <a:rPr lang="de-DE" noProof="1"/>
            </a:br>
            <a:r>
              <a:rPr lang="de-DE" noProof="1">
                <a:solidFill>
                  <a:schemeClr val="tx2"/>
                </a:solidFill>
              </a:rPr>
              <a:t>CDP Business Adoption</a:t>
            </a:r>
            <a:endParaRPr lang="en-US">
              <a:solidFill>
                <a:schemeClr val="tx2"/>
              </a:solidFill>
            </a:endParaRPr>
          </a:p>
        </p:txBody>
      </p:sp>
      <p:sp>
        <p:nvSpPr>
          <p:cNvPr id="3" name="Date - Dynamic" descr="{&quot;templafy&quot;:{&quot;id&quot;:&quot;ebaf9e08-bece-45c2-a543-72508166c2be&quot;}}">
            <a:extLst>
              <a:ext uri="{FF2B5EF4-FFF2-40B4-BE49-F238E27FC236}">
                <a16:creationId xmlns:a16="http://schemas.microsoft.com/office/drawing/2014/main" id="{9E1171E2-38D8-8239-71E9-69DC21FF73B2}"/>
              </a:ext>
            </a:extLst>
          </p:cNvPr>
          <p:cNvSpPr txBox="1">
            <a:spLocks/>
          </p:cNvSpPr>
          <p:nvPr/>
        </p:nvSpPr>
        <p:spPr>
          <a:xfrm>
            <a:off x="288000" y="4478127"/>
            <a:ext cx="5402236" cy="223148"/>
          </a:xfrm>
          <a:prstGeom prst="rect">
            <a:avLst/>
          </a:prstGeom>
          <a:noFill/>
        </p:spPr>
        <p:txBody>
          <a:bodyPr wrap="square" lIns="0" tIns="0" rIns="0" bIns="0" rtlCol="0" anchor="b" anchorCtr="0">
            <a:noAutofit/>
          </a:bodyPr>
          <a:lstStyle/>
          <a:p>
            <a:pPr algn="l"/>
            <a:endParaRPr lang="de-DE" sz="1400"/>
          </a:p>
          <a:p>
            <a:pPr algn="l"/>
            <a:endParaRPr lang="de-DE" sz="1400"/>
          </a:p>
          <a:p>
            <a:pPr algn="l"/>
            <a:endParaRPr lang="de-DE" sz="1400"/>
          </a:p>
          <a:p>
            <a:pPr algn="l"/>
            <a:r>
              <a:rPr lang="de-DE" sz="1400"/>
              <a:t>Rene Kirchhoff (IDM) </a:t>
            </a:r>
            <a:br>
              <a:rPr lang="de-DE" sz="1400"/>
            </a:br>
            <a:r>
              <a:rPr lang="de-DE" sz="1400"/>
              <a:t>Brian Rickert (CPIT) </a:t>
            </a:r>
            <a:br>
              <a:rPr lang="de-DE" sz="1400"/>
            </a:br>
            <a:r>
              <a:rPr lang="de-DE" sz="1400" b="1" err="1"/>
              <a:t>October</a:t>
            </a:r>
            <a:r>
              <a:rPr lang="de-DE" sz="1400" b="1"/>
              <a:t> 2025</a:t>
            </a:r>
            <a:endParaRPr lang="en-US" sz="1400" b="1">
              <a:latin typeface="72 Brand" panose="020B0504030603020204" pitchFamily="34" charset="0"/>
              <a:cs typeface="72" panose="020B0503030000000003" pitchFamily="34" charset="0"/>
            </a:endParaRPr>
          </a:p>
        </p:txBody>
      </p:sp>
    </p:spTree>
    <p:custDataLst>
      <p:custData r:id="rId1"/>
      <p:custData r:id="rId2"/>
    </p:custDataLst>
    <p:extLst>
      <p:ext uri="{BB962C8B-B14F-4D97-AF65-F5344CB8AC3E}">
        <p14:creationId xmlns:p14="http://schemas.microsoft.com/office/powerpoint/2010/main" val="2314283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97BE6-FD2E-1962-285C-88EE82E5ED38}"/>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C54C07D-B16C-00A6-5916-7144AA2DED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2" name="think-cell data - do not delete" hidden="1">
                        <a:extLst>
                          <a:ext uri="{FF2B5EF4-FFF2-40B4-BE49-F238E27FC236}">
                            <a16:creationId xmlns:a16="http://schemas.microsoft.com/office/drawing/2014/main" id="{8C54C07D-B16C-00A6-5916-7144AA2DED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el 3">
            <a:extLst>
              <a:ext uri="{FF2B5EF4-FFF2-40B4-BE49-F238E27FC236}">
                <a16:creationId xmlns:a16="http://schemas.microsoft.com/office/drawing/2014/main" id="{19D866F1-6922-5844-E60B-173A31E96735}"/>
              </a:ext>
            </a:extLst>
          </p:cNvPr>
          <p:cNvSpPr>
            <a:spLocks noGrp="1"/>
          </p:cNvSpPr>
          <p:nvPr>
            <p:ph type="ctrTitle"/>
          </p:nvPr>
        </p:nvSpPr>
        <p:spPr>
          <a:xfrm>
            <a:off x="504000" y="1062990"/>
            <a:ext cx="11185200" cy="1118112"/>
          </a:xfrm>
        </p:spPr>
        <p:txBody>
          <a:bodyPr vert="horz"/>
          <a:lstStyle/>
          <a:p>
            <a:r>
              <a:rPr lang="en-US"/>
              <a:t>CDP Business</a:t>
            </a:r>
            <a:br>
              <a:rPr lang="en-US"/>
            </a:br>
            <a:r>
              <a:rPr lang="en-US"/>
              <a:t>Use Cases: </a:t>
            </a:r>
            <a:br>
              <a:rPr lang="en-US"/>
            </a:br>
            <a:r>
              <a:rPr lang="en-US" b="1"/>
              <a:t>Marketing</a:t>
            </a:r>
          </a:p>
        </p:txBody>
      </p:sp>
    </p:spTree>
    <p:extLst>
      <p:ext uri="{BB962C8B-B14F-4D97-AF65-F5344CB8AC3E}">
        <p14:creationId xmlns:p14="http://schemas.microsoft.com/office/powerpoint/2010/main" val="343276029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66E67-97B4-B6C1-FBCA-4473CA5280AC}"/>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1FE9F08-3FF8-7B79-7135-92E2CB410E8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21FE9F08-3FF8-7B79-7135-92E2CB410E8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A9AA6729-69F2-9008-20BD-9248FDDD2384}"/>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A541B37-CDB2-D347-4755-F5C23C50CAFF}"/>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001172AA-5539-09D0-BC3C-199A6134000B}"/>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C98C9C95-F8FF-4EDF-D05F-3BDEEB42DD87}"/>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70750B54-DEF6-4280-1D22-91319C2429E9}"/>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A12C40E6-7D73-D091-5FF8-B108A6B1A74D}"/>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9299B7C3-60A9-A8E2-CFFC-4C26D9E4D5C3}"/>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90928954-A961-4D6B-8371-284F4D1DA56A}"/>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E94AA192-4804-9E50-1C0D-78681E006BAC}"/>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A59E4123-AF95-D3C9-89D9-5ADF6FEF092F}"/>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ED7AE599-6839-08C8-26DA-AE1F1F8EF2CF}"/>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360479BC-1FEE-A4C8-0C8F-29FFAF7E812D}"/>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848C4D47-6DD1-0ABE-2937-1C888D0D3F90}"/>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7EDE634A-7B7D-A54F-6AB1-E43A03699F94}"/>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D3A66876-29F9-7216-835C-6D8F402820D0}"/>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289A2B3-B33D-92FC-1B0F-8FFA27A25A4C}"/>
              </a:ext>
            </a:extLst>
          </p:cNvPr>
          <p:cNvGraphicFramePr>
            <a:graphicFrameLocks noGrp="1"/>
          </p:cNvGraphicFramePr>
          <p:nvPr>
            <p:extLst>
              <p:ext uri="{D42A27DB-BD31-4B8C-83A1-F6EECF244321}">
                <p14:modId xmlns:p14="http://schemas.microsoft.com/office/powerpoint/2010/main" val="963945309"/>
              </p:ext>
            </p:extLst>
          </p:nvPr>
        </p:nvGraphicFramePr>
        <p:xfrm>
          <a:off x="474631" y="2071726"/>
          <a:ext cx="11215722" cy="3832860"/>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kumimoji="0" lang="de-DE" sz="700" b="1" i="0" u="none" strike="noStrike" kern="1200" cap="none" spc="0" normalizeH="0" baseline="0" noProof="1">
                          <a:ln>
                            <a:noFill/>
                          </a:ln>
                          <a:solidFill>
                            <a:srgbClr val="27ABFF"/>
                          </a:solidFill>
                          <a:effectLst/>
                          <a:uLnTx/>
                          <a:uFillTx/>
                          <a:latin typeface="72 Brand"/>
                          <a:ea typeface="+mn-ea"/>
                          <a:cs typeface="+mn-cs"/>
                          <a:hlinkClick r:id="rId6">
                            <a:extLst>
                              <a:ext uri="{A12FA001-AC4F-418D-AE19-62706E023703}">
                                <ahyp:hlinkClr xmlns:ahyp="http://schemas.microsoft.com/office/drawing/2018/hyperlinkcolor" val="tx"/>
                              </a:ext>
                            </a:extLst>
                          </a:hlinkClick>
                        </a:rPr>
                        <a:t>ITDYM-4319</a:t>
                      </a:r>
                      <a:r>
                        <a:rPr kumimoji="0" lang="de-DE" sz="700" b="1" i="0" u="none" strike="noStrike" kern="1200" cap="none" spc="0" normalizeH="0" baseline="0" noProof="1">
                          <a:ln>
                            <a:noFill/>
                          </a:ln>
                          <a:solidFill>
                            <a:srgbClr val="000000"/>
                          </a:solidFill>
                          <a:effectLst/>
                          <a:uLnTx/>
                          <a:uFillTx/>
                          <a:latin typeface="72 Brand"/>
                          <a:ea typeface="+mn-ea"/>
                          <a:cs typeface="+mn-cs"/>
                        </a:rPr>
                        <a:t> - CDP MVP RISE Program (LinkedIn)</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Nitin Singh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Features closed (CDP | Drop-down menu with values), done (CDP | RISE Customer) or will be completed in PI25/2 (Migrate Web Data into the new behavioral Data Schema for CDP MVP)</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i="0" u="none" strike="noStrike" kern="0" noProof="0" dirty="0">
                          <a:solidFill>
                            <a:schemeClr val="tx1"/>
                          </a:solidFill>
                          <a:latin typeface="+mn-lt"/>
                          <a:ea typeface="Arial Unicode MS"/>
                          <a:cs typeface="Arial Unicode MS"/>
                        </a:rPr>
                        <a:t>LinkedIn connector will be completed in PI25/3, </a:t>
                      </a:r>
                      <a:r>
                        <a:rPr lang="en-US" sz="800" b="0" i="0" u="none" strike="noStrike" kern="0" noProof="0" dirty="0">
                          <a:solidFill>
                            <a:schemeClr val="tx1"/>
                          </a:solidFill>
                          <a:latin typeface="+mn-lt"/>
                        </a:rPr>
                        <a:t>currently in testing</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i="0" u="none" strike="noStrike" kern="0" noProof="0" dirty="0">
                          <a:solidFill>
                            <a:schemeClr val="tx1"/>
                          </a:solidFill>
                          <a:latin typeface="+mn-lt"/>
                        </a:rPr>
                        <a:t>Adoption dependent on NGCS project delivery</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06/25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TBC</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noProof="0">
                          <a:solidFill>
                            <a:schemeClr val="tx1"/>
                          </a:solidFill>
                          <a:latin typeface="+mn-lt"/>
                          <a:ea typeface="+mn-ea"/>
                          <a:cs typeface="+mn-cs"/>
                        </a:rPr>
                        <a:t>95%</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1" i="0" u="none" strike="noStrike" kern="1200" cap="none" spc="0" normalizeH="0" baseline="0" noProof="1">
                          <a:ln>
                            <a:noFill/>
                          </a:ln>
                          <a:solidFill>
                            <a:srgbClr val="27ABFF"/>
                          </a:solidFill>
                          <a:effectLst/>
                          <a:uLnTx/>
                          <a:uFillTx/>
                          <a:latin typeface="72 Brand"/>
                          <a:ea typeface="+mn-ea"/>
                          <a:cs typeface="+mn-cs"/>
                          <a:hlinkClick r:id="rId7">
                            <a:extLst>
                              <a:ext uri="{A12FA001-AC4F-418D-AE19-62706E023703}">
                                <ahyp:hlinkClr xmlns:ahyp="http://schemas.microsoft.com/office/drawing/2018/hyperlinkcolor" val="tx"/>
                              </a:ext>
                            </a:extLst>
                          </a:hlinkClick>
                        </a:rPr>
                        <a:t>ITDYM-4320</a:t>
                      </a:r>
                      <a:r>
                        <a:rPr kumimoji="0" lang="de-DE" sz="700" b="1" i="0" u="none" strike="noStrike" kern="1200" cap="none" spc="0" normalizeH="0" baseline="0" noProof="1">
                          <a:ln>
                            <a:noFill/>
                          </a:ln>
                          <a:solidFill>
                            <a:srgbClr val="000000"/>
                          </a:solidFill>
                          <a:effectLst/>
                          <a:uLnTx/>
                          <a:uFillTx/>
                          <a:latin typeface="72 Brand"/>
                          <a:ea typeface="+mn-ea"/>
                          <a:cs typeface="+mn-cs"/>
                        </a:rPr>
                        <a:t> - CDP MVP GROW Program (DV360)</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Nitin Singh</a:t>
                      </a:r>
                    </a:p>
                    <a:p>
                      <a:pPr marL="179070" marR="0" lvl="0" indent="-179070" algn="l" defTabSz="1088558"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tabLst/>
                        <a:defRPr/>
                      </a:pPr>
                      <a:r>
                        <a:rPr lang="en-US" sz="800" b="0">
                          <a:solidFill>
                            <a:schemeClr val="tx1"/>
                          </a:solidFill>
                          <a:latin typeface="+mn-lt"/>
                        </a:rPr>
                        <a:t>Features closed (CDP | Drop-down menu with values), done (CDP | GROW Customer) or will be completed in PI25/2 (Migrate Web Data into the new behavioral Data Schema for CDP MVP, CDP Account Schema – Addtl. GTM Attributes) </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i="0" u="none" strike="noStrike" kern="0" noProof="0">
                          <a:solidFill>
                            <a:schemeClr val="tx1"/>
                          </a:solidFill>
                          <a:latin typeface="+mn-lt"/>
                          <a:ea typeface="Arial Unicode MS"/>
                          <a:cs typeface="Arial Unicode MS"/>
                        </a:rPr>
                        <a:t>Google connector </a:t>
                      </a:r>
                      <a:r>
                        <a:rPr lang="en-US" sz="800" b="0" i="0" u="none" strike="noStrike" kern="0" noProof="0">
                          <a:solidFill>
                            <a:srgbClr val="000000"/>
                          </a:solidFill>
                          <a:latin typeface="+mn-lt"/>
                        </a:rPr>
                        <a:t>will be completed in PI25/3, currently in testing</a:t>
                      </a:r>
                    </a:p>
                    <a:p>
                      <a:pPr marL="179070" marR="0" lvl="0" indent="-179070" algn="l" defTabSz="1088558"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tabLst/>
                        <a:defRPr/>
                      </a:pPr>
                      <a:r>
                        <a:rPr lang="en-US" sz="800" b="0" i="0" u="none" strike="noStrike" kern="0" noProof="0">
                          <a:solidFill>
                            <a:srgbClr val="000000"/>
                          </a:solidFill>
                          <a:latin typeface="+mn-lt"/>
                        </a:rPr>
                        <a:t>Adoption dependent on NGCS project delivery</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06/25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TBC</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a:ln>
                            <a:noFill/>
                          </a:ln>
                          <a:solidFill>
                            <a:schemeClr val="tx1"/>
                          </a:solidFill>
                          <a:effectLst/>
                          <a:uLnTx/>
                          <a:uFillTx/>
                          <a:latin typeface="+mn-lt"/>
                          <a:ea typeface="+mn-ea"/>
                          <a:cs typeface="+mn-cs"/>
                        </a:rPr>
                        <a:t>95%</a:t>
                      </a:r>
                      <a:endParaRPr kumimoji="0" lang="en-US"/>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hlinkClick r:id="rId8">
                            <a:extLst>
                              <a:ext uri="{A12FA001-AC4F-418D-AE19-62706E023703}">
                                <ahyp:hlinkClr xmlns:ahyp="http://schemas.microsoft.com/office/drawing/2018/hyperlinkcolor" val="tx"/>
                              </a:ext>
                            </a:extLst>
                          </a:hlinkClick>
                        </a:rPr>
                        <a:t>SP-25464</a:t>
                      </a:r>
                      <a:r>
                        <a:rPr lang="de-DE" sz="700" b="1" noProof="1">
                          <a:solidFill>
                            <a:schemeClr val="accent3">
                              <a:lumMod val="60000"/>
                              <a:lumOff val="40000"/>
                            </a:schemeClr>
                          </a:solidFill>
                          <a:latin typeface="+mn-lt"/>
                          <a:hlinkClick r:id="rId8">
                            <a:extLst>
                              <a:ext uri="{A12FA001-AC4F-418D-AE19-62706E023703}">
                                <ahyp:hlinkClr xmlns:ahyp="http://schemas.microsoft.com/office/drawing/2018/hyperlinkcolor" val="tx"/>
                              </a:ext>
                            </a:extLst>
                          </a:hlinkClick>
                        </a:rPr>
                        <a:t> </a:t>
                      </a:r>
                      <a:r>
                        <a:rPr lang="de-DE" sz="700" b="1" noProof="1">
                          <a:solidFill>
                            <a:srgbClr val="000000"/>
                          </a:solidFill>
                          <a:latin typeface="+mn-lt"/>
                        </a:rPr>
                        <a:t>- NGCS Lean IX (</a:t>
                      </a:r>
                      <a:r>
                        <a:rPr lang="de-DE" sz="700" b="1" noProof="1">
                          <a:solidFill>
                            <a:schemeClr val="bg2">
                              <a:lumMod val="75000"/>
                            </a:schemeClr>
                          </a:solidFill>
                          <a:latin typeface="+mn-lt"/>
                          <a:hlinkClick r:id="rId9"/>
                        </a:rPr>
                        <a:t>ITDYM-4458</a:t>
                      </a:r>
                      <a:r>
                        <a:rPr lang="de-DE" sz="700" b="1" noProof="1">
                          <a:solidFill>
                            <a:schemeClr val="bg2">
                              <a:lumMod val="75000"/>
                            </a:schemeClr>
                          </a:solidFill>
                          <a:latin typeface="+mn-lt"/>
                        </a:rPr>
                        <a:t>, </a:t>
                      </a:r>
                      <a:r>
                        <a:rPr lang="de-DE" sz="700" b="1" noProof="1">
                          <a:solidFill>
                            <a:schemeClr val="bg2">
                              <a:lumMod val="75000"/>
                            </a:schemeClr>
                          </a:solidFill>
                          <a:latin typeface="+mn-lt"/>
                          <a:hlinkClick r:id="rId10"/>
                        </a:rPr>
                        <a:t>ITDYM-4450</a:t>
                      </a:r>
                      <a:r>
                        <a:rPr lang="de-DE" sz="700" b="1" noProof="1">
                          <a:solidFill>
                            <a:schemeClr val="bg2">
                              <a:lumMod val="75000"/>
                            </a:schemeClr>
                          </a:solidFill>
                          <a:latin typeface="+mn-lt"/>
                        </a:rPr>
                        <a:t>, </a:t>
                      </a:r>
                      <a:r>
                        <a:rPr lang="de-DE" sz="700" b="1" noProof="1">
                          <a:solidFill>
                            <a:schemeClr val="bg2">
                              <a:lumMod val="75000"/>
                            </a:schemeClr>
                          </a:solidFill>
                          <a:latin typeface="+mn-lt"/>
                          <a:hlinkClick r:id="rId11"/>
                        </a:rPr>
                        <a:t>ITDYM-4464</a:t>
                      </a:r>
                      <a:r>
                        <a:rPr lang="de-DE" sz="700" b="1" noProof="1">
                          <a:latin typeface="+mn-lt"/>
                        </a:rPr>
                        <a:t>) </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Nitin Singh</a:t>
                      </a:r>
                      <a:endParaRPr kumimoji="0" lang="de-DE" sz="700" b="1" i="0" u="none" strike="noStrike" kern="1200" cap="none" spc="0" normalizeH="0" baseline="0" noProof="1">
                        <a:ln>
                          <a:noFill/>
                        </a:ln>
                        <a:solidFill>
                          <a:srgbClr val="000000"/>
                        </a:solidFill>
                        <a:effectLst/>
                        <a:uLnTx/>
                        <a:uFillTx/>
                        <a:latin typeface="+mn-lt"/>
                        <a:ea typeface="+mn-ea"/>
                        <a:cs typeface="+mn-cs"/>
                      </a:endParaRP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de-DE" sz="800" b="0" i="0" u="none" strike="noStrike" kern="0" noProof="0">
                          <a:latin typeface="+mn-lt"/>
                          <a:ea typeface="Arial Unicode MS"/>
                          <a:cs typeface="Arial Unicode MS"/>
                        </a:rPr>
                        <a:t>MQL replication from HubSpot to CDP </a:t>
                      </a:r>
                      <a:r>
                        <a:rPr lang="en-US" sz="800" b="0" i="0" u="none" strike="noStrike" kern="0" noProof="0">
                          <a:latin typeface="+mn-lt"/>
                          <a:ea typeface="Arial Unicode MS"/>
                          <a:cs typeface="Arial Unicode MS"/>
                        </a:rPr>
                        <a:t>recently completed; now in IT testing</a:t>
                      </a:r>
                      <a:endParaRPr lang="de-DE" sz="800" b="0" i="0" u="none" strike="noStrike" kern="0" noProof="0">
                        <a:latin typeface="+mn-lt"/>
                        <a:ea typeface="Arial Unicode MS"/>
                        <a:cs typeface="Arial Unicode MS"/>
                      </a:endParaRP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de-DE" sz="800" b="0" i="0" u="none" strike="noStrike" kern="0" noProof="0">
                          <a:latin typeface="+mn-lt"/>
                          <a:ea typeface="Arial Unicode MS"/>
                          <a:cs typeface="Arial Unicode MS"/>
                        </a:rPr>
                        <a:t>Lead replication from CDP to HubSpot </a:t>
                      </a:r>
                      <a:r>
                        <a:rPr lang="en-US" sz="800" b="0" i="0" u="none" strike="noStrike" kern="0" noProof="0">
                          <a:latin typeface="+mn-lt"/>
                          <a:ea typeface="Arial Unicode MS"/>
                          <a:cs typeface="Arial Unicode MS"/>
                        </a:rPr>
                        <a:t>completed; now in IT testing</a:t>
                      </a:r>
                      <a:endParaRPr lang="de-DE" sz="800" b="0" i="0" u="none" strike="noStrike" kern="0" noProof="0">
                        <a:latin typeface="+mn-lt"/>
                        <a:ea typeface="Arial Unicode MS"/>
                        <a:cs typeface="Arial Unicode MS"/>
                      </a:endParaRPr>
                    </a:p>
                    <a:p>
                      <a:pPr marL="179070" marR="0" lvl="0" indent="-179070" algn="l">
                        <a:lnSpc>
                          <a:spcPct val="100000"/>
                        </a:lnSpc>
                        <a:spcBef>
                          <a:spcPts val="200"/>
                        </a:spcBef>
                        <a:spcAft>
                          <a:spcPct val="0"/>
                        </a:spcAft>
                        <a:buClr>
                          <a:srgbClr val="000000"/>
                        </a:buClr>
                        <a:buSzTx/>
                        <a:buFont typeface="Wingdings,Sans-Serif" panose="05000000000000000000" pitchFamily="2" charset="2"/>
                        <a:buChar char="§"/>
                      </a:pPr>
                      <a:r>
                        <a:rPr lang="de-DE" sz="800" b="0" i="0" u="none" strike="noStrike" kern="0" noProof="0">
                          <a:solidFill>
                            <a:srgbClr val="000000"/>
                          </a:solidFill>
                          <a:latin typeface="+mn-lt"/>
                        </a:rPr>
                        <a:t>Consent replication in IT testing</a:t>
                      </a:r>
                      <a:endParaRPr lang="de-DE" sz="800" b="0" i="0" u="none" strike="noStrike" kern="0" noProof="0">
                        <a:latin typeface="+mn-lt"/>
                        <a:ea typeface="Arial Unicode MS"/>
                        <a:cs typeface="Arial Unicode MS"/>
                      </a:endParaRP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de-DE" sz="800" b="0" i="0" u="none" strike="noStrike" kern="0" noProof="0">
                          <a:latin typeface="+mn-lt"/>
                          <a:ea typeface="Arial Unicode MS"/>
                          <a:cs typeface="Arial Unicode MS"/>
                        </a:rPr>
                        <a:t>Business E2E testing planned in September/October</a:t>
                      </a:r>
                      <a:endParaRPr lang="en-US" sz="800" b="0" i="0" u="none" strike="noStrike" kern="0" noProof="0" err="1">
                        <a:latin typeface="+mn-lt"/>
                        <a:ea typeface="Arial Unicode MS"/>
                        <a:cs typeface="Arial Unicode MS"/>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lang="de-DE" sz="1000" b="0" i="0" u="none" strike="noStrike" kern="1200" noProof="0">
                          <a:solidFill>
                            <a:schemeClr val="tx1"/>
                          </a:solidFill>
                        </a:rPr>
                        <a:t>02/26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Q1 2026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a:ln>
                            <a:noFill/>
                          </a:ln>
                          <a:solidFill>
                            <a:srgbClr val="000000"/>
                          </a:solidFill>
                          <a:effectLst/>
                          <a:uLnTx/>
                          <a:uFillTx/>
                          <a:latin typeface="+mn-lt"/>
                          <a:ea typeface="+mn-ea"/>
                          <a:cs typeface="+mn-cs"/>
                        </a:rPr>
                        <a:t>85</a:t>
                      </a:r>
                      <a:r>
                        <a:rPr kumimoji="0" lang="en-US" sz="1000" b="0" i="0" u="none" strike="noStrike" kern="1200" cap="none" spc="0" normalizeH="0" baseline="0" noProof="0">
                          <a:ln>
                            <a:noFill/>
                          </a:ln>
                          <a:solidFill>
                            <a:srgbClr val="000000"/>
                          </a:solidFill>
                          <a:effectLst/>
                          <a:uLnTx/>
                          <a:uFillTx/>
                          <a:latin typeface="+mn-lt"/>
                          <a:ea typeface="+mn-ea"/>
                          <a:cs typeface="+mn-cs"/>
                        </a:rPr>
                        <a:t>%</a:t>
                      </a:r>
                      <a:endParaRPr kumimoji="0" lang="en-US" sz="21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hlinkClick r:id="rId8">
                            <a:extLst>
                              <a:ext uri="{A12FA001-AC4F-418D-AE19-62706E023703}">
                                <ahyp:hlinkClr xmlns:ahyp="http://schemas.microsoft.com/office/drawing/2018/hyperlinkcolor" val="tx"/>
                              </a:ext>
                            </a:extLst>
                          </a:hlinkClick>
                        </a:rPr>
                        <a:t>SP-25464 </a:t>
                      </a:r>
                      <a:r>
                        <a:rPr lang="de-DE" sz="700" b="1" noProof="1">
                          <a:solidFill>
                            <a:srgbClr val="000000"/>
                          </a:solidFill>
                          <a:latin typeface="+mn-lt"/>
                        </a:rPr>
                        <a:t>- NGCS Signavio (</a:t>
                      </a:r>
                      <a:r>
                        <a:rPr lang="de-DE" sz="700" b="1" noProof="1">
                          <a:solidFill>
                            <a:schemeClr val="tx2"/>
                          </a:solidFill>
                          <a:latin typeface="+mn-lt"/>
                          <a:hlinkClick r:id="rId12">
                            <a:extLst>
                              <a:ext uri="{A12FA001-AC4F-418D-AE19-62706E023703}">
                                <ahyp:hlinkClr xmlns:ahyp="http://schemas.microsoft.com/office/drawing/2018/hyperlinkcolor" val="tx"/>
                              </a:ext>
                            </a:extLst>
                          </a:hlinkClick>
                        </a:rPr>
                        <a:t>ITDYM-4454</a:t>
                      </a:r>
                      <a:r>
                        <a:rPr lang="de-DE" sz="700" b="1" noProof="1">
                          <a:solidFill>
                            <a:schemeClr val="tx2"/>
                          </a:solidFill>
                          <a:latin typeface="+mn-lt"/>
                        </a:rPr>
                        <a:t>, </a:t>
                      </a:r>
                      <a:r>
                        <a:rPr lang="de-DE" sz="700" b="1" noProof="1">
                          <a:solidFill>
                            <a:schemeClr val="tx2"/>
                          </a:solidFill>
                          <a:latin typeface="+mn-lt"/>
                          <a:hlinkClick r:id="rId13">
                            <a:extLst>
                              <a:ext uri="{A12FA001-AC4F-418D-AE19-62706E023703}">
                                <ahyp:hlinkClr xmlns:ahyp="http://schemas.microsoft.com/office/drawing/2018/hyperlinkcolor" val="tx"/>
                              </a:ext>
                            </a:extLst>
                          </a:hlinkClick>
                        </a:rPr>
                        <a:t>ITDYM-4460</a:t>
                      </a:r>
                      <a:r>
                        <a:rPr lang="de-DE" sz="700" b="1" noProof="1">
                          <a:solidFill>
                            <a:schemeClr val="tx2"/>
                          </a:solidFill>
                          <a:latin typeface="+mn-lt"/>
                        </a:rPr>
                        <a:t>, </a:t>
                      </a:r>
                      <a:r>
                        <a:rPr lang="de-DE" sz="700" b="1" noProof="1">
                          <a:solidFill>
                            <a:schemeClr val="tx2"/>
                          </a:solidFill>
                          <a:latin typeface="+mn-lt"/>
                          <a:hlinkClick r:id="rId14">
                            <a:extLst>
                              <a:ext uri="{A12FA001-AC4F-418D-AE19-62706E023703}">
                                <ahyp:hlinkClr xmlns:ahyp="http://schemas.microsoft.com/office/drawing/2018/hyperlinkcolor" val="tx"/>
                              </a:ext>
                            </a:extLst>
                          </a:hlinkClick>
                        </a:rPr>
                        <a:t>ITDYM-4465</a:t>
                      </a:r>
                      <a:r>
                        <a:rPr lang="de-DE" sz="700" b="1" noProof="1">
                          <a:latin typeface="+mn-lt"/>
                        </a:rPr>
                        <a:t>)</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Nitin Singh</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de-DE" sz="800" b="0" i="0" u="none" strike="noStrike" kern="0" noProof="0" dirty="0">
                          <a:solidFill>
                            <a:srgbClr val="000000"/>
                          </a:solidFill>
                          <a:latin typeface="+mn-lt"/>
                        </a:rPr>
                        <a:t>MQL </a:t>
                      </a:r>
                      <a:r>
                        <a:rPr lang="de-DE" sz="800" b="0" i="0" u="none" strike="noStrike" kern="0" noProof="0" dirty="0" err="1">
                          <a:solidFill>
                            <a:srgbClr val="000000"/>
                          </a:solidFill>
                          <a:latin typeface="+mn-lt"/>
                        </a:rPr>
                        <a:t>replication</a:t>
                      </a:r>
                      <a:r>
                        <a:rPr lang="de-DE" sz="800" b="0" i="0" u="none" strike="noStrike" kern="0" noProof="0" dirty="0">
                          <a:solidFill>
                            <a:srgbClr val="000000"/>
                          </a:solidFill>
                          <a:latin typeface="+mn-lt"/>
                        </a:rPr>
                        <a:t> </a:t>
                      </a:r>
                      <a:r>
                        <a:rPr lang="de-DE" sz="800" b="0" i="0" u="none" strike="noStrike" kern="0" noProof="0" dirty="0" err="1">
                          <a:solidFill>
                            <a:srgbClr val="000000"/>
                          </a:solidFill>
                          <a:latin typeface="+mn-lt"/>
                        </a:rPr>
                        <a:t>from</a:t>
                      </a:r>
                      <a:r>
                        <a:rPr lang="de-DE" sz="800" b="0" i="0" u="none" strike="noStrike" kern="0" noProof="0" dirty="0">
                          <a:solidFill>
                            <a:srgbClr val="000000"/>
                          </a:solidFill>
                          <a:latin typeface="+mn-lt"/>
                        </a:rPr>
                        <a:t> </a:t>
                      </a:r>
                      <a:r>
                        <a:rPr lang="de-DE" sz="800" b="0" i="0" u="none" strike="noStrike" kern="0" noProof="0" dirty="0" err="1">
                          <a:solidFill>
                            <a:srgbClr val="000000"/>
                          </a:solidFill>
                          <a:latin typeface="+mn-lt"/>
                        </a:rPr>
                        <a:t>HubSpot</a:t>
                      </a:r>
                      <a:r>
                        <a:rPr lang="de-DE" sz="800" b="0" i="0" u="none" strike="noStrike" kern="0" noProof="0" dirty="0">
                          <a:solidFill>
                            <a:srgbClr val="000000"/>
                          </a:solidFill>
                          <a:latin typeface="+mn-lt"/>
                        </a:rPr>
                        <a:t> </a:t>
                      </a:r>
                      <a:r>
                        <a:rPr lang="de-DE" sz="800" b="0" i="0" u="none" strike="noStrike" kern="0" noProof="0" dirty="0" err="1">
                          <a:solidFill>
                            <a:srgbClr val="000000"/>
                          </a:solidFill>
                          <a:latin typeface="+mn-lt"/>
                        </a:rPr>
                        <a:t>to</a:t>
                      </a:r>
                      <a:r>
                        <a:rPr lang="de-DE" sz="800" b="0" i="0" u="none" strike="noStrike" kern="0" noProof="0" dirty="0">
                          <a:solidFill>
                            <a:srgbClr val="000000"/>
                          </a:solidFill>
                          <a:latin typeface="+mn-lt"/>
                        </a:rPr>
                        <a:t> CDP </a:t>
                      </a:r>
                      <a:r>
                        <a:rPr lang="en-US" sz="800" b="0" i="0" u="none" strike="noStrike" kern="0" noProof="0" dirty="0">
                          <a:solidFill>
                            <a:srgbClr val="000000"/>
                          </a:solidFill>
                          <a:latin typeface="+mn-lt"/>
                        </a:rPr>
                        <a:t>recently completed; now in IT testing</a:t>
                      </a:r>
                      <a:endParaRPr lang="de-DE" sz="800" b="0" i="0" u="none" strike="noStrike" kern="0" noProof="0" dirty="0">
                        <a:solidFill>
                          <a:srgbClr val="000000"/>
                        </a:solidFill>
                        <a:latin typeface="+mn-lt"/>
                      </a:endParaRPr>
                    </a:p>
                    <a:p>
                      <a:pPr marL="179070" marR="0" lvl="0" indent="-179070" algn="l">
                        <a:lnSpc>
                          <a:spcPct val="100000"/>
                        </a:lnSpc>
                        <a:spcBef>
                          <a:spcPts val="200"/>
                        </a:spcBef>
                        <a:spcAft>
                          <a:spcPct val="0"/>
                        </a:spcAft>
                        <a:buClr>
                          <a:srgbClr val="000000"/>
                        </a:buClr>
                        <a:buSzTx/>
                        <a:buFont typeface="Wingdings,Sans-Serif" panose="05000000000000000000" pitchFamily="2" charset="2"/>
                        <a:buChar char="§"/>
                      </a:pPr>
                      <a:r>
                        <a:rPr lang="de-DE" sz="800" b="0" i="0" u="none" strike="noStrike" kern="0" noProof="0" dirty="0">
                          <a:solidFill>
                            <a:srgbClr val="000000"/>
                          </a:solidFill>
                          <a:latin typeface="+mn-lt"/>
                        </a:rPr>
                        <a:t>Lead </a:t>
                      </a:r>
                      <a:r>
                        <a:rPr lang="de-DE" sz="800" b="0" i="0" u="none" strike="noStrike" kern="0" noProof="0" dirty="0" err="1">
                          <a:solidFill>
                            <a:srgbClr val="000000"/>
                          </a:solidFill>
                          <a:latin typeface="+mn-lt"/>
                        </a:rPr>
                        <a:t>replication</a:t>
                      </a:r>
                      <a:r>
                        <a:rPr lang="de-DE" sz="800" b="0" i="0" u="none" strike="noStrike" kern="0" noProof="0" dirty="0">
                          <a:solidFill>
                            <a:srgbClr val="000000"/>
                          </a:solidFill>
                          <a:latin typeface="+mn-lt"/>
                        </a:rPr>
                        <a:t> </a:t>
                      </a:r>
                      <a:r>
                        <a:rPr lang="de-DE" sz="800" b="0" i="0" u="none" strike="noStrike" kern="0" noProof="0" dirty="0" err="1">
                          <a:solidFill>
                            <a:srgbClr val="000000"/>
                          </a:solidFill>
                          <a:latin typeface="+mn-lt"/>
                        </a:rPr>
                        <a:t>from</a:t>
                      </a:r>
                      <a:r>
                        <a:rPr lang="de-DE" sz="800" b="0" i="0" u="none" strike="noStrike" kern="0" noProof="0" dirty="0">
                          <a:solidFill>
                            <a:srgbClr val="000000"/>
                          </a:solidFill>
                          <a:latin typeface="+mn-lt"/>
                        </a:rPr>
                        <a:t> CDP </a:t>
                      </a:r>
                      <a:r>
                        <a:rPr lang="de-DE" sz="800" b="0" i="0" u="none" strike="noStrike" kern="0" noProof="0" dirty="0" err="1">
                          <a:solidFill>
                            <a:srgbClr val="000000"/>
                          </a:solidFill>
                          <a:latin typeface="+mn-lt"/>
                        </a:rPr>
                        <a:t>to</a:t>
                      </a:r>
                      <a:r>
                        <a:rPr lang="de-DE" sz="800" b="0" i="0" u="none" strike="noStrike" kern="0" noProof="0" dirty="0">
                          <a:solidFill>
                            <a:srgbClr val="000000"/>
                          </a:solidFill>
                          <a:latin typeface="+mn-lt"/>
                        </a:rPr>
                        <a:t> </a:t>
                      </a:r>
                      <a:r>
                        <a:rPr lang="de-DE" sz="800" b="0" i="0" u="none" strike="noStrike" kern="0" noProof="0" dirty="0" err="1">
                          <a:solidFill>
                            <a:srgbClr val="000000"/>
                          </a:solidFill>
                          <a:latin typeface="+mn-lt"/>
                        </a:rPr>
                        <a:t>HubSpot</a:t>
                      </a:r>
                      <a:r>
                        <a:rPr lang="de-DE" sz="800" b="0" i="0" u="none" strike="noStrike" kern="0" noProof="0" dirty="0">
                          <a:solidFill>
                            <a:srgbClr val="000000"/>
                          </a:solidFill>
                          <a:latin typeface="+mn-lt"/>
                        </a:rPr>
                        <a:t> </a:t>
                      </a:r>
                      <a:r>
                        <a:rPr lang="en-US" sz="800" b="0" i="0" u="none" strike="noStrike" kern="0" noProof="0" dirty="0">
                          <a:solidFill>
                            <a:srgbClr val="000000"/>
                          </a:solidFill>
                          <a:latin typeface="+mn-lt"/>
                        </a:rPr>
                        <a:t>completed; now in IT testing</a:t>
                      </a:r>
                      <a:endParaRPr lang="de-DE" sz="800" b="0" i="0" u="none" strike="noStrike" kern="0" noProof="0" dirty="0">
                        <a:solidFill>
                          <a:srgbClr val="000000"/>
                        </a:solidFill>
                        <a:latin typeface="+mn-lt"/>
                      </a:endParaRPr>
                    </a:p>
                    <a:p>
                      <a:pPr marL="179070" marR="0" lvl="0" indent="-179070" algn="l">
                        <a:lnSpc>
                          <a:spcPct val="100000"/>
                        </a:lnSpc>
                        <a:spcBef>
                          <a:spcPts val="200"/>
                        </a:spcBef>
                        <a:spcAft>
                          <a:spcPct val="0"/>
                        </a:spcAft>
                        <a:buClr>
                          <a:srgbClr val="000000"/>
                        </a:buClr>
                        <a:buSzTx/>
                        <a:buFont typeface="Wingdings,Sans-Serif" panose="05000000000000000000" pitchFamily="2" charset="2"/>
                        <a:buChar char="§"/>
                      </a:pPr>
                      <a:r>
                        <a:rPr lang="de-DE" sz="800" b="0" i="0" u="none" strike="noStrike" kern="0" noProof="0" dirty="0" err="1">
                          <a:solidFill>
                            <a:srgbClr val="000000"/>
                          </a:solidFill>
                          <a:latin typeface="+mn-lt"/>
                        </a:rPr>
                        <a:t>Consent</a:t>
                      </a:r>
                      <a:r>
                        <a:rPr lang="de-DE" sz="800" b="0" i="0" u="none" strike="noStrike" kern="0" noProof="0" dirty="0">
                          <a:solidFill>
                            <a:srgbClr val="000000"/>
                          </a:solidFill>
                          <a:latin typeface="+mn-lt"/>
                        </a:rPr>
                        <a:t> </a:t>
                      </a:r>
                      <a:r>
                        <a:rPr lang="de-DE" sz="800" b="0" i="0" u="none" strike="noStrike" kern="0" noProof="0" dirty="0" err="1">
                          <a:solidFill>
                            <a:srgbClr val="000000"/>
                          </a:solidFill>
                          <a:latin typeface="+mn-lt"/>
                        </a:rPr>
                        <a:t>replication</a:t>
                      </a:r>
                      <a:r>
                        <a:rPr lang="de-DE" sz="800" b="0" i="0" u="none" strike="noStrike" kern="0" noProof="0" dirty="0">
                          <a:solidFill>
                            <a:srgbClr val="000000"/>
                          </a:solidFill>
                          <a:latin typeface="+mn-lt"/>
                        </a:rPr>
                        <a:t> </a:t>
                      </a:r>
                      <a:r>
                        <a:rPr lang="de-DE" sz="800" b="0" i="0" u="none" strike="noStrike" kern="0" noProof="0" dirty="0" err="1">
                          <a:solidFill>
                            <a:srgbClr val="000000"/>
                          </a:solidFill>
                          <a:latin typeface="+mn-lt"/>
                        </a:rPr>
                        <a:t>completed</a:t>
                      </a:r>
                      <a:endParaRPr lang="de-DE" sz="800" b="0" i="0" u="none" strike="noStrike" kern="0" noProof="0" dirty="0">
                        <a:solidFill>
                          <a:srgbClr val="000000"/>
                        </a:solidFill>
                        <a:latin typeface="+mn-lt"/>
                      </a:endParaRPr>
                    </a:p>
                    <a:p>
                      <a:pPr marL="179070" marR="0" lvl="0" indent="-179070" algn="l">
                        <a:lnSpc>
                          <a:spcPct val="100000"/>
                        </a:lnSpc>
                        <a:spcBef>
                          <a:spcPts val="200"/>
                        </a:spcBef>
                        <a:spcAft>
                          <a:spcPct val="0"/>
                        </a:spcAft>
                        <a:buClr>
                          <a:srgbClr val="000000"/>
                        </a:buClr>
                        <a:buSzTx/>
                        <a:buFont typeface="Wingdings,Sans-Serif" panose="05000000000000000000" pitchFamily="2" charset="2"/>
                        <a:buChar char="§"/>
                      </a:pPr>
                      <a:r>
                        <a:rPr lang="de-DE" sz="800" b="0" i="0" u="none" strike="noStrike" kern="0" noProof="0" dirty="0">
                          <a:solidFill>
                            <a:srgbClr val="000000"/>
                          </a:solidFill>
                          <a:latin typeface="+mn-lt"/>
                        </a:rPr>
                        <a:t>Business E2E </a:t>
                      </a:r>
                      <a:r>
                        <a:rPr lang="de-DE" sz="800" b="0" i="0" u="none" strike="noStrike" kern="0" noProof="0" dirty="0" err="1">
                          <a:solidFill>
                            <a:srgbClr val="000000"/>
                          </a:solidFill>
                          <a:latin typeface="+mn-lt"/>
                        </a:rPr>
                        <a:t>testing</a:t>
                      </a:r>
                      <a:r>
                        <a:rPr lang="de-DE" sz="800" b="0" i="0" u="none" strike="noStrike" kern="0" noProof="0" dirty="0">
                          <a:solidFill>
                            <a:srgbClr val="000000"/>
                          </a:solidFill>
                          <a:latin typeface="+mn-lt"/>
                        </a:rPr>
                        <a:t> planned in September/</a:t>
                      </a:r>
                      <a:r>
                        <a:rPr lang="de-DE" sz="800" b="0" i="0" u="none" strike="noStrike" kern="0" noProof="0" dirty="0" err="1">
                          <a:solidFill>
                            <a:srgbClr val="000000"/>
                          </a:solidFill>
                          <a:latin typeface="+mn-lt"/>
                        </a:rPr>
                        <a:t>October</a:t>
                      </a:r>
                      <a:endParaRPr lang="en-US" sz="800" b="0" i="0" u="none" strike="noStrike" kern="0" noProof="0" dirty="0">
                        <a:solidFill>
                          <a:srgbClr val="000000"/>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lang="de-DE" sz="1000" b="0" i="0" u="none" strike="noStrike" kern="1200" noProof="0">
                          <a:solidFill>
                            <a:schemeClr val="tx1"/>
                          </a:solidFill>
                        </a:rPr>
                        <a:t>02/26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Q1 2026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dirty="0">
                          <a:ln>
                            <a:noFill/>
                          </a:ln>
                          <a:solidFill>
                            <a:srgbClr val="000000"/>
                          </a:solidFill>
                          <a:effectLst/>
                          <a:uLnTx/>
                          <a:uFillTx/>
                          <a:latin typeface="+mn-lt"/>
                          <a:ea typeface="+mn-ea"/>
                          <a:cs typeface="+mn-cs"/>
                        </a:rPr>
                        <a:t>85</a:t>
                      </a:r>
                      <a:r>
                        <a:rPr kumimoji="0" lang="en-US" sz="1000" b="0" i="0" u="none" strike="noStrike" kern="1200" cap="none" spc="0" normalizeH="0" baseline="0" noProof="0" dirty="0">
                          <a:ln>
                            <a:noFill/>
                          </a:ln>
                          <a:solidFill>
                            <a:srgbClr val="000000"/>
                          </a:solidFill>
                          <a:effectLst/>
                          <a:uLnTx/>
                          <a:uFillTx/>
                          <a:latin typeface="+mn-lt"/>
                          <a:ea typeface="+mn-ea"/>
                          <a:cs typeface="+mn-cs"/>
                        </a:rPr>
                        <a:t>%</a:t>
                      </a:r>
                      <a:endParaRPr kumimoji="0" lang="en-US" sz="2100" b="0" i="0" u="none" strike="noStrike" kern="1200" cap="none" spc="0" normalizeH="0" baseline="0" noProof="0" dirty="0">
                        <a:ln>
                          <a:noFill/>
                        </a:ln>
                        <a:solidFill>
                          <a:srgbClr val="00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02FBF995-2826-6EB6-50EB-B86C2E87680E}"/>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9AA0C95-A67F-6CCE-6EFB-7B07EC762BFA}"/>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288EBDBB-037D-6E34-448D-55084C7495AE}"/>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0FF5EA7F-7DE6-39A7-3850-8562F5825EFA}"/>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86AE487E-DECB-0DAB-9F36-BA645229DAB6}"/>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FF57B408-CE77-95C6-7AC9-8DCB78EE17BF}"/>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C029B02D-3728-387C-020D-B154610D7BB6}"/>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57D0AD6-96DB-2BFA-F079-CB8976E3B889}"/>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322D2C3D-7D85-7887-8CA3-DB1A02FD763F}"/>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78855162-FFCA-57AA-13A6-E9EDE184E82B}"/>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6C08B8CF-4A55-B86F-CAB8-9264279AF9EC}"/>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E8EF174A-9F91-0919-1006-ED75E80D831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923622FE-5F3F-D357-EDBE-7A4CFDE2D244}"/>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B6210E07-F26F-0F11-863D-A0614FD66BD1}"/>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986C1308-E2BB-1A65-02DE-F7C7D464570C}"/>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8CB3DF99-C630-E2DB-F15A-CCC41FEA1E6E}"/>
              </a:ext>
            </a:extLst>
          </p:cNvPr>
          <p:cNvGraphicFramePr>
            <a:graphicFrameLocks noGrp="1"/>
          </p:cNvGraphicFramePr>
          <p:nvPr>
            <p:extLst>
              <p:ext uri="{D42A27DB-BD31-4B8C-83A1-F6EECF244321}">
                <p14:modId xmlns:p14="http://schemas.microsoft.com/office/powerpoint/2010/main" val="3933182044"/>
              </p:ext>
            </p:extLst>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A10C368C-859D-AA17-168B-7DAD95F97373}"/>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46828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EF21C-8463-F8CD-7080-6CC7EB5442A2}"/>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A4F6A6E-1008-5D1D-A520-A886C21CA2D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8A4F6A6E-1008-5D1D-A520-A886C21CA2D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3956A29B-67BC-05D7-6A42-24BF6E6936ED}"/>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E19D924-63F5-3291-94D6-9D11C38B5B77}"/>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F78E84D7-A96F-AC98-53BE-4601AA23DB55}"/>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FD6E91E9-41FB-9D54-9FB8-707BDD43FAC9}"/>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4F6A3024-25FB-B334-75D4-681E1F1F864F}"/>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94321E5C-39C1-8F2F-50E2-75794D4C71BA}"/>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2091D387-FE7A-CCF7-73A3-DEF25780118D}"/>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C2FE0FFB-7BAD-65B3-E2AD-BC87BFED9292}"/>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76AB0F08-F456-7B27-896C-7D842D5CC19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5062DC8-F015-B43C-AB2B-64F185885103}"/>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AEC6CF3D-94A3-2EA1-8485-61721CB4083E}"/>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359B399D-E50E-38C6-C95E-F9A41A415D47}"/>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2FE7326A-D79E-1549-A027-C2109670902A}"/>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8C24EB52-2D2F-01FF-277F-FC371967CFB0}"/>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56DD0F2F-26CF-9287-9CBD-7D2CE8D3F8A7}"/>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1EEEF0A-B1A0-1005-FE5E-0B3ADE9E4289}"/>
              </a:ext>
            </a:extLst>
          </p:cNvPr>
          <p:cNvGraphicFramePr>
            <a:graphicFrameLocks noGrp="1"/>
          </p:cNvGraphicFramePr>
          <p:nvPr/>
        </p:nvGraphicFramePr>
        <p:xfrm>
          <a:off x="474631" y="2071726"/>
          <a:ext cx="11215722" cy="2509764"/>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{{Marketing USE CASE Title 1}}</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{{UseCaseOwnerMarketing}}</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{{StatusupdateUC1Marketing}}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06/25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TBC</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noProof="0">
                          <a:solidFill>
                            <a:schemeClr val="tx1"/>
                          </a:solidFill>
                          <a:latin typeface="+mn-lt"/>
                          <a:ea typeface="+mn-ea"/>
                          <a:cs typeface="+mn-cs"/>
                        </a:rPr>
                        <a:t>95%</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8558" rtl="0" eaLnBrk="1" fontAlgn="auto" latinLnBrk="0" hangingPunct="1">
                        <a:lnSpc>
                          <a:spcPct val="100000"/>
                        </a:lnSpc>
                        <a:spcBef>
                          <a:spcPts val="200"/>
                        </a:spcBef>
                        <a:spcAft>
                          <a:spcPct val="0"/>
                        </a:spcAft>
                        <a:buClr>
                          <a:srgbClr val="000000"/>
                        </a:buClr>
                        <a:buSzTx/>
                        <a:buFont typeface="Arial" panose="020B0604020202020204" pitchFamily="34" charset="0"/>
                        <a:buNone/>
                        <a:tabLst/>
                        <a:defRPr/>
                      </a:pPr>
                      <a:r>
                        <a:rPr lang="de-DE" sz="700" b="1" noProof="1">
                          <a:solidFill>
                            <a:schemeClr val="bg2">
                              <a:lumMod val="75000"/>
                            </a:schemeClr>
                          </a:solidFill>
                          <a:latin typeface="+mn-lt"/>
                        </a:rPr>
                        <a:t>{{Marketing USE CASE Title 2}}</a:t>
                      </a:r>
                      <a:br>
                        <a:rPr kumimoji="0" lang="de-DE" sz="700" b="1" i="0" u="none" strike="noStrike" kern="1200" cap="none" spc="0" normalizeH="0" baseline="0" noProof="1">
                          <a:ln>
                            <a:noFill/>
                          </a:ln>
                          <a:solidFill>
                            <a:srgbClr val="000000"/>
                          </a:solidFill>
                          <a:effectLst/>
                          <a:uLnTx/>
                          <a:uFillTx/>
                          <a:latin typeface="72 Brand"/>
                          <a:ea typeface="+mn-ea"/>
                          <a:cs typeface="+mn-cs"/>
                        </a:rPr>
                      </a:br>
                      <a:r>
                        <a:rPr kumimoji="0" lang="de-DE" sz="700" b="0" i="0" u="none" strike="noStrike" kern="1200" cap="none" spc="0" normalizeH="0" baseline="0" noProof="1">
                          <a:ln>
                            <a:noFill/>
                          </a:ln>
                          <a:solidFill>
                            <a:srgbClr val="000000"/>
                          </a:solidFill>
                          <a:effectLst/>
                          <a:uLnTx/>
                          <a:uFillTx/>
                          <a:latin typeface="+mn-lt"/>
                          <a:ea typeface="+mn-ea"/>
                          <a:cs typeface="+mn-cs"/>
                        </a:rPr>
                        <a:t>{{UseCaseOwnerMarketing}}</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{{StatusupdateUC2Marketing}}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06/25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TBC</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a:ln>
                            <a:noFill/>
                          </a:ln>
                          <a:solidFill>
                            <a:schemeClr val="tx1"/>
                          </a:solidFill>
                          <a:effectLst/>
                          <a:uLnTx/>
                          <a:uFillTx/>
                          <a:latin typeface="+mn-lt"/>
                          <a:ea typeface="+mn-ea"/>
                          <a:cs typeface="+mn-cs"/>
                        </a:rPr>
                        <a:t>95%</a:t>
                      </a:r>
                      <a:endParaRPr kumimoji="0" lang="en-US"/>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{{Marketing USE CASE Title 3}}</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{{UseCaseOwnerMarketing}}</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{{StatusupdateUC3Marketing}}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lang="de-DE" sz="1000" b="0" i="0" u="none" strike="noStrike" kern="1200" noProof="0">
                          <a:solidFill>
                            <a:schemeClr val="tx1"/>
                          </a:solidFill>
                        </a:rPr>
                        <a:t>02/26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Q1 2026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a:ln>
                            <a:noFill/>
                          </a:ln>
                          <a:solidFill>
                            <a:srgbClr val="000000"/>
                          </a:solidFill>
                          <a:effectLst/>
                          <a:uLnTx/>
                          <a:uFillTx/>
                          <a:latin typeface="+mn-lt"/>
                          <a:ea typeface="+mn-ea"/>
                          <a:cs typeface="+mn-cs"/>
                        </a:rPr>
                        <a:t>85</a:t>
                      </a:r>
                      <a:r>
                        <a:rPr kumimoji="0" lang="en-US" sz="1000" b="0" i="0" u="none" strike="noStrike" kern="1200" cap="none" spc="0" normalizeH="0" baseline="0" noProof="0">
                          <a:ln>
                            <a:noFill/>
                          </a:ln>
                          <a:solidFill>
                            <a:srgbClr val="000000"/>
                          </a:solidFill>
                          <a:effectLst/>
                          <a:uLnTx/>
                          <a:uFillTx/>
                          <a:latin typeface="+mn-lt"/>
                          <a:ea typeface="+mn-ea"/>
                          <a:cs typeface="+mn-cs"/>
                        </a:rPr>
                        <a:t>%</a:t>
                      </a:r>
                      <a:endParaRPr kumimoji="0" lang="en-US" sz="21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{{Marketing USE CASE Title 4}}</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{{UseCaseOwnerMarketing}}</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800" b="0" dirty="0">
                          <a:solidFill>
                            <a:schemeClr val="tx1"/>
                          </a:solidFill>
                          <a:latin typeface="+mn-lt"/>
                        </a:rPr>
                        <a:t>{{StatusupdateUC4Marketing}}</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00000"/>
                        </a:lnSpc>
                        <a:spcBef>
                          <a:spcPts val="0"/>
                        </a:spcBef>
                        <a:spcAft>
                          <a:spcPts val="0"/>
                        </a:spcAft>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lang="de-DE" sz="1000" b="0" i="0" u="none" strike="noStrike" kern="1200" noProof="0">
                          <a:solidFill>
                            <a:schemeClr val="tx1"/>
                          </a:solidFill>
                        </a:rPr>
                        <a:t>02/26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Q1 2026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dirty="0">
                          <a:ln>
                            <a:noFill/>
                          </a:ln>
                          <a:solidFill>
                            <a:srgbClr val="000000"/>
                          </a:solidFill>
                          <a:effectLst/>
                          <a:uLnTx/>
                          <a:uFillTx/>
                          <a:latin typeface="+mn-lt"/>
                          <a:ea typeface="+mn-ea"/>
                          <a:cs typeface="+mn-cs"/>
                        </a:rPr>
                        <a:t>85</a:t>
                      </a:r>
                      <a:r>
                        <a:rPr kumimoji="0" lang="en-US" sz="1000" b="0" i="0" u="none" strike="noStrike" kern="1200" cap="none" spc="0" normalizeH="0" baseline="0" noProof="0" dirty="0">
                          <a:ln>
                            <a:noFill/>
                          </a:ln>
                          <a:solidFill>
                            <a:srgbClr val="000000"/>
                          </a:solidFill>
                          <a:effectLst/>
                          <a:uLnTx/>
                          <a:uFillTx/>
                          <a:latin typeface="+mn-lt"/>
                          <a:ea typeface="+mn-ea"/>
                          <a:cs typeface="+mn-cs"/>
                        </a:rPr>
                        <a:t>%</a:t>
                      </a:r>
                      <a:endParaRPr kumimoji="0" lang="en-US" sz="2100" b="0" i="0" u="none" strike="noStrike" kern="1200" cap="none" spc="0" normalizeH="0" baseline="0" noProof="0" dirty="0">
                        <a:ln>
                          <a:noFill/>
                        </a:ln>
                        <a:solidFill>
                          <a:srgbClr val="00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bl>
          </a:graphicData>
        </a:graphic>
      </p:graphicFrame>
      <p:sp>
        <p:nvSpPr>
          <p:cNvPr id="387" name="TextBox 386">
            <a:extLst>
              <a:ext uri="{FF2B5EF4-FFF2-40B4-BE49-F238E27FC236}">
                <a16:creationId xmlns:a16="http://schemas.microsoft.com/office/drawing/2014/main" id="{37291DE0-3B17-64EF-694D-7BFEA09BABB8}"/>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41F4EC1C-414B-E9A6-8EB6-817DFE3DB79C}"/>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C4B37FAD-4592-473C-B41C-EB7073C1E539}"/>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A5EBB617-2F84-08F2-ABBD-D6E250AA9E24}"/>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85942F8C-DB2D-94AE-B9A6-17438C37848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Marketing – Status &amp; Use Case Heatmap</a:t>
            </a:r>
          </a:p>
        </p:txBody>
      </p:sp>
      <p:sp>
        <p:nvSpPr>
          <p:cNvPr id="2" name="TextBox 1">
            <a:extLst>
              <a:ext uri="{FF2B5EF4-FFF2-40B4-BE49-F238E27FC236}">
                <a16:creationId xmlns:a16="http://schemas.microsoft.com/office/drawing/2014/main" id="{F7EDB797-7FC3-A727-D6B5-B7838CCB443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AD891B9-1637-7AE6-2B8D-CA9ECFAC6F3F}"/>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B824D3E-A3CD-A006-1BB1-BC8AF71FA45B}"/>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E9E37715-8B17-EC38-8193-928F68916075}"/>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8BC9CC5D-7E11-5D77-2D7E-7A2630BFF958}"/>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7986B34-1F17-9D22-9F67-D80BC6C3D647}"/>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147591E6-B889-DEE4-FAFA-DCC6E9F9826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9F6572FF-04A1-9363-C43D-2AC57946F5F6}"/>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1ADD610E-BCED-41FB-D235-61CDD8453D1F}"/>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AC3E2653-33C8-7AF5-82DF-03E1D02080E5}"/>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B09599B8-4A6A-3C7D-197E-D61EF90DC015}"/>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74BD2FCA-0AE3-2E6B-DCB4-C71C814A8CBA}"/>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403362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1544B-6C17-5356-CD2E-0F2AEB03FAE6}"/>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AE0F9535-1852-B45F-68A5-0E3FD132595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2" name="think-cell data - do not delete" hidden="1">
                        <a:extLst>
                          <a:ext uri="{FF2B5EF4-FFF2-40B4-BE49-F238E27FC236}">
                            <a16:creationId xmlns:a16="http://schemas.microsoft.com/office/drawing/2014/main" id="{AE0F9535-1852-B45F-68A5-0E3FD132595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AC109E4D-4DEC-DB43-9C7C-1E47B09021FC}"/>
              </a:ext>
            </a:extLst>
          </p:cNvPr>
          <p:cNvSpPr>
            <a:spLocks/>
          </p:cNvSpPr>
          <p:nvPr/>
        </p:nvSpPr>
        <p:spPr bwMode="gray">
          <a:xfrm>
            <a:off x="987477" y="1443138"/>
            <a:ext cx="10706097" cy="123091"/>
          </a:xfrm>
          <a:prstGeom prst="rect">
            <a:avLst/>
          </a:prstGeom>
          <a:solidFill>
            <a:srgbClr val="999999">
              <a:lumMod val="20000"/>
              <a:lumOff val="80000"/>
              <a:alpha val="50196"/>
            </a:srgbClr>
          </a:solidFill>
          <a:ln w="28575" algn="ctr">
            <a:solidFill>
              <a:srgbClr val="FFFFFF"/>
            </a:solid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7" name="TextBox 5">
            <a:extLst>
              <a:ext uri="{FF2B5EF4-FFF2-40B4-BE49-F238E27FC236}">
                <a16:creationId xmlns:a16="http://schemas.microsoft.com/office/drawing/2014/main" id="{AB0A0090-311F-1B57-1FD5-02440101147D}"/>
              </a:ext>
            </a:extLst>
          </p:cNvPr>
          <p:cNvSpPr txBox="1"/>
          <p:nvPr/>
        </p:nvSpPr>
        <p:spPr>
          <a:xfrm>
            <a:off x="3237511" y="1565166"/>
            <a:ext cx="1249540" cy="200006"/>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spcAft>
                <a:spcPts val="600"/>
              </a:spcAft>
              <a:defRPr/>
            </a:pPr>
            <a:r>
              <a:rPr lang="de-DE" sz="700" kern="0" noProof="1">
                <a:latin typeface="+mn-lt"/>
              </a:rPr>
              <a:t>RD11.25</a:t>
            </a:r>
          </a:p>
        </p:txBody>
      </p:sp>
      <p:sp>
        <p:nvSpPr>
          <p:cNvPr id="8" name="Diamond 7">
            <a:extLst>
              <a:ext uri="{FF2B5EF4-FFF2-40B4-BE49-F238E27FC236}">
                <a16:creationId xmlns:a16="http://schemas.microsoft.com/office/drawing/2014/main" id="{112DDE92-6229-967F-71D4-AC6EBB5DDE43}"/>
              </a:ext>
            </a:extLst>
          </p:cNvPr>
          <p:cNvSpPr/>
          <p:nvPr/>
        </p:nvSpPr>
        <p:spPr bwMode="gray">
          <a:xfrm>
            <a:off x="3806335"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 name="Diamond 9">
            <a:extLst>
              <a:ext uri="{FF2B5EF4-FFF2-40B4-BE49-F238E27FC236}">
                <a16:creationId xmlns:a16="http://schemas.microsoft.com/office/drawing/2014/main" id="{DEC81B7C-C12F-8280-08BB-11348B45EB83}"/>
              </a:ext>
            </a:extLst>
          </p:cNvPr>
          <p:cNvSpPr/>
          <p:nvPr/>
        </p:nvSpPr>
        <p:spPr bwMode="gray">
          <a:xfrm>
            <a:off x="5587682"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266414F9-9BDA-A058-5781-74FC13AB53D3}"/>
              </a:ext>
            </a:extLst>
          </p:cNvPr>
          <p:cNvSpPr/>
          <p:nvPr/>
        </p:nvSpPr>
        <p:spPr bwMode="gray">
          <a:xfrm>
            <a:off x="872806" y="926295"/>
            <a:ext cx="682027" cy="215713"/>
          </a:xfrm>
          <a:prstGeom prst="rect">
            <a:avLst/>
          </a:prstGeom>
          <a:noFill/>
          <a:ln w="12700"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4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2025</a:t>
            </a:r>
          </a:p>
        </p:txBody>
      </p:sp>
      <p:sp>
        <p:nvSpPr>
          <p:cNvPr id="14" name="Rectangle 13">
            <a:extLst>
              <a:ext uri="{FF2B5EF4-FFF2-40B4-BE49-F238E27FC236}">
                <a16:creationId xmlns:a16="http://schemas.microsoft.com/office/drawing/2014/main" id="{36ED2E99-3DEC-BF5C-B812-E53021E1C04A}"/>
              </a:ext>
            </a:extLst>
          </p:cNvPr>
          <p:cNvSpPr>
            <a:spLocks/>
          </p:cNvSpPr>
          <p:nvPr/>
        </p:nvSpPr>
        <p:spPr bwMode="gray">
          <a:xfrm>
            <a:off x="2186370" y="1165578"/>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913030" fontAlgn="base">
              <a:spcBef>
                <a:spcPct val="50000"/>
              </a:spcBef>
              <a:spcAft>
                <a:spcPct val="0"/>
              </a:spcAft>
              <a:buClr>
                <a:srgbClr val="F0AB00"/>
              </a:buClr>
              <a:buSzPct val="80000"/>
            </a:pPr>
            <a:r>
              <a:rPr lang="de-DE" sz="1200" kern="0" noProof="1">
                <a:solidFill>
                  <a:srgbClr val="000000"/>
                </a:solidFill>
                <a:latin typeface="72 Brand" panose="020B0504030603020204" pitchFamily="34" charset="0"/>
                <a:cs typeface="Arial Unicode MS" pitchFamily="34" charset="-128"/>
              </a:rPr>
              <a:t>SEP</a:t>
            </a:r>
          </a:p>
        </p:txBody>
      </p:sp>
      <p:sp>
        <p:nvSpPr>
          <p:cNvPr id="15" name="Rectangle 14">
            <a:extLst>
              <a:ext uri="{FF2B5EF4-FFF2-40B4-BE49-F238E27FC236}">
                <a16:creationId xmlns:a16="http://schemas.microsoft.com/office/drawing/2014/main" id="{D5561A9E-4A8F-F189-1D3F-01910B46EF55}"/>
              </a:ext>
            </a:extLst>
          </p:cNvPr>
          <p:cNvSpPr>
            <a:spLocks/>
          </p:cNvSpPr>
          <p:nvPr/>
        </p:nvSpPr>
        <p:spPr bwMode="gray">
          <a:xfrm>
            <a:off x="2777073" y="1166685"/>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OCT</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3B8B5943-D7F0-A84A-0940-6C2272F0DEB2}"/>
              </a:ext>
            </a:extLst>
          </p:cNvPr>
          <p:cNvSpPr>
            <a:spLocks/>
          </p:cNvSpPr>
          <p:nvPr/>
        </p:nvSpPr>
        <p:spPr bwMode="gray">
          <a:xfrm>
            <a:off x="3367776" y="1167792"/>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NOV</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7" name="Rectangle 16">
            <a:extLst>
              <a:ext uri="{FF2B5EF4-FFF2-40B4-BE49-F238E27FC236}">
                <a16:creationId xmlns:a16="http://schemas.microsoft.com/office/drawing/2014/main" id="{70449680-69E9-D24B-509B-2B3891C18787}"/>
              </a:ext>
            </a:extLst>
          </p:cNvPr>
          <p:cNvSpPr>
            <a:spLocks/>
          </p:cNvSpPr>
          <p:nvPr/>
        </p:nvSpPr>
        <p:spPr bwMode="gray">
          <a:xfrm>
            <a:off x="3958479" y="1163364"/>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DEC</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3D48BE3F-FA55-563A-6A4A-D2C749BAD673}"/>
              </a:ext>
            </a:extLst>
          </p:cNvPr>
          <p:cNvSpPr>
            <a:spLocks/>
          </p:cNvSpPr>
          <p:nvPr/>
        </p:nvSpPr>
        <p:spPr bwMode="gray">
          <a:xfrm>
            <a:off x="4549182" y="1173327"/>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JAN</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561F82F0-21D7-D8C0-6C53-9E86B3F281BB}"/>
              </a:ext>
            </a:extLst>
          </p:cNvPr>
          <p:cNvSpPr>
            <a:spLocks/>
          </p:cNvSpPr>
          <p:nvPr/>
        </p:nvSpPr>
        <p:spPr bwMode="gray">
          <a:xfrm>
            <a:off x="5139885" y="1174439"/>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a:rPr>
              <a:t>FEB</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01D2F0EA-1E27-47E6-2196-523C9BAF0852}"/>
              </a:ext>
            </a:extLst>
          </p:cNvPr>
          <p:cNvSpPr>
            <a:spLocks/>
          </p:cNvSpPr>
          <p:nvPr/>
        </p:nvSpPr>
        <p:spPr bwMode="gray">
          <a:xfrm>
            <a:off x="5730588" y="1168899"/>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MAR</a:t>
            </a:r>
          </a:p>
        </p:txBody>
      </p:sp>
      <p:sp>
        <p:nvSpPr>
          <p:cNvPr id="21" name="Rectangle 20">
            <a:extLst>
              <a:ext uri="{FF2B5EF4-FFF2-40B4-BE49-F238E27FC236}">
                <a16:creationId xmlns:a16="http://schemas.microsoft.com/office/drawing/2014/main" id="{B035D7DF-43BD-8E0C-DA6D-CED66EBB9AB0}"/>
              </a:ext>
            </a:extLst>
          </p:cNvPr>
          <p:cNvSpPr>
            <a:spLocks/>
          </p:cNvSpPr>
          <p:nvPr/>
        </p:nvSpPr>
        <p:spPr bwMode="gray">
          <a:xfrm>
            <a:off x="6321291" y="1170006"/>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APR</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22" name="Rectangle 21">
            <a:extLst>
              <a:ext uri="{FF2B5EF4-FFF2-40B4-BE49-F238E27FC236}">
                <a16:creationId xmlns:a16="http://schemas.microsoft.com/office/drawing/2014/main" id="{D35FA1AF-998C-99B0-F8C3-3D42EFA68BDC}"/>
              </a:ext>
            </a:extLst>
          </p:cNvPr>
          <p:cNvSpPr>
            <a:spLocks/>
          </p:cNvSpPr>
          <p:nvPr/>
        </p:nvSpPr>
        <p:spPr bwMode="gray">
          <a:xfrm>
            <a:off x="6911994" y="1164471"/>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MAY</a:t>
            </a:r>
          </a:p>
        </p:txBody>
      </p:sp>
      <p:sp>
        <p:nvSpPr>
          <p:cNvPr id="23" name="Rectangle 22">
            <a:extLst>
              <a:ext uri="{FF2B5EF4-FFF2-40B4-BE49-F238E27FC236}">
                <a16:creationId xmlns:a16="http://schemas.microsoft.com/office/drawing/2014/main" id="{B3FBE402-7EA1-7165-46C1-18E9ECF57BBD}"/>
              </a:ext>
            </a:extLst>
          </p:cNvPr>
          <p:cNvSpPr>
            <a:spLocks/>
          </p:cNvSpPr>
          <p:nvPr/>
        </p:nvSpPr>
        <p:spPr bwMode="gray">
          <a:xfrm>
            <a:off x="7502697" y="1160043"/>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JUN</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24" name="Rectangle 23">
            <a:extLst>
              <a:ext uri="{FF2B5EF4-FFF2-40B4-BE49-F238E27FC236}">
                <a16:creationId xmlns:a16="http://schemas.microsoft.com/office/drawing/2014/main" id="{CB377AF3-D418-6B03-04C5-2CD27C84D1B3}"/>
              </a:ext>
            </a:extLst>
          </p:cNvPr>
          <p:cNvSpPr>
            <a:spLocks/>
          </p:cNvSpPr>
          <p:nvPr/>
        </p:nvSpPr>
        <p:spPr bwMode="gray">
          <a:xfrm>
            <a:off x="8093400" y="1161150"/>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JUL</a:t>
            </a:r>
          </a:p>
        </p:txBody>
      </p:sp>
      <p:sp>
        <p:nvSpPr>
          <p:cNvPr id="25" name="Rectangle 24">
            <a:extLst>
              <a:ext uri="{FF2B5EF4-FFF2-40B4-BE49-F238E27FC236}">
                <a16:creationId xmlns:a16="http://schemas.microsoft.com/office/drawing/2014/main" id="{77E94223-E9CC-B8BF-2D69-E2A15BAF4F56}"/>
              </a:ext>
            </a:extLst>
          </p:cNvPr>
          <p:cNvSpPr>
            <a:spLocks/>
          </p:cNvSpPr>
          <p:nvPr/>
        </p:nvSpPr>
        <p:spPr bwMode="gray">
          <a:xfrm>
            <a:off x="8684103" y="1155615"/>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AUG</a:t>
            </a:r>
          </a:p>
        </p:txBody>
      </p:sp>
      <p:sp>
        <p:nvSpPr>
          <p:cNvPr id="26" name="Rectangle 25">
            <a:extLst>
              <a:ext uri="{FF2B5EF4-FFF2-40B4-BE49-F238E27FC236}">
                <a16:creationId xmlns:a16="http://schemas.microsoft.com/office/drawing/2014/main" id="{BAD12C22-5A6E-0415-5DFE-02BCE3030B63}"/>
              </a:ext>
            </a:extLst>
          </p:cNvPr>
          <p:cNvSpPr/>
          <p:nvPr/>
        </p:nvSpPr>
        <p:spPr bwMode="gray">
          <a:xfrm>
            <a:off x="4410083" y="926295"/>
            <a:ext cx="682027" cy="215713"/>
          </a:xfrm>
          <a:prstGeom prst="rect">
            <a:avLst/>
          </a:prstGeom>
          <a:noFill/>
          <a:ln w="12700"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4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2026</a:t>
            </a:r>
          </a:p>
        </p:txBody>
      </p:sp>
      <p:sp>
        <p:nvSpPr>
          <p:cNvPr id="27" name="Rectangle 26">
            <a:extLst>
              <a:ext uri="{FF2B5EF4-FFF2-40B4-BE49-F238E27FC236}">
                <a16:creationId xmlns:a16="http://schemas.microsoft.com/office/drawing/2014/main" id="{6ECD6A38-9326-4D8E-F6AB-28B7EEE044B6}"/>
              </a:ext>
            </a:extLst>
          </p:cNvPr>
          <p:cNvSpPr>
            <a:spLocks/>
          </p:cNvSpPr>
          <p:nvPr/>
        </p:nvSpPr>
        <p:spPr bwMode="gray">
          <a:xfrm>
            <a:off x="9274806" y="1156722"/>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SEP</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31" name="Diamond 30">
            <a:extLst>
              <a:ext uri="{FF2B5EF4-FFF2-40B4-BE49-F238E27FC236}">
                <a16:creationId xmlns:a16="http://schemas.microsoft.com/office/drawing/2014/main" id="{2A1ACF06-E0CB-B1D6-AE79-834741ABC9D2}"/>
              </a:ext>
            </a:extLst>
          </p:cNvPr>
          <p:cNvSpPr/>
          <p:nvPr/>
        </p:nvSpPr>
        <p:spPr bwMode="gray">
          <a:xfrm>
            <a:off x="7371495"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32" name="Diamond 31">
            <a:extLst>
              <a:ext uri="{FF2B5EF4-FFF2-40B4-BE49-F238E27FC236}">
                <a16:creationId xmlns:a16="http://schemas.microsoft.com/office/drawing/2014/main" id="{66011C4D-2EDC-0608-9B45-EBEE450F2FF0}"/>
              </a:ext>
            </a:extLst>
          </p:cNvPr>
          <p:cNvSpPr/>
          <p:nvPr/>
        </p:nvSpPr>
        <p:spPr bwMode="gray">
          <a:xfrm>
            <a:off x="9260040" y="1447578"/>
            <a:ext cx="114210" cy="114210"/>
          </a:xfrm>
          <a:prstGeom prst="diamond">
            <a:avLst/>
          </a:prstGeom>
          <a:solidFill>
            <a:srgbClr val="FF0000"/>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35" name="Rectangle 34">
            <a:extLst>
              <a:ext uri="{FF2B5EF4-FFF2-40B4-BE49-F238E27FC236}">
                <a16:creationId xmlns:a16="http://schemas.microsoft.com/office/drawing/2014/main" id="{40BA1BE9-C5B2-21DC-6F8B-57080B35E318}"/>
              </a:ext>
            </a:extLst>
          </p:cNvPr>
          <p:cNvSpPr>
            <a:spLocks/>
          </p:cNvSpPr>
          <p:nvPr/>
        </p:nvSpPr>
        <p:spPr bwMode="gray">
          <a:xfrm>
            <a:off x="3887147" y="2206661"/>
            <a:ext cx="1672405" cy="4271412"/>
          </a:xfrm>
          <a:prstGeom prst="rect">
            <a:avLst/>
          </a:prstGeom>
          <a:solidFill>
            <a:srgbClr val="F2F2F2">
              <a:alpha val="30196"/>
            </a:srgbClr>
          </a:solid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Fact Sheet (overview of contact and interaction data) - 360-degree api in CDP needs to be utilized (development is needed) BTP App will be needed</a:t>
            </a:r>
          </a:p>
          <a:p>
            <a:pPr marL="171450" indent="-171450" defTabSz="1087470">
              <a:spcBef>
                <a:spcPct val="0"/>
              </a:spcBef>
              <a:spcAft>
                <a:spcPts val="600"/>
              </a:spcAft>
              <a:buFont typeface="Arial" panose="020B0604020202020204" pitchFamily="34" charset="0"/>
              <a:buChar char="•"/>
              <a:defRPr/>
            </a:pPr>
            <a:r>
              <a:rPr lang="en-US" sz="700" noProof="1">
                <a:solidFill>
                  <a:srgbClr val="000000"/>
                </a:solidFill>
                <a:latin typeface="+mn-lt"/>
              </a:rPr>
              <a:t>Ariba Supplier (assets, Campaigns) --&gt; Future house will be CDP, Data will be migrated. Currently no gap in CDP identified. </a:t>
            </a:r>
          </a:p>
          <a:p>
            <a:pPr marL="171450" indent="-171450" defTabSz="1087470">
              <a:spcBef>
                <a:spcPct val="0"/>
              </a:spcBef>
              <a:spcAft>
                <a:spcPts val="600"/>
              </a:spcAft>
              <a:buFont typeface="Arial" panose="020B0604020202020204" pitchFamily="34" charset="0"/>
              <a:buChar char="•"/>
              <a:defRPr/>
            </a:pPr>
            <a:r>
              <a:rPr lang="en-US" sz="700" noProof="1">
                <a:solidFill>
                  <a:srgbClr val="000000"/>
                </a:solidFill>
                <a:latin typeface="+mn-lt"/>
              </a:rPr>
              <a:t>Custom logic in SMC to be retired --&gt; Activation channel will be replaced by custom connectors in CDP</a:t>
            </a:r>
          </a:p>
          <a:p>
            <a:pPr marL="171450" indent="-171450" defTabSz="1087470">
              <a:spcBef>
                <a:spcPct val="0"/>
              </a:spcBef>
              <a:spcAft>
                <a:spcPts val="600"/>
              </a:spcAft>
              <a:buFont typeface="Arial" panose="020B0604020202020204" pitchFamily="34" charset="0"/>
              <a:buChar char="•"/>
              <a:defRPr/>
            </a:pPr>
            <a:r>
              <a:rPr lang="en-US" sz="700" noProof="1">
                <a:solidFill>
                  <a:srgbClr val="000000"/>
                </a:solidFill>
                <a:latin typeface="+mn-lt"/>
              </a:rPr>
              <a:t>Custom Business Object (CBO) solutions --&gt; same as above</a:t>
            </a:r>
          </a:p>
          <a:p>
            <a:pPr marL="171450" indent="-171450" algn="just" defTabSz="1087470">
              <a:spcBef>
                <a:spcPct val="0"/>
              </a:spcBef>
              <a:spcAft>
                <a:spcPts val="100"/>
              </a:spcAft>
              <a:buFont typeface="Arial" panose="020B0604020202020204" pitchFamily="34" charset="0"/>
              <a:buChar char="•"/>
              <a:defRPr/>
            </a:pPr>
            <a:endParaRPr lang="de-DE" sz="700" noProof="1">
              <a:solidFill>
                <a:srgbClr val="000000"/>
              </a:solidFill>
              <a:latin typeface="+mn-lt"/>
            </a:endParaRPr>
          </a:p>
        </p:txBody>
      </p:sp>
      <p:sp>
        <p:nvSpPr>
          <p:cNvPr id="37" name="Rectangle 36">
            <a:extLst>
              <a:ext uri="{FF2B5EF4-FFF2-40B4-BE49-F238E27FC236}">
                <a16:creationId xmlns:a16="http://schemas.microsoft.com/office/drawing/2014/main" id="{82D7F28E-3844-73D5-7F4E-06E096A09A11}"/>
              </a:ext>
            </a:extLst>
          </p:cNvPr>
          <p:cNvSpPr>
            <a:spLocks/>
          </p:cNvSpPr>
          <p:nvPr/>
        </p:nvSpPr>
        <p:spPr bwMode="gray">
          <a:xfrm>
            <a:off x="112769" y="2259033"/>
            <a:ext cx="782464" cy="596302"/>
          </a:xfrm>
          <a:prstGeom prst="rect">
            <a:avLst/>
          </a:prstGeom>
          <a:no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r>
              <a:rPr kumimoji="0" lang="de-DE" sz="900" b="1" i="0" u="none" strike="noStrike" kern="0" cap="none" spc="0" normalizeH="0" baseline="0" noProof="1">
                <a:ln>
                  <a:noFill/>
                </a:ln>
                <a:effectLst/>
                <a:uLnTx/>
                <a:uFillTx/>
                <a:latin typeface="72 Brand" panose="020B0504030603020204" pitchFamily="34" charset="0"/>
                <a:ea typeface="Arial Unicode MS" pitchFamily="34" charset="-128"/>
                <a:cs typeface="+mn-cs"/>
              </a:rPr>
              <a:t>Foundation</a:t>
            </a:r>
            <a:r>
              <a:rPr lang="de-DE" sz="900" b="1" kern="0" noProof="1">
                <a:latin typeface="72 Brand" panose="020B0504030603020204" pitchFamily="34" charset="0"/>
                <a:ea typeface="Arial Unicode MS" pitchFamily="34" charset="-128"/>
              </a:rPr>
              <a:t>al Topics</a:t>
            </a:r>
            <a:endParaRPr kumimoji="0" lang="de-DE" sz="900" b="1" i="0" u="none" strike="noStrike" kern="0" cap="none" spc="0" normalizeH="0" baseline="0" noProof="1">
              <a:ln>
                <a:noFill/>
              </a:ln>
              <a:effectLst/>
              <a:uLnTx/>
              <a:uFillTx/>
              <a:latin typeface="72 Brand" panose="020B0504030603020204" pitchFamily="34" charset="0"/>
              <a:ea typeface="Arial Unicode MS" pitchFamily="34" charset="-128"/>
              <a:cs typeface="+mn-cs"/>
            </a:endParaRPr>
          </a:p>
        </p:txBody>
      </p:sp>
      <p:grpSp>
        <p:nvGrpSpPr>
          <p:cNvPr id="13" name="Group 12">
            <a:extLst>
              <a:ext uri="{FF2B5EF4-FFF2-40B4-BE49-F238E27FC236}">
                <a16:creationId xmlns:a16="http://schemas.microsoft.com/office/drawing/2014/main" id="{A7118801-5D65-BE56-D01B-254A3F11197B}"/>
              </a:ext>
            </a:extLst>
          </p:cNvPr>
          <p:cNvGrpSpPr/>
          <p:nvPr/>
        </p:nvGrpSpPr>
        <p:grpSpPr>
          <a:xfrm>
            <a:off x="1901840" y="1734538"/>
            <a:ext cx="9662460" cy="226833"/>
            <a:chOff x="1899959" y="2315426"/>
            <a:chExt cx="9662460" cy="226833"/>
          </a:xfrm>
        </p:grpSpPr>
        <p:sp>
          <p:nvSpPr>
            <p:cNvPr id="44" name="Pentagon 7">
              <a:extLst>
                <a:ext uri="{FF2B5EF4-FFF2-40B4-BE49-F238E27FC236}">
                  <a16:creationId xmlns:a16="http://schemas.microsoft.com/office/drawing/2014/main" id="{ADE8DFCE-EEE8-C5DE-03E2-B81046EF1D28}"/>
                </a:ext>
              </a:extLst>
            </p:cNvPr>
            <p:cNvSpPr>
              <a:spLocks/>
            </p:cNvSpPr>
            <p:nvPr/>
          </p:nvSpPr>
          <p:spPr>
            <a:xfrm>
              <a:off x="9038605" y="2315426"/>
              <a:ext cx="2523814" cy="224466"/>
            </a:xfrm>
            <a:prstGeom prst="homePlate">
              <a:avLst/>
            </a:prstGeom>
            <a:solidFill>
              <a:srgbClr val="002A86"/>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FFFFFF"/>
                  </a:solidFill>
                  <a:latin typeface="72 Brand" panose="020B0504030603020204" pitchFamily="34" charset="0"/>
                </a:rPr>
                <a:t>Safeguarding &amp; Retirement</a:t>
              </a:r>
              <a:endPar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endParaRPr>
            </a:p>
          </p:txBody>
        </p:sp>
        <p:sp>
          <p:nvSpPr>
            <p:cNvPr id="28" name="Pentagon 7">
              <a:extLst>
                <a:ext uri="{FF2B5EF4-FFF2-40B4-BE49-F238E27FC236}">
                  <a16:creationId xmlns:a16="http://schemas.microsoft.com/office/drawing/2014/main" id="{50805BA8-BE89-5199-EDDF-4149AA99FB88}"/>
                </a:ext>
              </a:extLst>
            </p:cNvPr>
            <p:cNvSpPr>
              <a:spLocks/>
            </p:cNvSpPr>
            <p:nvPr/>
          </p:nvSpPr>
          <p:spPr>
            <a:xfrm>
              <a:off x="7042874" y="2315426"/>
              <a:ext cx="2156726" cy="224467"/>
            </a:xfrm>
            <a:prstGeom prst="homePlate">
              <a:avLst/>
            </a:prstGeom>
            <a:solidFill>
              <a:srgbClr val="0070F2"/>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FFFFFF"/>
                  </a:solidFill>
                  <a:latin typeface="72 Brand" panose="020B0504030603020204" pitchFamily="34" charset="0"/>
                </a:rPr>
                <a:t>Test &amp; Migrate</a:t>
              </a:r>
              <a:endPar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endParaRPr>
            </a:p>
          </p:txBody>
        </p:sp>
        <p:sp>
          <p:nvSpPr>
            <p:cNvPr id="29" name="Pentagon 7">
              <a:extLst>
                <a:ext uri="{FF2B5EF4-FFF2-40B4-BE49-F238E27FC236}">
                  <a16:creationId xmlns:a16="http://schemas.microsoft.com/office/drawing/2014/main" id="{45CF07AC-5331-57D6-C3F9-A95A19F9EBEB}"/>
                </a:ext>
              </a:extLst>
            </p:cNvPr>
            <p:cNvSpPr>
              <a:spLocks/>
            </p:cNvSpPr>
            <p:nvPr/>
          </p:nvSpPr>
          <p:spPr>
            <a:xfrm>
              <a:off x="5454040" y="2315426"/>
              <a:ext cx="1973450" cy="224617"/>
            </a:xfrm>
            <a:prstGeom prst="homePlate">
              <a:avLst/>
            </a:prstGeom>
            <a:solidFill>
              <a:srgbClr val="1B90FF"/>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rPr>
                <a:t>PI 26/2</a:t>
              </a:r>
            </a:p>
          </p:txBody>
        </p:sp>
        <p:sp>
          <p:nvSpPr>
            <p:cNvPr id="33" name="Pentagon 7">
              <a:extLst>
                <a:ext uri="{FF2B5EF4-FFF2-40B4-BE49-F238E27FC236}">
                  <a16:creationId xmlns:a16="http://schemas.microsoft.com/office/drawing/2014/main" id="{B3ED3937-5309-36DC-1F76-2CB13FB523C3}"/>
                </a:ext>
              </a:extLst>
            </p:cNvPr>
            <p:cNvSpPr>
              <a:spLocks/>
            </p:cNvSpPr>
            <p:nvPr/>
          </p:nvSpPr>
          <p:spPr>
            <a:xfrm>
              <a:off x="3271113" y="2315427"/>
              <a:ext cx="2384139" cy="226832"/>
            </a:xfrm>
            <a:prstGeom prst="homePlate">
              <a:avLst/>
            </a:prstGeom>
            <a:solidFill>
              <a:srgbClr val="89D1FF"/>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rPr>
                <a:t>                 PI 26/1</a:t>
              </a:r>
            </a:p>
          </p:txBody>
        </p:sp>
        <p:sp>
          <p:nvSpPr>
            <p:cNvPr id="41" name="Pentagon 9">
              <a:extLst>
                <a:ext uri="{FF2B5EF4-FFF2-40B4-BE49-F238E27FC236}">
                  <a16:creationId xmlns:a16="http://schemas.microsoft.com/office/drawing/2014/main" id="{57E4A423-BBF2-35E7-B9E8-EBA5ED54CA44}"/>
                </a:ext>
              </a:extLst>
            </p:cNvPr>
            <p:cNvSpPr>
              <a:spLocks/>
            </p:cNvSpPr>
            <p:nvPr/>
          </p:nvSpPr>
          <p:spPr>
            <a:xfrm>
              <a:off x="1899959" y="2315426"/>
              <a:ext cx="1983182" cy="226833"/>
            </a:xfrm>
            <a:prstGeom prst="homePlate">
              <a:avLst/>
            </a:prstGeom>
            <a:solidFill>
              <a:srgbClr val="D1EF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rPr>
                <a:t>PI 25/4</a:t>
              </a:r>
            </a:p>
          </p:txBody>
        </p:sp>
      </p:grpSp>
      <p:sp>
        <p:nvSpPr>
          <p:cNvPr id="45" name="TextBox 47">
            <a:extLst>
              <a:ext uri="{FF2B5EF4-FFF2-40B4-BE49-F238E27FC236}">
                <a16:creationId xmlns:a16="http://schemas.microsoft.com/office/drawing/2014/main" id="{86624A13-A13D-B67F-77E4-CCE297A07DF7}"/>
              </a:ext>
            </a:extLst>
          </p:cNvPr>
          <p:cNvSpPr txBox="1"/>
          <p:nvPr/>
        </p:nvSpPr>
        <p:spPr>
          <a:xfrm>
            <a:off x="6301710" y="1758919"/>
            <a:ext cx="65" cy="184666"/>
          </a:xfrm>
          <a:prstGeom prst="rect">
            <a:avLst/>
          </a:prstGeom>
          <a:noFill/>
        </p:spPr>
        <p:txBody>
          <a:bodyPr wrap="none" lIns="0" tIns="0" rIns="0" bIns="0" rtlCol="0"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FA4F96"/>
              </a:solidFill>
              <a:effectLst/>
              <a:uLnTx/>
              <a:uFillTx/>
              <a:latin typeface="72 Brand" panose="020B0504030603020204" pitchFamily="34" charset="0"/>
              <a:ea typeface="Arial Unicode MS" pitchFamily="34" charset="-128"/>
              <a:cs typeface="Arial Unicode MS" pitchFamily="34" charset="-128"/>
              <a:sym typeface="Wingdings" panose="05000000000000000000" pitchFamily="2" charset="2"/>
            </a:endParaRPr>
          </a:p>
        </p:txBody>
      </p:sp>
      <p:sp>
        <p:nvSpPr>
          <p:cNvPr id="73" name="Rectangle 72">
            <a:extLst>
              <a:ext uri="{FF2B5EF4-FFF2-40B4-BE49-F238E27FC236}">
                <a16:creationId xmlns:a16="http://schemas.microsoft.com/office/drawing/2014/main" id="{AA706105-8991-E29F-6B3E-7408946DFE66}"/>
              </a:ext>
            </a:extLst>
          </p:cNvPr>
          <p:cNvSpPr>
            <a:spLocks/>
          </p:cNvSpPr>
          <p:nvPr/>
        </p:nvSpPr>
        <p:spPr bwMode="gray">
          <a:xfrm>
            <a:off x="9201480" y="2206661"/>
            <a:ext cx="2362818" cy="1133583"/>
          </a:xfrm>
          <a:prstGeom prst="rect">
            <a:avLst/>
          </a:prstGeom>
          <a:solidFill>
            <a:srgbClr val="F2F2F2">
              <a:alpha val="30196"/>
            </a:srgbClr>
          </a:solid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171450" indent="-171450" defTabSz="1087470">
              <a:spcBef>
                <a:spcPct val="0"/>
              </a:spcBef>
              <a:spcAft>
                <a:spcPts val="100"/>
              </a:spcAft>
              <a:buFont typeface="Arial" panose="020B0604020202020204" pitchFamily="34" charset="0"/>
              <a:buChar char="•"/>
              <a:defRPr/>
            </a:pPr>
            <a:r>
              <a:rPr lang="en-US" sz="700" noProof="1">
                <a:solidFill>
                  <a:srgbClr val="000000"/>
                </a:solidFill>
                <a:latin typeface="+mn-lt"/>
              </a:rPr>
              <a:t>Lock System for end users</a:t>
            </a:r>
          </a:p>
          <a:p>
            <a:pPr marL="171450" indent="-171450" defTabSz="1087470">
              <a:spcBef>
                <a:spcPct val="0"/>
              </a:spcBef>
              <a:spcAft>
                <a:spcPts val="100"/>
              </a:spcAft>
              <a:buFont typeface="Arial" panose="020B0604020202020204" pitchFamily="34" charset="0"/>
              <a:buChar char="•"/>
              <a:defRPr/>
            </a:pPr>
            <a:r>
              <a:rPr lang="en-US" sz="700" noProof="1">
                <a:solidFill>
                  <a:srgbClr val="000000"/>
                </a:solidFill>
                <a:latin typeface="+mn-lt"/>
              </a:rPr>
              <a:t>Freeze Campaign Creation in SMC</a:t>
            </a:r>
          </a:p>
          <a:p>
            <a:pPr marL="171450" indent="-171450" defTabSz="1087470">
              <a:spcBef>
                <a:spcPct val="0"/>
              </a:spcBef>
              <a:spcAft>
                <a:spcPts val="100"/>
              </a:spcAft>
              <a:buFont typeface="Arial" panose="020B0604020202020204" pitchFamily="34" charset="0"/>
              <a:buChar char="•"/>
              <a:defRPr/>
            </a:pPr>
            <a:r>
              <a:rPr lang="en-US" sz="700" noProof="1">
                <a:solidFill>
                  <a:srgbClr val="000000"/>
                </a:solidFill>
                <a:latin typeface="+mn-lt"/>
              </a:rPr>
              <a:t>Archive reports and data where needed</a:t>
            </a:r>
          </a:p>
          <a:p>
            <a:pPr marL="171450" indent="-171450" defTabSz="1087470">
              <a:spcBef>
                <a:spcPct val="0"/>
              </a:spcBef>
              <a:spcAft>
                <a:spcPts val="100"/>
              </a:spcAft>
              <a:buFont typeface="Arial" panose="020B0604020202020204" pitchFamily="34" charset="0"/>
              <a:buChar char="•"/>
              <a:defRPr/>
            </a:pPr>
            <a:r>
              <a:rPr lang="en-US" sz="700" noProof="1">
                <a:solidFill>
                  <a:srgbClr val="000000"/>
                </a:solidFill>
                <a:latin typeface="+mn-lt"/>
              </a:rPr>
              <a:t>Validate post-shutdown backup and audit logs</a:t>
            </a:r>
          </a:p>
          <a:p>
            <a:pPr marL="171450" indent="-171450" defTabSz="1087470">
              <a:spcBef>
                <a:spcPct val="0"/>
              </a:spcBef>
              <a:spcAft>
                <a:spcPts val="100"/>
              </a:spcAft>
              <a:buFont typeface="Arial" panose="020B0604020202020204" pitchFamily="34" charset="0"/>
              <a:buChar char="•"/>
              <a:defRPr/>
            </a:pPr>
            <a:r>
              <a:rPr lang="fr-FR" sz="700" noProof="1">
                <a:solidFill>
                  <a:srgbClr val="000000"/>
                </a:solidFill>
                <a:latin typeface="+mn-lt"/>
              </a:rPr>
              <a:t>Terminate Integrations</a:t>
            </a:r>
          </a:p>
          <a:p>
            <a:pPr marL="171450" indent="-171450" defTabSz="1087470">
              <a:spcBef>
                <a:spcPct val="0"/>
              </a:spcBef>
              <a:spcAft>
                <a:spcPts val="100"/>
              </a:spcAft>
              <a:buFont typeface="Arial" panose="020B0604020202020204" pitchFamily="34" charset="0"/>
              <a:buChar char="•"/>
              <a:defRPr/>
            </a:pPr>
            <a:r>
              <a:rPr lang="fr-FR" sz="700" noProof="1">
                <a:solidFill>
                  <a:srgbClr val="000000"/>
                </a:solidFill>
                <a:latin typeface="+mn-lt"/>
              </a:rPr>
              <a:t>Request tenant termination</a:t>
            </a:r>
          </a:p>
          <a:p>
            <a:pPr marL="171450" indent="-171450" defTabSz="1087470">
              <a:spcBef>
                <a:spcPct val="0"/>
              </a:spcBef>
              <a:spcAft>
                <a:spcPts val="100"/>
              </a:spcAft>
              <a:buFont typeface="Arial" panose="020B0604020202020204" pitchFamily="34" charset="0"/>
              <a:buChar char="•"/>
              <a:defRPr/>
            </a:pPr>
            <a:endParaRPr lang="en-US" sz="700" noProof="1">
              <a:solidFill>
                <a:srgbClr val="000000"/>
              </a:solidFill>
              <a:latin typeface="+mn-lt"/>
            </a:endParaRPr>
          </a:p>
        </p:txBody>
      </p:sp>
      <p:sp>
        <p:nvSpPr>
          <p:cNvPr id="9" name="TextBox 2">
            <a:extLst>
              <a:ext uri="{FF2B5EF4-FFF2-40B4-BE49-F238E27FC236}">
                <a16:creationId xmlns:a16="http://schemas.microsoft.com/office/drawing/2014/main" id="{FC120AB3-43C7-A3FD-4C8B-653B6B771FEC}"/>
              </a:ext>
            </a:extLst>
          </p:cNvPr>
          <p:cNvSpPr txBox="1"/>
          <p:nvPr/>
        </p:nvSpPr>
        <p:spPr>
          <a:xfrm>
            <a:off x="4841006" y="1555725"/>
            <a:ext cx="1604325"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lang="de-DE" sz="700" kern="0" noProof="1">
                <a:solidFill>
                  <a:srgbClr val="000000"/>
                </a:solidFill>
                <a:latin typeface="+mn-lt"/>
              </a:rPr>
              <a:t>RD02.26</a:t>
            </a:r>
            <a:endParaRPr kumimoji="0" lang="de-DE" sz="700" b="0" i="0" u="none" strike="noStrike" kern="0" cap="none" spc="0" normalizeH="0" baseline="0" noProof="1">
              <a:ln>
                <a:noFill/>
              </a:ln>
              <a:solidFill>
                <a:srgbClr val="000000"/>
              </a:solidFill>
              <a:effectLst/>
              <a:uLnTx/>
              <a:uFillTx/>
              <a:latin typeface="+mn-lt"/>
              <a:ea typeface="+mn-ea"/>
              <a:cs typeface="+mn-cs"/>
            </a:endParaRPr>
          </a:p>
        </p:txBody>
      </p:sp>
      <p:sp>
        <p:nvSpPr>
          <p:cNvPr id="60" name="TextBox 59">
            <a:extLst>
              <a:ext uri="{FF2B5EF4-FFF2-40B4-BE49-F238E27FC236}">
                <a16:creationId xmlns:a16="http://schemas.microsoft.com/office/drawing/2014/main" id="{AB7D1021-DFC2-F86D-6E71-22CE80F78DBB}"/>
              </a:ext>
            </a:extLst>
          </p:cNvPr>
          <p:cNvSpPr txBox="1"/>
          <p:nvPr/>
        </p:nvSpPr>
        <p:spPr>
          <a:xfrm>
            <a:off x="3447513" y="3849334"/>
            <a:ext cx="65"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de-DE" sz="1200" kern="0" noProof="1">
              <a:solidFill>
                <a:srgbClr val="36A41D"/>
              </a:solidFill>
              <a:latin typeface="72 Brand" panose="020B0504030603020204" pitchFamily="34" charset="0"/>
              <a:ea typeface="Arial Unicode MS" pitchFamily="34" charset="-128"/>
              <a:cs typeface="Arial Unicode MS" pitchFamily="34" charset="-128"/>
            </a:endParaRPr>
          </a:p>
        </p:txBody>
      </p:sp>
      <p:sp>
        <p:nvSpPr>
          <p:cNvPr id="74" name="TextBox 2">
            <a:extLst>
              <a:ext uri="{FF2B5EF4-FFF2-40B4-BE49-F238E27FC236}">
                <a16:creationId xmlns:a16="http://schemas.microsoft.com/office/drawing/2014/main" id="{248FD857-1C31-871F-19AB-6F8B9BD9B054}"/>
              </a:ext>
            </a:extLst>
          </p:cNvPr>
          <p:cNvSpPr txBox="1"/>
          <p:nvPr/>
        </p:nvSpPr>
        <p:spPr>
          <a:xfrm>
            <a:off x="8647184" y="1555725"/>
            <a:ext cx="1412727"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kumimoji="0" lang="de-DE" sz="700" b="0" i="0" u="none" strike="noStrike" kern="0" cap="none" spc="0" normalizeH="0" baseline="0" noProof="1">
                <a:ln>
                  <a:noFill/>
                </a:ln>
                <a:solidFill>
                  <a:srgbClr val="000000"/>
                </a:solidFill>
                <a:effectLst/>
                <a:uLnTx/>
                <a:uFillTx/>
                <a:latin typeface="+mn-lt"/>
                <a:ea typeface="+mn-ea"/>
                <a:cs typeface="+mn-cs"/>
              </a:rPr>
              <a:t>Lock system for end users</a:t>
            </a:r>
          </a:p>
        </p:txBody>
      </p:sp>
      <p:sp>
        <p:nvSpPr>
          <p:cNvPr id="47" name="TextBox 2">
            <a:extLst>
              <a:ext uri="{FF2B5EF4-FFF2-40B4-BE49-F238E27FC236}">
                <a16:creationId xmlns:a16="http://schemas.microsoft.com/office/drawing/2014/main" id="{5D00D203-7ECD-7E52-9540-8EB3B0786E8A}"/>
              </a:ext>
            </a:extLst>
          </p:cNvPr>
          <p:cNvSpPr txBox="1"/>
          <p:nvPr/>
        </p:nvSpPr>
        <p:spPr>
          <a:xfrm>
            <a:off x="6622919" y="1555725"/>
            <a:ext cx="1604325"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lang="de-DE" sz="700" kern="0" noProof="1">
                <a:solidFill>
                  <a:srgbClr val="000000"/>
                </a:solidFill>
                <a:latin typeface="+mn-lt"/>
              </a:rPr>
              <a:t>RD05.26</a:t>
            </a:r>
            <a:endParaRPr kumimoji="0" lang="de-DE" sz="700" b="0" i="0" u="none" strike="noStrike" kern="0" cap="none" spc="0" normalizeH="0" baseline="0" noProof="1">
              <a:ln>
                <a:noFill/>
              </a:ln>
              <a:solidFill>
                <a:srgbClr val="000000"/>
              </a:solidFill>
              <a:effectLst/>
              <a:uLnTx/>
              <a:uFillTx/>
              <a:latin typeface="+mn-lt"/>
              <a:ea typeface="+mn-ea"/>
              <a:cs typeface="+mn-cs"/>
            </a:endParaRPr>
          </a:p>
        </p:txBody>
      </p:sp>
      <p:cxnSp>
        <p:nvCxnSpPr>
          <p:cNvPr id="48" name="Straight Connector 47">
            <a:extLst>
              <a:ext uri="{FF2B5EF4-FFF2-40B4-BE49-F238E27FC236}">
                <a16:creationId xmlns:a16="http://schemas.microsoft.com/office/drawing/2014/main" id="{B79B2E8F-0C1F-D4C9-7879-E2B668D8F7E5}"/>
              </a:ext>
            </a:extLst>
          </p:cNvPr>
          <p:cNvCxnSpPr>
            <a:cxnSpLocks/>
          </p:cNvCxnSpPr>
          <p:nvPr/>
        </p:nvCxnSpPr>
        <p:spPr>
          <a:xfrm>
            <a:off x="115663" y="2192039"/>
            <a:ext cx="11631908" cy="0"/>
          </a:xfrm>
          <a:prstGeom prst="line">
            <a:avLst/>
          </a:prstGeom>
          <a:ln w="9525">
            <a:solidFill>
              <a:srgbClr val="002A8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7CA832A-80CB-724A-8467-A3324CC17ACE}"/>
              </a:ext>
            </a:extLst>
          </p:cNvPr>
          <p:cNvSpPr>
            <a:spLocks/>
          </p:cNvSpPr>
          <p:nvPr/>
        </p:nvSpPr>
        <p:spPr bwMode="gray">
          <a:xfrm>
            <a:off x="970263" y="2206660"/>
            <a:ext cx="1115478" cy="1337025"/>
          </a:xfrm>
          <a:prstGeom prst="rect">
            <a:avLst/>
          </a:prstGeom>
          <a:solidFill>
            <a:srgbClr val="F2F2F2">
              <a:alpha val="30196"/>
            </a:srgbClr>
          </a:solid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171450" indent="-171450" defTabSz="913578">
              <a:spcBef>
                <a:spcPct val="0"/>
              </a:spcBef>
              <a:spcAft>
                <a:spcPts val="600"/>
              </a:spcAft>
              <a:buClr>
                <a:srgbClr val="36A41D"/>
              </a:buClr>
              <a:buFont typeface="Wingdings" panose="05000000000000000000" pitchFamily="2" charset="2"/>
              <a:buChar char="ü"/>
              <a:defRPr/>
            </a:pPr>
            <a:r>
              <a:rPr lang="en-US" sz="700" noProof="1">
                <a:solidFill>
                  <a:srgbClr val="000000"/>
                </a:solidFill>
                <a:latin typeface="72 Brand"/>
                <a:cs typeface="Arial"/>
              </a:rPr>
              <a:t>Create a system and capability inventory for SMC capabilities and additional apps which have been developed as add-ons </a:t>
            </a:r>
          </a:p>
          <a:p>
            <a:pPr marL="171450" indent="-171450" defTabSz="913578">
              <a:spcBef>
                <a:spcPct val="0"/>
              </a:spcBef>
              <a:spcAft>
                <a:spcPts val="600"/>
              </a:spcAft>
              <a:buClr>
                <a:srgbClr val="36A41D"/>
              </a:buClr>
              <a:buFont typeface="Wingdings" panose="05000000000000000000" pitchFamily="2" charset="2"/>
              <a:buChar char="ü"/>
              <a:defRPr/>
            </a:pPr>
            <a:r>
              <a:rPr lang="en-US" sz="700" noProof="1">
                <a:solidFill>
                  <a:srgbClr val="000000"/>
                </a:solidFill>
                <a:latin typeface="+mn-lt"/>
              </a:rPr>
              <a:t>Create an inventory of upstream and downstream data connections to be changed or retired</a:t>
            </a:r>
          </a:p>
          <a:p>
            <a:pPr marL="171450" indent="-171450" defTabSz="913578">
              <a:spcBef>
                <a:spcPct val="0"/>
              </a:spcBef>
              <a:spcAft>
                <a:spcPts val="600"/>
              </a:spcAft>
              <a:buClr>
                <a:srgbClr val="36A41D"/>
              </a:buClr>
              <a:buFont typeface="Wingdings" panose="05000000000000000000" pitchFamily="2" charset="2"/>
              <a:buChar char="ü"/>
              <a:defRPr/>
            </a:pPr>
            <a:r>
              <a:rPr lang="en-US" sz="700" noProof="1">
                <a:solidFill>
                  <a:srgbClr val="000000"/>
                </a:solidFill>
                <a:latin typeface="+mn-lt"/>
              </a:rPr>
              <a:t>Create an aligned plan for the SMC Retirement with clear responsibilities for all parties involved</a:t>
            </a:r>
            <a:endParaRPr lang="de-DE" sz="700" noProof="1">
              <a:solidFill>
                <a:srgbClr val="000000"/>
              </a:solidFill>
              <a:latin typeface="+mn-lt"/>
            </a:endParaRPr>
          </a:p>
        </p:txBody>
      </p:sp>
      <p:sp>
        <p:nvSpPr>
          <p:cNvPr id="51" name="Rectangle 50">
            <a:extLst>
              <a:ext uri="{FF2B5EF4-FFF2-40B4-BE49-F238E27FC236}">
                <a16:creationId xmlns:a16="http://schemas.microsoft.com/office/drawing/2014/main" id="{6E5865EE-6960-4E7E-F2C0-D58A1715E428}"/>
              </a:ext>
            </a:extLst>
          </p:cNvPr>
          <p:cNvSpPr>
            <a:spLocks/>
          </p:cNvSpPr>
          <p:nvPr/>
        </p:nvSpPr>
        <p:spPr bwMode="gray">
          <a:xfrm>
            <a:off x="112769" y="3457149"/>
            <a:ext cx="782464" cy="596302"/>
          </a:xfrm>
          <a:prstGeom prst="rect">
            <a:avLst/>
          </a:prstGeom>
          <a:no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r>
              <a:rPr lang="de-DE" sz="900" b="1" kern="0" noProof="1">
                <a:latin typeface="72 Brand" panose="020B0504030603020204" pitchFamily="34" charset="0"/>
                <a:ea typeface="Arial Unicode MS" pitchFamily="34" charset="-128"/>
              </a:rPr>
              <a:t>CDP Foundational Use Cases</a:t>
            </a:r>
            <a:endParaRPr kumimoji="0" lang="de-DE" sz="900" b="1" i="0" u="none" strike="noStrike" kern="0" cap="none" spc="0" normalizeH="0" baseline="0" noProof="1">
              <a:ln>
                <a:noFill/>
              </a:ln>
              <a:effectLst/>
              <a:uLnTx/>
              <a:uFillTx/>
              <a:latin typeface="72 Brand" panose="020B0504030603020204" pitchFamily="34" charset="0"/>
              <a:ea typeface="Arial Unicode MS" pitchFamily="34" charset="-128"/>
              <a:cs typeface="+mn-cs"/>
            </a:endParaRPr>
          </a:p>
        </p:txBody>
      </p:sp>
      <p:sp>
        <p:nvSpPr>
          <p:cNvPr id="52" name="TextBox 4">
            <a:extLst>
              <a:ext uri="{FF2B5EF4-FFF2-40B4-BE49-F238E27FC236}">
                <a16:creationId xmlns:a16="http://schemas.microsoft.com/office/drawing/2014/main" id="{785CFAB2-1142-1F64-F2FE-174E969C93F5}"/>
              </a:ext>
            </a:extLst>
          </p:cNvPr>
          <p:cNvSpPr txBox="1"/>
          <p:nvPr/>
        </p:nvSpPr>
        <p:spPr>
          <a:xfrm>
            <a:off x="130596" y="1404535"/>
            <a:ext cx="711703" cy="230832"/>
          </a:xfrm>
          <a:prstGeom prst="rect">
            <a:avLst/>
          </a:prstGeom>
          <a:noFill/>
        </p:spPr>
        <p:txBody>
          <a:bodyPr wrap="square" lIns="0" r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913304" rtl="0" eaLnBrk="1" fontAlgn="auto" latinLnBrk="0" hangingPunct="1">
              <a:lnSpc>
                <a:spcPct val="100000"/>
              </a:lnSpc>
              <a:spcBef>
                <a:spcPts val="0"/>
              </a:spcBef>
              <a:spcAft>
                <a:spcPts val="600"/>
              </a:spcAft>
              <a:buClrTx/>
              <a:buSzTx/>
              <a:buFontTx/>
              <a:buNone/>
              <a:tabLst/>
              <a:defRPr/>
            </a:pPr>
            <a:r>
              <a:rPr kumimoji="0" lang="de-DE" sz="900" b="1" i="0" u="none" strike="noStrike" kern="0" cap="none" spc="0" normalizeH="0" baseline="0" noProof="1">
                <a:ln>
                  <a:noFill/>
                </a:ln>
                <a:solidFill>
                  <a:srgbClr val="000000"/>
                </a:solidFill>
                <a:effectLst/>
                <a:uLnTx/>
                <a:uFillTx/>
                <a:latin typeface="72 Brand" panose="020B0504030603020204" pitchFamily="34" charset="0"/>
                <a:ea typeface="+mn-ea"/>
                <a:cs typeface="+mn-cs"/>
              </a:rPr>
              <a:t>Milestones</a:t>
            </a:r>
          </a:p>
        </p:txBody>
      </p:sp>
      <p:sp>
        <p:nvSpPr>
          <p:cNvPr id="3" name="TextBox 2">
            <a:extLst>
              <a:ext uri="{FF2B5EF4-FFF2-40B4-BE49-F238E27FC236}">
                <a16:creationId xmlns:a16="http://schemas.microsoft.com/office/drawing/2014/main" id="{C8C8FDCE-9AC7-368E-4E34-990ED44DF29D}"/>
              </a:ext>
            </a:extLst>
          </p:cNvPr>
          <p:cNvSpPr txBox="1"/>
          <p:nvPr/>
        </p:nvSpPr>
        <p:spPr>
          <a:xfrm>
            <a:off x="68506" y="6474729"/>
            <a:ext cx="4676571" cy="123111"/>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800" b="1" kern="0" baseline="30000" noProof="1">
                <a:latin typeface="+mn-lt"/>
                <a:ea typeface="Noto Music"/>
                <a:cs typeface="Arial Unicode MS"/>
              </a:rPr>
              <a:t> ‡ Spillover from previous PI</a:t>
            </a:r>
            <a:endParaRPr lang="de-DE" sz="900" kern="0" noProof="1">
              <a:latin typeface="72 Brand" panose="020B0504030603020204" pitchFamily="34" charset="0"/>
              <a:ea typeface="Arial Unicode MS" pitchFamily="34" charset="-128"/>
              <a:cs typeface="Arial Unicode MS" pitchFamily="34" charset="-128"/>
            </a:endParaRPr>
          </a:p>
        </p:txBody>
      </p:sp>
      <p:sp>
        <p:nvSpPr>
          <p:cNvPr id="34" name="Title 33">
            <a:extLst>
              <a:ext uri="{FF2B5EF4-FFF2-40B4-BE49-F238E27FC236}">
                <a16:creationId xmlns:a16="http://schemas.microsoft.com/office/drawing/2014/main" id="{E1E72C4C-24A6-06E5-4A16-389EC89A4FD8}"/>
              </a:ext>
            </a:extLst>
          </p:cNvPr>
          <p:cNvSpPr>
            <a:spLocks noGrp="1"/>
          </p:cNvSpPr>
          <p:nvPr>
            <p:ph type="title"/>
          </p:nvPr>
        </p:nvSpPr>
        <p:spPr/>
        <p:txBody>
          <a:bodyPr/>
          <a:lstStyle/>
          <a:p>
            <a:r>
              <a:rPr lang="en-US" noProof="1">
                <a:solidFill>
                  <a:srgbClr val="0070F2"/>
                </a:solidFill>
              </a:rPr>
              <a:t>1. SMC Retirement </a:t>
            </a:r>
            <a:r>
              <a:rPr lang="de-DE" noProof="1">
                <a:solidFill>
                  <a:srgbClr val="0070F2"/>
                </a:solidFill>
              </a:rPr>
              <a:t>| </a:t>
            </a:r>
            <a:r>
              <a:rPr lang="de-DE" noProof="1"/>
              <a:t>Marketing / Demand Generation - Roadmap</a:t>
            </a:r>
            <a:endParaRPr lang="en-US"/>
          </a:p>
        </p:txBody>
      </p:sp>
      <p:graphicFrame>
        <p:nvGraphicFramePr>
          <p:cNvPr id="36" name="Table 35">
            <a:extLst>
              <a:ext uri="{FF2B5EF4-FFF2-40B4-BE49-F238E27FC236}">
                <a16:creationId xmlns:a16="http://schemas.microsoft.com/office/drawing/2014/main" id="{794FF1B3-2006-50CB-5232-9714ACE54C19}"/>
              </a:ext>
            </a:extLst>
          </p:cNvPr>
          <p:cNvGraphicFramePr>
            <a:graphicFrameLocks noGrp="1"/>
          </p:cNvGraphicFramePr>
          <p:nvPr>
            <p:extLst>
              <p:ext uri="{D42A27DB-BD31-4B8C-83A1-F6EECF244321}">
                <p14:modId xmlns:p14="http://schemas.microsoft.com/office/powerpoint/2010/main" val="1306275577"/>
              </p:ext>
            </p:extLst>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39" name="dritter_kreis">
            <a:extLst>
              <a:ext uri="{FF2B5EF4-FFF2-40B4-BE49-F238E27FC236}">
                <a16:creationId xmlns:a16="http://schemas.microsoft.com/office/drawing/2014/main" id="{634935A1-28F8-2F98-EF0A-454F6A7D5DE5}"/>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grpSp>
        <p:nvGrpSpPr>
          <p:cNvPr id="40" name="Group 39">
            <a:extLst>
              <a:ext uri="{FF2B5EF4-FFF2-40B4-BE49-F238E27FC236}">
                <a16:creationId xmlns:a16="http://schemas.microsoft.com/office/drawing/2014/main" id="{B6D89384-98E7-BB56-AD9C-11E67D80A8FD}"/>
              </a:ext>
            </a:extLst>
          </p:cNvPr>
          <p:cNvGrpSpPr/>
          <p:nvPr/>
        </p:nvGrpSpPr>
        <p:grpSpPr>
          <a:xfrm>
            <a:off x="4359361" y="6548297"/>
            <a:ext cx="3884697" cy="123111"/>
            <a:chOff x="8182512" y="6590452"/>
            <a:chExt cx="3884697" cy="123111"/>
          </a:xfrm>
        </p:grpSpPr>
        <p:grpSp>
          <p:nvGrpSpPr>
            <p:cNvPr id="43" name="Group 42">
              <a:extLst>
                <a:ext uri="{FF2B5EF4-FFF2-40B4-BE49-F238E27FC236}">
                  <a16:creationId xmlns:a16="http://schemas.microsoft.com/office/drawing/2014/main" id="{67313C95-38EB-6C32-9ED6-374DE9EBA7E9}"/>
                </a:ext>
              </a:extLst>
            </p:cNvPr>
            <p:cNvGrpSpPr/>
            <p:nvPr/>
          </p:nvGrpSpPr>
          <p:grpSpPr>
            <a:xfrm>
              <a:off x="9730290" y="6590452"/>
              <a:ext cx="1272563" cy="123111"/>
              <a:chOff x="5925554" y="6645985"/>
              <a:chExt cx="1272563" cy="123111"/>
            </a:xfrm>
          </p:grpSpPr>
          <p:sp>
            <p:nvSpPr>
              <p:cNvPr id="69" name="Rectangle 68">
                <a:extLst>
                  <a:ext uri="{FF2B5EF4-FFF2-40B4-BE49-F238E27FC236}">
                    <a16:creationId xmlns:a16="http://schemas.microsoft.com/office/drawing/2014/main" id="{503E4A9A-50D9-0224-DBDD-A22B9A358143}"/>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70" name="TextBox 69">
                <a:extLst>
                  <a:ext uri="{FF2B5EF4-FFF2-40B4-BE49-F238E27FC236}">
                    <a16:creationId xmlns:a16="http://schemas.microsoft.com/office/drawing/2014/main" id="{4D2E5223-D6D9-0123-1E4E-D0953860DB07}"/>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71" name="Rectangle 70">
                <a:extLst>
                  <a:ext uri="{FF2B5EF4-FFF2-40B4-BE49-F238E27FC236}">
                    <a16:creationId xmlns:a16="http://schemas.microsoft.com/office/drawing/2014/main" id="{54EAAB07-0253-5881-7D4C-C5635CC45BE8}"/>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72" name="TextBox 71">
                <a:extLst>
                  <a:ext uri="{FF2B5EF4-FFF2-40B4-BE49-F238E27FC236}">
                    <a16:creationId xmlns:a16="http://schemas.microsoft.com/office/drawing/2014/main" id="{0E0D0D7A-646A-D57E-D8BC-36571C102EF2}"/>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49" name="Group 48">
              <a:extLst>
                <a:ext uri="{FF2B5EF4-FFF2-40B4-BE49-F238E27FC236}">
                  <a16:creationId xmlns:a16="http://schemas.microsoft.com/office/drawing/2014/main" id="{48598A07-2873-83CA-E209-AB2823CE81C8}"/>
                </a:ext>
              </a:extLst>
            </p:cNvPr>
            <p:cNvGrpSpPr/>
            <p:nvPr/>
          </p:nvGrpSpPr>
          <p:grpSpPr>
            <a:xfrm>
              <a:off x="11241932" y="6590452"/>
              <a:ext cx="825277" cy="123111"/>
              <a:chOff x="6635242" y="6645985"/>
              <a:chExt cx="825277" cy="123111"/>
            </a:xfrm>
          </p:grpSpPr>
          <p:sp>
            <p:nvSpPr>
              <p:cNvPr id="62" name="Rectangle 61">
                <a:extLst>
                  <a:ext uri="{FF2B5EF4-FFF2-40B4-BE49-F238E27FC236}">
                    <a16:creationId xmlns:a16="http://schemas.microsoft.com/office/drawing/2014/main" id="{736D7483-5D57-5740-97EF-ACF6BD99277C}"/>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68" name="TextBox 67">
                <a:extLst>
                  <a:ext uri="{FF2B5EF4-FFF2-40B4-BE49-F238E27FC236}">
                    <a16:creationId xmlns:a16="http://schemas.microsoft.com/office/drawing/2014/main" id="{10F39A47-A76C-DF5B-DA2B-92E95DB47AF0}"/>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54" name="Group 53">
              <a:extLst>
                <a:ext uri="{FF2B5EF4-FFF2-40B4-BE49-F238E27FC236}">
                  <a16:creationId xmlns:a16="http://schemas.microsoft.com/office/drawing/2014/main" id="{E4865CB2-8009-4EDE-890E-D672D89802E3}"/>
                </a:ext>
              </a:extLst>
            </p:cNvPr>
            <p:cNvGrpSpPr/>
            <p:nvPr/>
          </p:nvGrpSpPr>
          <p:grpSpPr>
            <a:xfrm>
              <a:off x="9060349" y="6590452"/>
              <a:ext cx="533530" cy="123111"/>
              <a:chOff x="6062376" y="6645985"/>
              <a:chExt cx="533530" cy="123111"/>
            </a:xfrm>
          </p:grpSpPr>
          <p:sp>
            <p:nvSpPr>
              <p:cNvPr id="59" name="Rectangle 58">
                <a:extLst>
                  <a:ext uri="{FF2B5EF4-FFF2-40B4-BE49-F238E27FC236}">
                    <a16:creationId xmlns:a16="http://schemas.microsoft.com/office/drawing/2014/main" id="{B832E054-C44C-05D8-C2D1-FE08BAB5F500}"/>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61" name="TextBox 60">
                <a:extLst>
                  <a:ext uri="{FF2B5EF4-FFF2-40B4-BE49-F238E27FC236}">
                    <a16:creationId xmlns:a16="http://schemas.microsoft.com/office/drawing/2014/main" id="{BC1A6A86-BCA3-D240-1282-8EB362D07807}"/>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55" name="Group 54">
              <a:extLst>
                <a:ext uri="{FF2B5EF4-FFF2-40B4-BE49-F238E27FC236}">
                  <a16:creationId xmlns:a16="http://schemas.microsoft.com/office/drawing/2014/main" id="{87732BBF-75BD-9F1E-3B6E-13063C320C5F}"/>
                </a:ext>
              </a:extLst>
            </p:cNvPr>
            <p:cNvGrpSpPr/>
            <p:nvPr/>
          </p:nvGrpSpPr>
          <p:grpSpPr>
            <a:xfrm>
              <a:off x="8182512" y="6590452"/>
              <a:ext cx="660590" cy="123111"/>
              <a:chOff x="4370755" y="6608278"/>
              <a:chExt cx="660590" cy="123111"/>
            </a:xfrm>
          </p:grpSpPr>
          <p:sp>
            <p:nvSpPr>
              <p:cNvPr id="56" name="Rectangle 55">
                <a:extLst>
                  <a:ext uri="{FF2B5EF4-FFF2-40B4-BE49-F238E27FC236}">
                    <a16:creationId xmlns:a16="http://schemas.microsoft.com/office/drawing/2014/main" id="{FDED2981-2A5F-086C-17A5-C21E49FFEB52}"/>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57" name="TextBox 56">
                <a:extLst>
                  <a:ext uri="{FF2B5EF4-FFF2-40B4-BE49-F238E27FC236}">
                    <a16:creationId xmlns:a16="http://schemas.microsoft.com/office/drawing/2014/main" id="{B9CCCCCA-187B-E692-355A-B8072E09DFDE}"/>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sp>
        <p:nvSpPr>
          <p:cNvPr id="75" name="Rectangle 74">
            <a:extLst>
              <a:ext uri="{FF2B5EF4-FFF2-40B4-BE49-F238E27FC236}">
                <a16:creationId xmlns:a16="http://schemas.microsoft.com/office/drawing/2014/main" id="{F265D9AD-A4A7-3657-F973-2D9C99FEAE1A}"/>
              </a:ext>
            </a:extLst>
          </p:cNvPr>
          <p:cNvSpPr>
            <a:spLocks/>
          </p:cNvSpPr>
          <p:nvPr/>
        </p:nvSpPr>
        <p:spPr bwMode="gray">
          <a:xfrm>
            <a:off x="4360345" y="6548297"/>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76" name="Rectangle 75">
            <a:extLst>
              <a:ext uri="{FF2B5EF4-FFF2-40B4-BE49-F238E27FC236}">
                <a16:creationId xmlns:a16="http://schemas.microsoft.com/office/drawing/2014/main" id="{23301199-6777-0466-36C1-CFEE8EC79C0C}"/>
              </a:ext>
            </a:extLst>
          </p:cNvPr>
          <p:cNvSpPr>
            <a:spLocks/>
          </p:cNvSpPr>
          <p:nvPr/>
        </p:nvSpPr>
        <p:spPr bwMode="gray">
          <a:xfrm>
            <a:off x="993243" y="225579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77" name="Rectangle 76">
            <a:extLst>
              <a:ext uri="{FF2B5EF4-FFF2-40B4-BE49-F238E27FC236}">
                <a16:creationId xmlns:a16="http://schemas.microsoft.com/office/drawing/2014/main" id="{0C2FDA99-3F1A-15B1-0B43-58B7C5B1FB5F}"/>
              </a:ext>
            </a:extLst>
          </p:cNvPr>
          <p:cNvSpPr>
            <a:spLocks/>
          </p:cNvSpPr>
          <p:nvPr/>
        </p:nvSpPr>
        <p:spPr bwMode="gray">
          <a:xfrm>
            <a:off x="993243" y="3077023"/>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79" name="Rectangle 78">
            <a:extLst>
              <a:ext uri="{FF2B5EF4-FFF2-40B4-BE49-F238E27FC236}">
                <a16:creationId xmlns:a16="http://schemas.microsoft.com/office/drawing/2014/main" id="{97A10802-B4ED-B2DD-F1E9-5D68C237585D}"/>
              </a:ext>
            </a:extLst>
          </p:cNvPr>
          <p:cNvSpPr>
            <a:spLocks/>
          </p:cNvSpPr>
          <p:nvPr/>
        </p:nvSpPr>
        <p:spPr bwMode="gray">
          <a:xfrm>
            <a:off x="993243" y="3694111"/>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B3F3BA65-AEB5-83CE-D820-DA6B53B46317}"/>
              </a:ext>
            </a:extLst>
          </p:cNvPr>
          <p:cNvSpPr>
            <a:spLocks/>
          </p:cNvSpPr>
          <p:nvPr/>
        </p:nvSpPr>
        <p:spPr bwMode="gray">
          <a:xfrm>
            <a:off x="1595667" y="1171113"/>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AUG</a:t>
            </a:r>
          </a:p>
        </p:txBody>
      </p:sp>
      <p:sp>
        <p:nvSpPr>
          <p:cNvPr id="50" name="Rectangle 49">
            <a:extLst>
              <a:ext uri="{FF2B5EF4-FFF2-40B4-BE49-F238E27FC236}">
                <a16:creationId xmlns:a16="http://schemas.microsoft.com/office/drawing/2014/main" id="{C28C8F77-2929-7079-1D9D-496B2A650667}"/>
              </a:ext>
            </a:extLst>
          </p:cNvPr>
          <p:cNvSpPr>
            <a:spLocks/>
          </p:cNvSpPr>
          <p:nvPr/>
        </p:nvSpPr>
        <p:spPr bwMode="gray">
          <a:xfrm>
            <a:off x="1004964" y="1172220"/>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913030" fontAlgn="base">
              <a:spcBef>
                <a:spcPct val="50000"/>
              </a:spcBef>
              <a:spcAft>
                <a:spcPct val="0"/>
              </a:spcAft>
              <a:buClr>
                <a:srgbClr val="F0AB00"/>
              </a:buClr>
              <a:buSzPct val="80000"/>
            </a:pPr>
            <a:r>
              <a:rPr lang="de-DE" sz="1200" kern="0" noProof="1">
                <a:solidFill>
                  <a:srgbClr val="000000"/>
                </a:solidFill>
                <a:latin typeface="72 Brand" panose="020B0504030603020204" pitchFamily="34" charset="0"/>
                <a:cs typeface="Arial Unicode MS" pitchFamily="34" charset="-128"/>
              </a:rPr>
              <a:t>JUL</a:t>
            </a:r>
          </a:p>
        </p:txBody>
      </p:sp>
      <p:sp>
        <p:nvSpPr>
          <p:cNvPr id="58" name="Rectangle 57">
            <a:extLst>
              <a:ext uri="{FF2B5EF4-FFF2-40B4-BE49-F238E27FC236}">
                <a16:creationId xmlns:a16="http://schemas.microsoft.com/office/drawing/2014/main" id="{B845DC29-D018-820C-352D-7BA18E9C52C5}"/>
              </a:ext>
            </a:extLst>
          </p:cNvPr>
          <p:cNvSpPr>
            <a:spLocks/>
          </p:cNvSpPr>
          <p:nvPr/>
        </p:nvSpPr>
        <p:spPr bwMode="gray">
          <a:xfrm>
            <a:off x="9865509" y="1162257"/>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OCT</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78" name="Rectangle 77">
            <a:extLst>
              <a:ext uri="{FF2B5EF4-FFF2-40B4-BE49-F238E27FC236}">
                <a16:creationId xmlns:a16="http://schemas.microsoft.com/office/drawing/2014/main" id="{61B15F11-1702-3047-CBD4-DDAB0B5E9656}"/>
              </a:ext>
            </a:extLst>
          </p:cNvPr>
          <p:cNvSpPr>
            <a:spLocks/>
          </p:cNvSpPr>
          <p:nvPr/>
        </p:nvSpPr>
        <p:spPr bwMode="gray">
          <a:xfrm>
            <a:off x="10456212" y="1157829"/>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NOV</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80" name="Rectangle 79">
            <a:extLst>
              <a:ext uri="{FF2B5EF4-FFF2-40B4-BE49-F238E27FC236}">
                <a16:creationId xmlns:a16="http://schemas.microsoft.com/office/drawing/2014/main" id="{EA152FD3-FC85-8759-0C0E-F82476B1EA6F}"/>
              </a:ext>
            </a:extLst>
          </p:cNvPr>
          <p:cNvSpPr>
            <a:spLocks/>
          </p:cNvSpPr>
          <p:nvPr/>
        </p:nvSpPr>
        <p:spPr bwMode="gray">
          <a:xfrm>
            <a:off x="11046922" y="1158936"/>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DEC</a:t>
            </a:r>
          </a:p>
        </p:txBody>
      </p:sp>
      <p:sp>
        <p:nvSpPr>
          <p:cNvPr id="81" name="Pentagon 9">
            <a:extLst>
              <a:ext uri="{FF2B5EF4-FFF2-40B4-BE49-F238E27FC236}">
                <a16:creationId xmlns:a16="http://schemas.microsoft.com/office/drawing/2014/main" id="{41F4E44D-005B-D743-FEDB-AE099EC0D03E}"/>
              </a:ext>
            </a:extLst>
          </p:cNvPr>
          <p:cNvSpPr>
            <a:spLocks/>
          </p:cNvSpPr>
          <p:nvPr/>
        </p:nvSpPr>
        <p:spPr>
          <a:xfrm>
            <a:off x="1006301" y="1734539"/>
            <a:ext cx="1079440" cy="229922"/>
          </a:xfrm>
          <a:prstGeom prst="homePlate">
            <a:avLst/>
          </a:prstGeom>
          <a:solidFill>
            <a:srgbClr val="F3FB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000000"/>
                </a:solidFill>
                <a:latin typeface="72 Brand" panose="020B0504030603020204" pitchFamily="34" charset="0"/>
              </a:rPr>
              <a:t>Analysis</a:t>
            </a:r>
            <a:endPar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endParaRPr>
          </a:p>
        </p:txBody>
      </p:sp>
      <p:sp>
        <p:nvSpPr>
          <p:cNvPr id="82" name="Rectangle 81">
            <a:extLst>
              <a:ext uri="{FF2B5EF4-FFF2-40B4-BE49-F238E27FC236}">
                <a16:creationId xmlns:a16="http://schemas.microsoft.com/office/drawing/2014/main" id="{4E9B4D4E-EFAB-5A6A-9CEB-405705F39F12}"/>
              </a:ext>
            </a:extLst>
          </p:cNvPr>
          <p:cNvSpPr>
            <a:spLocks/>
          </p:cNvSpPr>
          <p:nvPr/>
        </p:nvSpPr>
        <p:spPr bwMode="gray">
          <a:xfrm>
            <a:off x="2154690" y="2200123"/>
            <a:ext cx="1672405" cy="4271412"/>
          </a:xfrm>
          <a:prstGeom prst="rect">
            <a:avLst/>
          </a:prstGeom>
          <a:solidFill>
            <a:srgbClr val="F2F2F2">
              <a:alpha val="30196"/>
            </a:srgbClr>
          </a:solid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Double Byte (Only Greater China, once PIPL is implemented it will be handled in CDP Marketo)</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Consent including (Double Opt-in) --&gt; Moving to CDP / Marketo</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Best Record (Concept/Implementation) --&gt; Will move to CDP. No facets available anymore but alternative concept in CDP is available</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Contact Matching already moved to Marketo and CDP. Last deliverable is with RD11.25 the move of account matching</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(Event) Import/Export --&gt; Target architecure SAC</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Newsletter app category id logic --&gt; Category ID will be replaced by GUID --&gt; part of the newsletter migration to Marketo in RD11.25</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Segmentation: SMC Data attributes are already available in CDP. In CDP  audience builder available for segmentation. </a:t>
            </a:r>
            <a:r>
              <a:rPr lang="en-US" sz="700" kern="0" noProof="1">
                <a:solidFill>
                  <a:srgbClr val="000000"/>
                </a:solidFill>
                <a:latin typeface="+mn-lt"/>
                <a:cs typeface="Arial"/>
                <a:sym typeface="Wingdings" panose="05000000000000000000" pitchFamily="2" charset="2"/>
              </a:rPr>
              <a:t> Tests are ongoing, if this is a solution forward</a:t>
            </a:r>
            <a:endParaRPr lang="en-US" sz="700" kern="0" noProof="1">
              <a:solidFill>
                <a:srgbClr val="000000"/>
              </a:solidFill>
              <a:latin typeface="+mn-lt"/>
              <a:cs typeface="Arial"/>
            </a:endParaRP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Email as a Service </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Global unsubscribe Blacklist --&gt; List is already move to Marketo. Should be handled in CDC. Concept needs to be agreed on. </a:t>
            </a:r>
          </a:p>
        </p:txBody>
      </p:sp>
      <p:sp>
        <p:nvSpPr>
          <p:cNvPr id="86" name="Diamond 85">
            <a:extLst>
              <a:ext uri="{FF2B5EF4-FFF2-40B4-BE49-F238E27FC236}">
                <a16:creationId xmlns:a16="http://schemas.microsoft.com/office/drawing/2014/main" id="{6B89A3DD-7AED-4250-2B01-5143C0DEC683}"/>
              </a:ext>
            </a:extLst>
          </p:cNvPr>
          <p:cNvSpPr/>
          <p:nvPr/>
        </p:nvSpPr>
        <p:spPr bwMode="gray">
          <a:xfrm>
            <a:off x="11507195" y="1447578"/>
            <a:ext cx="114210" cy="114210"/>
          </a:xfrm>
          <a:prstGeom prst="diamond">
            <a:avLst/>
          </a:prstGeom>
          <a:solidFill>
            <a:srgbClr val="FF0000"/>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87" name="TextBox 2">
            <a:extLst>
              <a:ext uri="{FF2B5EF4-FFF2-40B4-BE49-F238E27FC236}">
                <a16:creationId xmlns:a16="http://schemas.microsoft.com/office/drawing/2014/main" id="{E2FC29B9-F0B1-703F-BDAF-1823D486EEBA}"/>
              </a:ext>
            </a:extLst>
          </p:cNvPr>
          <p:cNvSpPr txBox="1"/>
          <p:nvPr/>
        </p:nvSpPr>
        <p:spPr>
          <a:xfrm>
            <a:off x="11012787" y="1555725"/>
            <a:ext cx="1103202"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lang="de-DE" sz="700" kern="0" noProof="1">
                <a:solidFill>
                  <a:srgbClr val="000000"/>
                </a:solidFill>
                <a:latin typeface="+mn-lt"/>
              </a:rPr>
              <a:t>Tenant Termination</a:t>
            </a:r>
            <a:endParaRPr kumimoji="0" lang="de-DE" sz="700" b="0" i="0" u="none" strike="noStrike" kern="0" cap="none" spc="0" normalizeH="0" baseline="0" noProof="1">
              <a:ln>
                <a:noFill/>
              </a:ln>
              <a:solidFill>
                <a:srgbClr val="000000"/>
              </a:solidFill>
              <a:effectLst/>
              <a:uLnTx/>
              <a:uFillTx/>
              <a:latin typeface="+mn-lt"/>
              <a:ea typeface="+mn-ea"/>
              <a:cs typeface="+mn-cs"/>
            </a:endParaRPr>
          </a:p>
        </p:txBody>
      </p:sp>
      <p:sp>
        <p:nvSpPr>
          <p:cNvPr id="88" name="Rectangle 87">
            <a:extLst>
              <a:ext uri="{FF2B5EF4-FFF2-40B4-BE49-F238E27FC236}">
                <a16:creationId xmlns:a16="http://schemas.microsoft.com/office/drawing/2014/main" id="{C8A342CC-4BA8-78E0-197E-47FEDF87BDFE}"/>
              </a:ext>
            </a:extLst>
          </p:cNvPr>
          <p:cNvSpPr>
            <a:spLocks/>
          </p:cNvSpPr>
          <p:nvPr/>
        </p:nvSpPr>
        <p:spPr bwMode="gray">
          <a:xfrm>
            <a:off x="5627131" y="2200123"/>
            <a:ext cx="1672405" cy="4271412"/>
          </a:xfrm>
          <a:prstGeom prst="rect">
            <a:avLst/>
          </a:prstGeom>
          <a:solidFill>
            <a:srgbClr val="F2F2F2">
              <a:alpha val="30196"/>
            </a:srgbClr>
          </a:solid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Validation Enrichment --&gt; We are utilizing existing services from the EDT team. Only new demand like 6sense needs to be considered. Majority is already handled via All in One API remaining services are called from SMC. The switch to All in one API for remaining service is planned for RD05.26</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Ariba Supplier (data) --&gt; Move to CDP only but needs to be seperated out. Ariba Supplier will get a specific purpose to be separate from other data sets</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Ariba Supplier (roles)</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ARM Role Approval process (change)</a:t>
            </a:r>
          </a:p>
        </p:txBody>
      </p:sp>
      <p:sp>
        <p:nvSpPr>
          <p:cNvPr id="90" name="Rectangle 89">
            <a:extLst>
              <a:ext uri="{FF2B5EF4-FFF2-40B4-BE49-F238E27FC236}">
                <a16:creationId xmlns:a16="http://schemas.microsoft.com/office/drawing/2014/main" id="{CEA04BBE-ABAC-69F8-2DCB-2AF788406FB6}"/>
              </a:ext>
            </a:extLst>
          </p:cNvPr>
          <p:cNvSpPr>
            <a:spLocks/>
          </p:cNvSpPr>
          <p:nvPr/>
        </p:nvSpPr>
        <p:spPr bwMode="gray">
          <a:xfrm>
            <a:off x="7452682" y="2199893"/>
            <a:ext cx="1672405" cy="4271412"/>
          </a:xfrm>
          <a:prstGeom prst="rect">
            <a:avLst/>
          </a:prstGeom>
          <a:solidFill>
            <a:srgbClr val="F2F2F2">
              <a:alpha val="30196"/>
            </a:srgbClr>
          </a:solid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Pre-Migration Testing to ensure data extraction process works correctly and mapping is valid </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Complete Data Migration activities</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Test if data is accurately migrated and archived</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Functional acceptance test for end users using target architecture</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Test if compliance and regulatory obligations are fulfilled</a:t>
            </a:r>
          </a:p>
          <a:p>
            <a:pPr marL="171450" indent="-171450" defTabSz="1087470">
              <a:spcBef>
                <a:spcPct val="0"/>
              </a:spcBef>
              <a:spcAft>
                <a:spcPts val="600"/>
              </a:spcAft>
              <a:buFont typeface="Arial" panose="020B0604020202020204" pitchFamily="34" charset="0"/>
              <a:buChar char="•"/>
              <a:defRPr/>
            </a:pPr>
            <a:r>
              <a:rPr lang="en-US" sz="700" kern="0" noProof="1">
                <a:solidFill>
                  <a:srgbClr val="000000"/>
                </a:solidFill>
                <a:latin typeface="+mn-lt"/>
                <a:cs typeface="Arial"/>
              </a:rPr>
              <a:t>Performance Test</a:t>
            </a:r>
          </a:p>
        </p:txBody>
      </p:sp>
      <p:sp>
        <p:nvSpPr>
          <p:cNvPr id="95" name="Rectangle 94">
            <a:extLst>
              <a:ext uri="{FF2B5EF4-FFF2-40B4-BE49-F238E27FC236}">
                <a16:creationId xmlns:a16="http://schemas.microsoft.com/office/drawing/2014/main" id="{540BEB46-59E7-6465-735C-A20B624DAB02}"/>
              </a:ext>
            </a:extLst>
          </p:cNvPr>
          <p:cNvSpPr>
            <a:spLocks/>
          </p:cNvSpPr>
          <p:nvPr/>
        </p:nvSpPr>
        <p:spPr bwMode="gray">
          <a:xfrm>
            <a:off x="2153320" y="2255796"/>
            <a:ext cx="108000" cy="108000"/>
          </a:xfrm>
          <a:prstGeom prst="rect">
            <a:avLst/>
          </a:prstGeom>
          <a:solidFill>
            <a:srgbClr val="36A41D"/>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DE" sz="1800" kern="0" err="1">
              <a:solidFill>
                <a:srgbClr val="000000"/>
              </a:solidFill>
              <a:latin typeface="72 Brand"/>
              <a:cs typeface="Arial Unicode MS" pitchFamily="34" charset="-128"/>
            </a:endParaRPr>
          </a:p>
        </p:txBody>
      </p:sp>
      <p:sp>
        <p:nvSpPr>
          <p:cNvPr id="96" name="Rectangle 95">
            <a:extLst>
              <a:ext uri="{FF2B5EF4-FFF2-40B4-BE49-F238E27FC236}">
                <a16:creationId xmlns:a16="http://schemas.microsoft.com/office/drawing/2014/main" id="{266C7A04-2DD3-8267-CB97-069F9D1A429D}"/>
              </a:ext>
            </a:extLst>
          </p:cNvPr>
          <p:cNvSpPr>
            <a:spLocks/>
          </p:cNvSpPr>
          <p:nvPr/>
        </p:nvSpPr>
        <p:spPr bwMode="gray">
          <a:xfrm>
            <a:off x="2153320" y="2640712"/>
            <a:ext cx="108000" cy="108000"/>
          </a:xfrm>
          <a:prstGeom prst="rect">
            <a:avLst/>
          </a:prstGeom>
          <a:solidFill>
            <a:srgbClr val="36A41D"/>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DE" sz="1800" kern="0" err="1">
              <a:solidFill>
                <a:srgbClr val="000000"/>
              </a:solidFill>
              <a:latin typeface="72 Brand"/>
              <a:cs typeface="Arial Unicode MS" pitchFamily="34" charset="-128"/>
            </a:endParaRPr>
          </a:p>
        </p:txBody>
      </p:sp>
      <p:sp>
        <p:nvSpPr>
          <p:cNvPr id="97" name="Rectangle 96">
            <a:extLst>
              <a:ext uri="{FF2B5EF4-FFF2-40B4-BE49-F238E27FC236}">
                <a16:creationId xmlns:a16="http://schemas.microsoft.com/office/drawing/2014/main" id="{F214CCBD-C93F-3D56-0FD3-3B22982993EE}"/>
              </a:ext>
            </a:extLst>
          </p:cNvPr>
          <p:cNvSpPr>
            <a:spLocks/>
          </p:cNvSpPr>
          <p:nvPr/>
        </p:nvSpPr>
        <p:spPr bwMode="gray">
          <a:xfrm>
            <a:off x="2153320" y="2943460"/>
            <a:ext cx="108000" cy="108000"/>
          </a:xfrm>
          <a:prstGeom prst="rect">
            <a:avLst/>
          </a:prstGeom>
          <a:solidFill>
            <a:srgbClr val="36A41D"/>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DE" sz="1800" kern="0" err="1">
              <a:solidFill>
                <a:srgbClr val="000000"/>
              </a:solidFill>
              <a:latin typeface="72 Brand"/>
              <a:cs typeface="Arial Unicode MS" pitchFamily="34" charset="-128"/>
            </a:endParaRPr>
          </a:p>
        </p:txBody>
      </p:sp>
      <p:sp>
        <p:nvSpPr>
          <p:cNvPr id="98" name="Rectangle 97">
            <a:extLst>
              <a:ext uri="{FF2B5EF4-FFF2-40B4-BE49-F238E27FC236}">
                <a16:creationId xmlns:a16="http://schemas.microsoft.com/office/drawing/2014/main" id="{41D93097-D892-B4BF-14EB-B8682F2BF69E}"/>
              </a:ext>
            </a:extLst>
          </p:cNvPr>
          <p:cNvSpPr>
            <a:spLocks/>
          </p:cNvSpPr>
          <p:nvPr/>
        </p:nvSpPr>
        <p:spPr bwMode="gray">
          <a:xfrm>
            <a:off x="2153320" y="3527681"/>
            <a:ext cx="108000" cy="108000"/>
          </a:xfrm>
          <a:prstGeom prst="rect">
            <a:avLst/>
          </a:prstGeom>
          <a:solidFill>
            <a:srgbClr val="36A41D"/>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DE" sz="1800" kern="0" err="1">
              <a:solidFill>
                <a:srgbClr val="000000"/>
              </a:solidFill>
              <a:latin typeface="72 Brand"/>
              <a:cs typeface="Arial Unicode MS" pitchFamily="34" charset="-128"/>
            </a:endParaRPr>
          </a:p>
        </p:txBody>
      </p:sp>
      <p:sp>
        <p:nvSpPr>
          <p:cNvPr id="99" name="Rectangle 98">
            <a:extLst>
              <a:ext uri="{FF2B5EF4-FFF2-40B4-BE49-F238E27FC236}">
                <a16:creationId xmlns:a16="http://schemas.microsoft.com/office/drawing/2014/main" id="{747C6344-F8F0-3C53-D430-2F4996AFDA28}"/>
              </a:ext>
            </a:extLst>
          </p:cNvPr>
          <p:cNvSpPr>
            <a:spLocks/>
          </p:cNvSpPr>
          <p:nvPr/>
        </p:nvSpPr>
        <p:spPr bwMode="gray">
          <a:xfrm>
            <a:off x="2153320" y="4034000"/>
            <a:ext cx="108000" cy="108000"/>
          </a:xfrm>
          <a:prstGeom prst="rect">
            <a:avLst/>
          </a:prstGeom>
          <a:solidFill>
            <a:srgbClr val="36A41D"/>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DE" sz="1800" kern="0" err="1">
              <a:solidFill>
                <a:srgbClr val="000000"/>
              </a:solidFill>
              <a:latin typeface="72 Brand"/>
              <a:cs typeface="Arial Unicode MS" pitchFamily="34" charset="-128"/>
            </a:endParaRPr>
          </a:p>
        </p:txBody>
      </p:sp>
      <p:sp>
        <p:nvSpPr>
          <p:cNvPr id="100" name="Rectangle 99">
            <a:extLst>
              <a:ext uri="{FF2B5EF4-FFF2-40B4-BE49-F238E27FC236}">
                <a16:creationId xmlns:a16="http://schemas.microsoft.com/office/drawing/2014/main" id="{F9B1CD9B-4257-4A33-A043-DED6FCD7B825}"/>
              </a:ext>
            </a:extLst>
          </p:cNvPr>
          <p:cNvSpPr>
            <a:spLocks/>
          </p:cNvSpPr>
          <p:nvPr/>
        </p:nvSpPr>
        <p:spPr bwMode="gray">
          <a:xfrm>
            <a:off x="2153320" y="4342367"/>
            <a:ext cx="108000" cy="108000"/>
          </a:xfrm>
          <a:prstGeom prst="rect">
            <a:avLst/>
          </a:prstGeom>
          <a:solidFill>
            <a:srgbClr val="36A41D"/>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DE" sz="1800" kern="0" err="1">
              <a:solidFill>
                <a:srgbClr val="000000"/>
              </a:solidFill>
              <a:latin typeface="72 Brand"/>
              <a:cs typeface="Arial Unicode MS" pitchFamily="34" charset="-128"/>
            </a:endParaRPr>
          </a:p>
        </p:txBody>
      </p:sp>
      <p:sp>
        <p:nvSpPr>
          <p:cNvPr id="101" name="Rectangle 100">
            <a:extLst>
              <a:ext uri="{FF2B5EF4-FFF2-40B4-BE49-F238E27FC236}">
                <a16:creationId xmlns:a16="http://schemas.microsoft.com/office/drawing/2014/main" id="{A451E29F-87A5-79F0-C7F1-AFD28F162365}"/>
              </a:ext>
            </a:extLst>
          </p:cNvPr>
          <p:cNvSpPr>
            <a:spLocks/>
          </p:cNvSpPr>
          <p:nvPr/>
        </p:nvSpPr>
        <p:spPr bwMode="gray">
          <a:xfrm>
            <a:off x="2153320" y="4822434"/>
            <a:ext cx="108000" cy="108000"/>
          </a:xfrm>
          <a:prstGeom prst="rect">
            <a:avLst/>
          </a:prstGeom>
          <a:solidFill>
            <a:srgbClr val="36A41D"/>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DE" sz="1800" kern="0" err="1">
              <a:solidFill>
                <a:srgbClr val="000000"/>
              </a:solidFill>
              <a:latin typeface="72 Brand"/>
              <a:cs typeface="Arial Unicode MS" pitchFamily="34" charset="-128"/>
            </a:endParaRPr>
          </a:p>
        </p:txBody>
      </p:sp>
      <p:sp>
        <p:nvSpPr>
          <p:cNvPr id="102" name="Rectangle 101">
            <a:extLst>
              <a:ext uri="{FF2B5EF4-FFF2-40B4-BE49-F238E27FC236}">
                <a16:creationId xmlns:a16="http://schemas.microsoft.com/office/drawing/2014/main" id="{22F0E1FB-57A9-D232-CA95-6940FEF26EF3}"/>
              </a:ext>
            </a:extLst>
          </p:cNvPr>
          <p:cNvSpPr>
            <a:spLocks/>
          </p:cNvSpPr>
          <p:nvPr/>
        </p:nvSpPr>
        <p:spPr bwMode="gray">
          <a:xfrm>
            <a:off x="2153320" y="5421330"/>
            <a:ext cx="108000" cy="108000"/>
          </a:xfrm>
          <a:prstGeom prst="rect">
            <a:avLst/>
          </a:prstGeom>
          <a:solidFill>
            <a:srgbClr val="36A41D"/>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DE" sz="1800" kern="0" err="1">
              <a:solidFill>
                <a:srgbClr val="000000"/>
              </a:solidFill>
              <a:latin typeface="72 Brand"/>
              <a:cs typeface="Arial Unicode MS" pitchFamily="34" charset="-128"/>
            </a:endParaRPr>
          </a:p>
        </p:txBody>
      </p:sp>
      <p:sp>
        <p:nvSpPr>
          <p:cNvPr id="103" name="Rectangle 102">
            <a:extLst>
              <a:ext uri="{FF2B5EF4-FFF2-40B4-BE49-F238E27FC236}">
                <a16:creationId xmlns:a16="http://schemas.microsoft.com/office/drawing/2014/main" id="{0A3AAAB3-5526-8D9B-7B88-5307F4AB5984}"/>
              </a:ext>
            </a:extLst>
          </p:cNvPr>
          <p:cNvSpPr>
            <a:spLocks/>
          </p:cNvSpPr>
          <p:nvPr/>
        </p:nvSpPr>
        <p:spPr bwMode="gray">
          <a:xfrm>
            <a:off x="2153320" y="5648582"/>
            <a:ext cx="108000" cy="108000"/>
          </a:xfrm>
          <a:prstGeom prst="rect">
            <a:avLst/>
          </a:prstGeom>
          <a:solidFill>
            <a:srgbClr val="36A41D"/>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DE" sz="1800" kern="0" err="1">
              <a:solidFill>
                <a:srgbClr val="000000"/>
              </a:solidFill>
              <a:latin typeface="72 Brand"/>
              <a:cs typeface="Arial Unicode MS" pitchFamily="34" charset="-128"/>
            </a:endParaRPr>
          </a:p>
        </p:txBody>
      </p:sp>
      <p:sp>
        <p:nvSpPr>
          <p:cNvPr id="104" name="Rectangle 103">
            <a:extLst>
              <a:ext uri="{FF2B5EF4-FFF2-40B4-BE49-F238E27FC236}">
                <a16:creationId xmlns:a16="http://schemas.microsoft.com/office/drawing/2014/main" id="{4B2B78E0-E6D2-EE06-52DC-671DCC27BC21}"/>
              </a:ext>
            </a:extLst>
          </p:cNvPr>
          <p:cNvSpPr>
            <a:spLocks/>
          </p:cNvSpPr>
          <p:nvPr/>
        </p:nvSpPr>
        <p:spPr bwMode="gray">
          <a:xfrm>
            <a:off x="3904479" y="2242869"/>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05" name="Rectangle 104">
            <a:extLst>
              <a:ext uri="{FF2B5EF4-FFF2-40B4-BE49-F238E27FC236}">
                <a16:creationId xmlns:a16="http://schemas.microsoft.com/office/drawing/2014/main" id="{A53B0546-212A-1E9A-A893-A38A740BAF6D}"/>
              </a:ext>
            </a:extLst>
          </p:cNvPr>
          <p:cNvSpPr>
            <a:spLocks/>
          </p:cNvSpPr>
          <p:nvPr/>
        </p:nvSpPr>
        <p:spPr bwMode="gray">
          <a:xfrm>
            <a:off x="3904479" y="2843928"/>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06" name="Rectangle 105">
            <a:extLst>
              <a:ext uri="{FF2B5EF4-FFF2-40B4-BE49-F238E27FC236}">
                <a16:creationId xmlns:a16="http://schemas.microsoft.com/office/drawing/2014/main" id="{AFB73C0B-A3A4-571E-525C-9A600F3C1BF2}"/>
              </a:ext>
            </a:extLst>
          </p:cNvPr>
          <p:cNvSpPr>
            <a:spLocks/>
          </p:cNvSpPr>
          <p:nvPr/>
        </p:nvSpPr>
        <p:spPr bwMode="gray">
          <a:xfrm>
            <a:off x="3904479" y="3356386"/>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07" name="Rectangle 106">
            <a:extLst>
              <a:ext uri="{FF2B5EF4-FFF2-40B4-BE49-F238E27FC236}">
                <a16:creationId xmlns:a16="http://schemas.microsoft.com/office/drawing/2014/main" id="{009EF25D-90A3-884E-2A86-C98387B4AAED}"/>
              </a:ext>
            </a:extLst>
          </p:cNvPr>
          <p:cNvSpPr>
            <a:spLocks/>
          </p:cNvSpPr>
          <p:nvPr/>
        </p:nvSpPr>
        <p:spPr bwMode="gray">
          <a:xfrm>
            <a:off x="3904479" y="3873666"/>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08" name="Rectangle 107">
            <a:extLst>
              <a:ext uri="{FF2B5EF4-FFF2-40B4-BE49-F238E27FC236}">
                <a16:creationId xmlns:a16="http://schemas.microsoft.com/office/drawing/2014/main" id="{A98AF707-B63F-DDA6-EED1-73B43D1EAEF9}"/>
              </a:ext>
            </a:extLst>
          </p:cNvPr>
          <p:cNvSpPr>
            <a:spLocks/>
          </p:cNvSpPr>
          <p:nvPr/>
        </p:nvSpPr>
        <p:spPr bwMode="gray">
          <a:xfrm>
            <a:off x="5619604" y="2226865"/>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09" name="Rectangle 108">
            <a:extLst>
              <a:ext uri="{FF2B5EF4-FFF2-40B4-BE49-F238E27FC236}">
                <a16:creationId xmlns:a16="http://schemas.microsoft.com/office/drawing/2014/main" id="{A9F93022-EF1D-2FCC-2115-D0E19D0C87B6}"/>
              </a:ext>
            </a:extLst>
          </p:cNvPr>
          <p:cNvSpPr>
            <a:spLocks/>
          </p:cNvSpPr>
          <p:nvPr/>
        </p:nvSpPr>
        <p:spPr bwMode="gray">
          <a:xfrm>
            <a:off x="5627131" y="3262352"/>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B0A1E944-E250-BA65-733B-73DA33DDA509}"/>
              </a:ext>
            </a:extLst>
          </p:cNvPr>
          <p:cNvSpPr>
            <a:spLocks/>
          </p:cNvSpPr>
          <p:nvPr/>
        </p:nvSpPr>
        <p:spPr bwMode="gray">
          <a:xfrm>
            <a:off x="5627131" y="3887667"/>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1" name="Rectangle 110">
            <a:extLst>
              <a:ext uri="{FF2B5EF4-FFF2-40B4-BE49-F238E27FC236}">
                <a16:creationId xmlns:a16="http://schemas.microsoft.com/office/drawing/2014/main" id="{14600210-5525-14D0-ABF0-92A2AD2D3B49}"/>
              </a:ext>
            </a:extLst>
          </p:cNvPr>
          <p:cNvSpPr>
            <a:spLocks/>
          </p:cNvSpPr>
          <p:nvPr/>
        </p:nvSpPr>
        <p:spPr bwMode="gray">
          <a:xfrm>
            <a:off x="5619604" y="4071635"/>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2" name="Rectangle 111">
            <a:extLst>
              <a:ext uri="{FF2B5EF4-FFF2-40B4-BE49-F238E27FC236}">
                <a16:creationId xmlns:a16="http://schemas.microsoft.com/office/drawing/2014/main" id="{00BFAA3A-2C87-C508-3468-93DB2C888CBA}"/>
              </a:ext>
            </a:extLst>
          </p:cNvPr>
          <p:cNvSpPr>
            <a:spLocks/>
          </p:cNvSpPr>
          <p:nvPr/>
        </p:nvSpPr>
        <p:spPr bwMode="gray">
          <a:xfrm>
            <a:off x="7446795" y="2226865"/>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3" name="Rectangle 112">
            <a:extLst>
              <a:ext uri="{FF2B5EF4-FFF2-40B4-BE49-F238E27FC236}">
                <a16:creationId xmlns:a16="http://schemas.microsoft.com/office/drawing/2014/main" id="{FF18A6DF-1371-D0D5-F1D9-5522E5228915}"/>
              </a:ext>
            </a:extLst>
          </p:cNvPr>
          <p:cNvSpPr>
            <a:spLocks/>
          </p:cNvSpPr>
          <p:nvPr/>
        </p:nvSpPr>
        <p:spPr bwMode="gray">
          <a:xfrm>
            <a:off x="7446795" y="262153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B90A35BE-4B82-C1A1-7573-2F4934993C5A}"/>
              </a:ext>
            </a:extLst>
          </p:cNvPr>
          <p:cNvSpPr>
            <a:spLocks/>
          </p:cNvSpPr>
          <p:nvPr/>
        </p:nvSpPr>
        <p:spPr bwMode="gray">
          <a:xfrm>
            <a:off x="7446795" y="281785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5" name="Rectangle 114">
            <a:extLst>
              <a:ext uri="{FF2B5EF4-FFF2-40B4-BE49-F238E27FC236}">
                <a16:creationId xmlns:a16="http://schemas.microsoft.com/office/drawing/2014/main" id="{53408625-F639-868A-A861-5861170EF678}"/>
              </a:ext>
            </a:extLst>
          </p:cNvPr>
          <p:cNvSpPr>
            <a:spLocks/>
          </p:cNvSpPr>
          <p:nvPr/>
        </p:nvSpPr>
        <p:spPr bwMode="gray">
          <a:xfrm>
            <a:off x="7446795" y="3073034"/>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6" name="Rectangle 115">
            <a:extLst>
              <a:ext uri="{FF2B5EF4-FFF2-40B4-BE49-F238E27FC236}">
                <a16:creationId xmlns:a16="http://schemas.microsoft.com/office/drawing/2014/main" id="{6F8FF807-267C-AB4F-DABD-E3F24CA86B20}"/>
              </a:ext>
            </a:extLst>
          </p:cNvPr>
          <p:cNvSpPr>
            <a:spLocks/>
          </p:cNvSpPr>
          <p:nvPr/>
        </p:nvSpPr>
        <p:spPr bwMode="gray">
          <a:xfrm>
            <a:off x="7452523" y="338738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7" name="Rectangle 116">
            <a:extLst>
              <a:ext uri="{FF2B5EF4-FFF2-40B4-BE49-F238E27FC236}">
                <a16:creationId xmlns:a16="http://schemas.microsoft.com/office/drawing/2014/main" id="{4F960157-FF69-E920-6211-8A84A42C919E}"/>
              </a:ext>
            </a:extLst>
          </p:cNvPr>
          <p:cNvSpPr>
            <a:spLocks/>
          </p:cNvSpPr>
          <p:nvPr/>
        </p:nvSpPr>
        <p:spPr bwMode="gray">
          <a:xfrm>
            <a:off x="7446795" y="3674048"/>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8" name="Rectangle 117">
            <a:extLst>
              <a:ext uri="{FF2B5EF4-FFF2-40B4-BE49-F238E27FC236}">
                <a16:creationId xmlns:a16="http://schemas.microsoft.com/office/drawing/2014/main" id="{15CC85B7-18C3-503B-20EB-EE0126D24762}"/>
              </a:ext>
            </a:extLst>
          </p:cNvPr>
          <p:cNvSpPr>
            <a:spLocks/>
          </p:cNvSpPr>
          <p:nvPr/>
        </p:nvSpPr>
        <p:spPr bwMode="gray">
          <a:xfrm>
            <a:off x="9201480" y="2220999"/>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19" name="Rectangle 118">
            <a:extLst>
              <a:ext uri="{FF2B5EF4-FFF2-40B4-BE49-F238E27FC236}">
                <a16:creationId xmlns:a16="http://schemas.microsoft.com/office/drawing/2014/main" id="{AFEFF0D2-DF25-62FD-C6BC-B9E39C1DE041}"/>
              </a:ext>
            </a:extLst>
          </p:cNvPr>
          <p:cNvSpPr>
            <a:spLocks/>
          </p:cNvSpPr>
          <p:nvPr/>
        </p:nvSpPr>
        <p:spPr bwMode="gray">
          <a:xfrm>
            <a:off x="9205286" y="2348705"/>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20" name="Rectangle 119">
            <a:extLst>
              <a:ext uri="{FF2B5EF4-FFF2-40B4-BE49-F238E27FC236}">
                <a16:creationId xmlns:a16="http://schemas.microsoft.com/office/drawing/2014/main" id="{40E9F7DC-0F27-8E05-B8D4-9A130EA37775}"/>
              </a:ext>
            </a:extLst>
          </p:cNvPr>
          <p:cNvSpPr>
            <a:spLocks/>
          </p:cNvSpPr>
          <p:nvPr/>
        </p:nvSpPr>
        <p:spPr bwMode="gray">
          <a:xfrm>
            <a:off x="9201480" y="2476411"/>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1F671C72-E0F4-5506-C6B6-8442005EDFD9}"/>
              </a:ext>
            </a:extLst>
          </p:cNvPr>
          <p:cNvSpPr>
            <a:spLocks/>
          </p:cNvSpPr>
          <p:nvPr/>
        </p:nvSpPr>
        <p:spPr bwMode="gray">
          <a:xfrm>
            <a:off x="9201480" y="2604117"/>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22" name="Rectangle 121">
            <a:extLst>
              <a:ext uri="{FF2B5EF4-FFF2-40B4-BE49-F238E27FC236}">
                <a16:creationId xmlns:a16="http://schemas.microsoft.com/office/drawing/2014/main" id="{CAEC0658-B35A-4969-E8ED-DD79D52002C3}"/>
              </a:ext>
            </a:extLst>
          </p:cNvPr>
          <p:cNvSpPr>
            <a:spLocks/>
          </p:cNvSpPr>
          <p:nvPr/>
        </p:nvSpPr>
        <p:spPr bwMode="gray">
          <a:xfrm>
            <a:off x="9201480" y="273182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124" name="Rectangle 123">
            <a:extLst>
              <a:ext uri="{FF2B5EF4-FFF2-40B4-BE49-F238E27FC236}">
                <a16:creationId xmlns:a16="http://schemas.microsoft.com/office/drawing/2014/main" id="{B220D6B7-9C4F-284F-1025-AA1682BDA4BA}"/>
              </a:ext>
            </a:extLst>
          </p:cNvPr>
          <p:cNvSpPr>
            <a:spLocks/>
          </p:cNvSpPr>
          <p:nvPr/>
        </p:nvSpPr>
        <p:spPr bwMode="gray">
          <a:xfrm>
            <a:off x="9201480" y="2850995"/>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Tree>
    <p:extLst>
      <p:ext uri="{BB962C8B-B14F-4D97-AF65-F5344CB8AC3E}">
        <p14:creationId xmlns:p14="http://schemas.microsoft.com/office/powerpoint/2010/main" val="1937834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B82B-74D4-F444-62CA-CDED3629998A}"/>
              </a:ext>
            </a:extLst>
          </p:cNvPr>
          <p:cNvSpPr>
            <a:spLocks noGrp="1"/>
          </p:cNvSpPr>
          <p:nvPr>
            <p:ph type="ctrTitle"/>
          </p:nvPr>
        </p:nvSpPr>
        <p:spPr/>
        <p:txBody>
          <a:bodyPr/>
          <a:lstStyle/>
          <a:p>
            <a:r>
              <a:rPr lang="en-US"/>
              <a:t>CDP Business</a:t>
            </a:r>
            <a:br>
              <a:rPr lang="en-US"/>
            </a:br>
            <a:r>
              <a:rPr lang="en-US"/>
              <a:t>Use Cases: </a:t>
            </a:r>
            <a:br>
              <a:rPr lang="en-US"/>
            </a:br>
            <a:r>
              <a:rPr lang="en-US" b="1"/>
              <a:t>Sales</a:t>
            </a:r>
          </a:p>
        </p:txBody>
      </p:sp>
    </p:spTree>
    <p:extLst>
      <p:ext uri="{BB962C8B-B14F-4D97-AF65-F5344CB8AC3E}">
        <p14:creationId xmlns:p14="http://schemas.microsoft.com/office/powerpoint/2010/main" val="303592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2333-6357-B0A0-B3A1-FBDD5BB3294C}"/>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724433-6945-3159-00E7-D7A96B5357B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27724433-6945-3159-00E7-D7A96B5357B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6FD1B77E-862E-42C7-75B0-FFA7D2C15389}"/>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29C950D-0690-7067-7E24-041EB31CC45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B7966AA8-C342-F97A-0185-ADB705FA57D2}"/>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277CAD65-1DB4-4E6F-596F-6D4B35D2A38C}"/>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76AEE900-A837-2658-634C-FF064EE57806}"/>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76FD9BF1-5F37-1551-4E64-A7A65D681187}"/>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8A871FCA-EB93-42FB-5EB2-988BA5142861}"/>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B06EF6D6-4896-B9D4-A405-86D202C3E4ED}"/>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D80E77CF-C03C-3014-A0C5-5EE975F5AF01}"/>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5B303064-1ED5-4C7B-5CE6-CA1B4559E796}"/>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41C8D23A-B055-F099-DBB8-8C3B60E703CB}"/>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078D4006-F6F6-C15C-C418-4372B41BE8EA}"/>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ED002D1-09A5-8A7F-2A0C-96B1C40B78B8}"/>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13A474BC-3184-8848-CE43-0690A5CB7827}"/>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A5F49752-36DE-1039-A449-5CBCC8EBCCA8}"/>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D2E4698-2E15-95BD-E158-3854D2D8A6C3}"/>
              </a:ext>
            </a:extLst>
          </p:cNvPr>
          <p:cNvGraphicFramePr>
            <a:graphicFrameLocks noGrp="1"/>
          </p:cNvGraphicFramePr>
          <p:nvPr/>
        </p:nvGraphicFramePr>
        <p:xfrm>
          <a:off x="474631" y="2071726"/>
          <a:ext cx="11215722" cy="3492500"/>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1" i="0" u="none" strike="noStrike" kern="1200" cap="none" spc="0" normalizeH="0" baseline="0" noProof="1">
                          <a:ln>
                            <a:noFill/>
                          </a:ln>
                          <a:solidFill>
                            <a:srgbClr val="89D1FF">
                              <a:lumMod val="75000"/>
                            </a:srgbClr>
                          </a:solidFill>
                          <a:effectLst/>
                          <a:uLnTx/>
                          <a:uFillTx/>
                          <a:latin typeface="72 Brand"/>
                          <a:ea typeface="+mn-ea"/>
                          <a:cs typeface="Arial"/>
                          <a:hlinkClick r:id="rId6">
                            <a:extLst>
                              <a:ext uri="{A12FA001-AC4F-418D-AE19-62706E023703}">
                                <ahyp:hlinkClr xmlns:ahyp="http://schemas.microsoft.com/office/drawing/2018/hyperlinkcolor" val="tx"/>
                              </a:ext>
                            </a:extLst>
                          </a:hlinkClick>
                        </a:rPr>
                        <a:t>SP-24635</a:t>
                      </a:r>
                      <a:r>
                        <a:rPr kumimoji="0" lang="de-DE" sz="700" b="1" i="0" u="none" strike="noStrike" kern="1200" cap="none" spc="0" normalizeH="0" baseline="0" noProof="1">
                          <a:ln>
                            <a:noFill/>
                          </a:ln>
                          <a:solidFill>
                            <a:srgbClr val="89D1FF">
                              <a:lumMod val="75000"/>
                            </a:srgbClr>
                          </a:solidFill>
                          <a:effectLst/>
                          <a:uLnTx/>
                          <a:uFillTx/>
                          <a:latin typeface="72 Brand"/>
                          <a:ea typeface="+mn-ea"/>
                          <a:cs typeface="Arial"/>
                        </a:rPr>
                        <a:t> </a:t>
                      </a:r>
                      <a:r>
                        <a:rPr kumimoji="0" lang="de-DE" sz="700" b="1" i="0" u="none" strike="noStrike" kern="1200" cap="none" spc="0" normalizeH="0" baseline="0" noProof="1">
                          <a:ln>
                            <a:noFill/>
                          </a:ln>
                          <a:solidFill>
                            <a:srgbClr val="000000"/>
                          </a:solidFill>
                          <a:effectLst/>
                          <a:uLnTx/>
                          <a:uFillTx/>
                          <a:latin typeface="72 Brand"/>
                          <a:ea typeface="+mn-ea"/>
                          <a:cs typeface="Arial"/>
                        </a:rPr>
                        <a:t>-</a:t>
                      </a:r>
                      <a:r>
                        <a:rPr kumimoji="0" lang="de-DE" sz="700" b="0" i="0" u="none" strike="noStrike" kern="1200" cap="none" spc="0" normalizeH="0" baseline="0" noProof="1">
                          <a:ln>
                            <a:noFill/>
                          </a:ln>
                          <a:solidFill>
                            <a:srgbClr val="000000"/>
                          </a:solidFill>
                          <a:effectLst/>
                          <a:uLnTx/>
                          <a:uFillTx/>
                          <a:latin typeface="Arial"/>
                          <a:ea typeface="+mn-ea"/>
                          <a:cs typeface="Arial"/>
                        </a:rPr>
                        <a:t> </a:t>
                      </a:r>
                      <a:r>
                        <a:rPr kumimoji="0" lang="de-DE" sz="700" b="1" i="0" u="none" strike="noStrike" kern="1200" cap="none" spc="0" normalizeH="0" baseline="0" noProof="1">
                          <a:ln>
                            <a:noFill/>
                          </a:ln>
                          <a:solidFill>
                            <a:srgbClr val="000000"/>
                          </a:solidFill>
                          <a:effectLst/>
                          <a:uLnTx/>
                          <a:uFillTx/>
                          <a:latin typeface="72 Brand"/>
                          <a:ea typeface="+mn-ea"/>
                          <a:cs typeface="Arial"/>
                        </a:rPr>
                        <a:t>C4C Integration in CDP – Inbound &amp; Outbound</a:t>
                      </a:r>
                      <a:r>
                        <a:rPr lang="en-US" sz="700" b="1" kern="0" baseline="30000">
                          <a:latin typeface="+mn-lt"/>
                          <a:ea typeface="Noto Music"/>
                          <a:cs typeface="Arial Unicode MS"/>
                        </a:rPr>
                        <a:t>‡</a:t>
                      </a:r>
                      <a:endParaRPr kumimoji="0" lang="de-DE" sz="700" b="1" i="0" u="none" strike="noStrike" kern="1200" cap="none" spc="0" normalizeH="0" baseline="0" noProof="1">
                        <a:ln>
                          <a:noFill/>
                        </a:ln>
                        <a:solidFill>
                          <a:srgbClr val="000000"/>
                        </a:solidFill>
                        <a:effectLst/>
                        <a:uLnTx/>
                        <a:uFillTx/>
                        <a:latin typeface="72 Brand"/>
                        <a:ea typeface="+mn-ea"/>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Krishna Kumar Anguraj</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a:solidFill>
                            <a:srgbClr val="000000"/>
                          </a:solidFill>
                          <a:latin typeface="+mn-lt"/>
                          <a:ea typeface="+mn-ea"/>
                          <a:cs typeface="Arial"/>
                        </a:rPr>
                        <a:t>Implemented fix for mandatory job title and C4C guide mapping</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a:solidFill>
                            <a:srgbClr val="000000"/>
                          </a:solidFill>
                          <a:latin typeface="+mn-lt"/>
                          <a:ea typeface="+mn-ea"/>
                          <a:cs typeface="Arial"/>
                        </a:rPr>
                        <a:t>NGCS E2E testing started (9</a:t>
                      </a:r>
                      <a:r>
                        <a:rPr lang="en-US" sz="700" b="0" kern="1200" baseline="30000">
                          <a:solidFill>
                            <a:srgbClr val="000000"/>
                          </a:solidFill>
                          <a:latin typeface="+mn-lt"/>
                          <a:ea typeface="+mn-ea"/>
                          <a:cs typeface="Arial"/>
                        </a:rPr>
                        <a:t>th</a:t>
                      </a:r>
                      <a:r>
                        <a:rPr lang="en-US" sz="700" b="0" kern="1200">
                          <a:solidFill>
                            <a:srgbClr val="000000"/>
                          </a:solidFill>
                          <a:latin typeface="+mn-lt"/>
                          <a:ea typeface="+mn-ea"/>
                          <a:cs typeface="Arial"/>
                        </a:rPr>
                        <a:t> October)</a:t>
                      </a:r>
                    </a:p>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a:solidFill>
                            <a:srgbClr val="000000"/>
                          </a:solidFill>
                          <a:latin typeface="+mn-lt"/>
                          <a:ea typeface="+mn-ea"/>
                          <a:cs typeface="Arial"/>
                        </a:rPr>
                        <a:t>10 features live for RD10</a:t>
                      </a:r>
                      <a:endParaRPr lang="en-US" sz="700"/>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10/25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02/26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a:ln>
                            <a:noFill/>
                          </a:ln>
                          <a:solidFill>
                            <a:schemeClr val="tx1"/>
                          </a:solidFill>
                          <a:effectLst/>
                          <a:uLnTx/>
                          <a:uFillTx/>
                          <a:latin typeface="+mn-lt"/>
                          <a:ea typeface="+mn-ea"/>
                          <a:cs typeface="+mn-cs"/>
                        </a:rPr>
                        <a:t>60%</a:t>
                      </a:r>
                      <a:endParaRPr kumimoji="0" lang="en-US"/>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defTabSz="1087470">
                        <a:spcBef>
                          <a:spcPct val="0"/>
                        </a:spcBef>
                        <a:spcAft>
                          <a:spcPts val="100"/>
                        </a:spcAft>
                        <a:defRPr/>
                      </a:pPr>
                      <a:r>
                        <a:rPr lang="en-US" sz="700" b="1" u="sng">
                          <a:solidFill>
                            <a:schemeClr val="bg2">
                              <a:lumMod val="75000"/>
                            </a:schemeClr>
                          </a:solidFill>
                          <a:latin typeface="+mn-lt"/>
                          <a:hlinkClick r:id="rId7">
                            <a:extLst>
                              <a:ext uri="{A12FA001-AC4F-418D-AE19-62706E023703}">
                                <ahyp:hlinkClr xmlns:ahyp="http://schemas.microsoft.com/office/drawing/2018/hyperlinkcolor" val="tx"/>
                              </a:ext>
                            </a:extLst>
                          </a:hlinkClick>
                        </a:rPr>
                        <a:t>SP-27543</a:t>
                      </a:r>
                      <a:r>
                        <a:rPr lang="en-US" sz="700" b="1">
                          <a:solidFill>
                            <a:srgbClr val="000000"/>
                          </a:solidFill>
                          <a:latin typeface="+mn-lt"/>
                          <a:cs typeface="Arial"/>
                        </a:rPr>
                        <a:t> – CCDQ AF1 Contact Acquisition Workflows for Sales Owned Contacts</a:t>
                      </a:r>
                    </a:p>
                    <a:p>
                      <a:pPr defTabSz="1087470">
                        <a:spcBef>
                          <a:spcPct val="0"/>
                        </a:spcBef>
                        <a:spcAft>
                          <a:spcPts val="100"/>
                        </a:spcAft>
                        <a:defRPr/>
                      </a:pPr>
                      <a:r>
                        <a:rPr lang="en-US" sz="700" b="0">
                          <a:solidFill>
                            <a:srgbClr val="000000"/>
                          </a:solidFill>
                          <a:latin typeface="+mn-lt"/>
                          <a:cs typeface="Arial"/>
                        </a:rPr>
                        <a:t>Carol Marchesani</a:t>
                      </a:r>
                    </a:p>
                    <a:p>
                      <a:pPr marL="171450" indent="-171450" defTabSz="1087470">
                        <a:spcBef>
                          <a:spcPct val="0"/>
                        </a:spcBef>
                        <a:spcAft>
                          <a:spcPts val="100"/>
                        </a:spcAft>
                        <a:buFont typeface="Arial" panose="020B0604020202020204" pitchFamily="34" charset="0"/>
                        <a:buChar char="•"/>
                        <a:defRPr/>
                      </a:pPr>
                      <a:r>
                        <a:rPr lang="en-US" sz="700" b="0" kern="0">
                          <a:solidFill>
                            <a:srgbClr val="000000"/>
                          </a:solidFill>
                          <a:latin typeface="+mn-lt"/>
                          <a:cs typeface="Arial"/>
                        </a:rPr>
                        <a:t>6Sense API still missing from Marketing</a:t>
                      </a:r>
                    </a:p>
                    <a:p>
                      <a:pPr marL="171450" indent="-171450" defTabSz="1087470">
                        <a:spcBef>
                          <a:spcPct val="0"/>
                        </a:spcBef>
                        <a:spcAft>
                          <a:spcPts val="100"/>
                        </a:spcAft>
                        <a:buFont typeface="Arial" panose="020B0604020202020204" pitchFamily="34" charset="0"/>
                        <a:buChar char="•"/>
                        <a:defRPr/>
                      </a:pPr>
                      <a:r>
                        <a:rPr lang="en-US" sz="700" b="0" kern="0">
                          <a:solidFill>
                            <a:srgbClr val="000000"/>
                          </a:solidFill>
                          <a:latin typeface="+mn-lt"/>
                          <a:cs typeface="Arial"/>
                        </a:rPr>
                        <a:t>There is a possibility that we go with the manual process for this year (delivery &amp; business adoption 10/25), do automation net year</a:t>
                      </a:r>
                    </a:p>
                    <a:p>
                      <a:pPr marL="171450" indent="-171450" defTabSz="1087470">
                        <a:spcBef>
                          <a:spcPct val="0"/>
                        </a:spcBef>
                        <a:spcAft>
                          <a:spcPts val="100"/>
                        </a:spcAft>
                        <a:buFont typeface="Arial" panose="020B0604020202020204" pitchFamily="34" charset="0"/>
                        <a:buChar char="•"/>
                        <a:defRPr/>
                      </a:pPr>
                      <a:r>
                        <a:rPr lang="en-US" sz="700" b="0" kern="0">
                          <a:solidFill>
                            <a:srgbClr val="000000"/>
                          </a:solidFill>
                          <a:latin typeface="+mn-lt"/>
                          <a:cs typeface="Arial"/>
                        </a:rPr>
                        <a:t>Marketing has initiated contact data acquisition to fill Top 5000 </a:t>
                      </a:r>
                      <a:r>
                        <a:rPr lang="en-US" sz="700" b="0" kern="0" err="1">
                          <a:solidFill>
                            <a:srgbClr val="000000"/>
                          </a:solidFill>
                          <a:latin typeface="+mn-lt"/>
                          <a:cs typeface="Arial"/>
                        </a:rPr>
                        <a:t>CxO</a:t>
                      </a:r>
                      <a:r>
                        <a:rPr lang="en-US" sz="700" b="0" kern="0">
                          <a:solidFill>
                            <a:srgbClr val="000000"/>
                          </a:solidFill>
                          <a:latin typeface="+mn-lt"/>
                          <a:cs typeface="Arial"/>
                        </a:rPr>
                        <a:t> gaps, data is </a:t>
                      </a:r>
                      <a:r>
                        <a:rPr lang="en-US" sz="700" b="0" kern="0" err="1">
                          <a:solidFill>
                            <a:srgbClr val="000000"/>
                          </a:solidFill>
                          <a:latin typeface="+mn-lt"/>
                          <a:cs typeface="Arial"/>
                        </a:rPr>
                        <a:t>expectred</a:t>
                      </a:r>
                      <a:r>
                        <a:rPr lang="en-US" sz="700" b="0" kern="0">
                          <a:solidFill>
                            <a:srgbClr val="000000"/>
                          </a:solidFill>
                          <a:latin typeface="+mn-lt"/>
                          <a:cs typeface="Arial"/>
                        </a:rPr>
                        <a:t> to be delivered by 1st week on November and Data Operations will support upload.  Volume will impact time to upload.</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lang="de-DE" sz="1000" b="0" i="0" u="none" strike="noStrike" kern="1200" noProof="0">
                          <a:solidFill>
                            <a:schemeClr val="tx1"/>
                          </a:solidFill>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50%</a:t>
                      </a:r>
                      <a:endParaRPr kumimoji="0" lang="en-US" sz="21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defTabSz="1087470">
                        <a:spcBef>
                          <a:spcPct val="0"/>
                        </a:spcBef>
                        <a:spcAft>
                          <a:spcPts val="100"/>
                        </a:spcAft>
                        <a:defRPr/>
                      </a:pPr>
                      <a:r>
                        <a:rPr lang="en-US" sz="700" b="1" u="sng">
                          <a:solidFill>
                            <a:schemeClr val="bg2">
                              <a:lumMod val="75000"/>
                            </a:schemeClr>
                          </a:solidFill>
                          <a:latin typeface="+mn-lt"/>
                          <a:hlinkClick r:id="rId8">
                            <a:extLst>
                              <a:ext uri="{A12FA001-AC4F-418D-AE19-62706E023703}">
                                <ahyp:hlinkClr xmlns:ahyp="http://schemas.microsoft.com/office/drawing/2018/hyperlinkcolor" val="tx"/>
                              </a:ext>
                            </a:extLst>
                          </a:hlinkClick>
                        </a:rPr>
                        <a:t>ARTSEP </a:t>
                      </a:r>
                      <a:r>
                        <a:rPr lang="en-US" sz="700" b="1" kern="0">
                          <a:solidFill>
                            <a:srgbClr val="000000"/>
                          </a:solidFill>
                          <a:latin typeface="+mn-lt"/>
                          <a:cs typeface="Arial"/>
                        </a:rPr>
                        <a:t>- Project Engage - Automation for Enrichment UC – Champion Job Changes</a:t>
                      </a:r>
                      <a:br>
                        <a:rPr lang="en-US" sz="700" b="1" kern="0">
                          <a:solidFill>
                            <a:srgbClr val="000000"/>
                          </a:solidFill>
                          <a:latin typeface="+mn-lt"/>
                          <a:cs typeface="Arial"/>
                        </a:rPr>
                      </a:br>
                      <a:r>
                        <a:rPr lang="en-US" sz="700" b="0" kern="0">
                          <a:solidFill>
                            <a:srgbClr val="000000"/>
                          </a:solidFill>
                          <a:latin typeface="+mn-lt"/>
                          <a:cs typeface="Arial"/>
                        </a:rPr>
                        <a:t>Jeff Ingram</a:t>
                      </a:r>
                    </a:p>
                    <a:p>
                      <a:pPr marL="171450" indent="-171450" algn="l" rtl="0" fontAlgn="base">
                        <a:buFont typeface="Arial" panose="020B0604020202020204" pitchFamily="34" charset="0"/>
                        <a:buChar char="•"/>
                      </a:pPr>
                      <a:r>
                        <a:rPr lang="en-US" sz="700" b="0" kern="0">
                          <a:solidFill>
                            <a:srgbClr val="000000"/>
                          </a:solidFill>
                          <a:latin typeface="+mn-lt"/>
                          <a:ea typeface="+mn-ea"/>
                          <a:cs typeface="Arial"/>
                        </a:rPr>
                        <a:t>Formal aligned conclusion is that UserGems has a significant advantage over 6Sense for this specific use case (cleaner data and 10x coverage).  MAPS team to review with 6Sense to address gaps.</a:t>
                      </a:r>
                    </a:p>
                    <a:p>
                      <a:pPr marL="171450" lvl="0" indent="-171450" algn="l">
                        <a:buFont typeface="Arial" panose="020B0604020202020204" pitchFamily="34" charset="0"/>
                        <a:buChar char="•"/>
                      </a:pPr>
                      <a:r>
                        <a:rPr lang="en-US" sz="700" b="0" kern="0">
                          <a:solidFill>
                            <a:srgbClr val="000000"/>
                          </a:solidFill>
                          <a:latin typeface="+mn-lt"/>
                          <a:ea typeface="+mn-ea"/>
                          <a:cs typeface="Arial"/>
                        </a:rPr>
                        <a:t>Signavio launch completed</a:t>
                      </a:r>
                    </a:p>
                    <a:p>
                      <a:pPr marL="171450" lvl="0" indent="-171450" algn="l">
                        <a:buFont typeface="Arial" panose="020B0604020202020204" pitchFamily="34" charset="0"/>
                        <a:buChar char="•"/>
                      </a:pPr>
                      <a:r>
                        <a:rPr lang="en-US" sz="700" b="0" kern="0">
                          <a:solidFill>
                            <a:srgbClr val="000000"/>
                          </a:solidFill>
                          <a:latin typeface="+mn-lt"/>
                          <a:ea typeface="+mn-ea"/>
                          <a:cs typeface="Arial"/>
                        </a:rPr>
                        <a:t>Americas DH (Northeast MU) kick-off scheduled for late October</a:t>
                      </a:r>
                    </a:p>
                    <a:p>
                      <a:pPr marL="171450" indent="-171450" algn="l" rtl="0" fontAlgn="base">
                        <a:buFont typeface="Arial" panose="020B0604020202020204" pitchFamily="34" charset="0"/>
                        <a:buChar char="•"/>
                      </a:pPr>
                      <a:r>
                        <a:rPr lang="en-US" sz="700" b="0" kern="0">
                          <a:solidFill>
                            <a:srgbClr val="000000"/>
                          </a:solidFill>
                          <a:latin typeface="+mn-lt"/>
                          <a:ea typeface="+mn-ea"/>
                          <a:cs typeface="Arial"/>
                        </a:rPr>
                        <a:t>CDP consumption requirements in early definition</a:t>
                      </a:r>
                    </a:p>
                    <a:p>
                      <a:pPr marL="171450" lvl="0" indent="-171450" algn="l">
                        <a:buFont typeface="Arial" panose="020B0604020202020204" pitchFamily="34" charset="0"/>
                        <a:buChar char="•"/>
                      </a:pPr>
                      <a:r>
                        <a:rPr lang="en-US" sz="700" b="0" kern="0">
                          <a:solidFill>
                            <a:srgbClr val="000000"/>
                          </a:solidFill>
                          <a:latin typeface="+mn-lt"/>
                          <a:ea typeface="+mn-ea"/>
                          <a:cs typeface="Arial"/>
                        </a:rPr>
                        <a:t>Vendor/workflow design decision TBD by end of Q4 (target)</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558"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lang="de-DE" sz="1000" b="0" i="0" u="none" strike="noStrike" kern="1200" noProof="0">
                          <a:solidFill>
                            <a:schemeClr val="tx1"/>
                          </a:solidFill>
                        </a:rPr>
                        <a:t>10/25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rtl="0">
                        <a:lnSpc>
                          <a:spcPct val="100000"/>
                        </a:lnSpc>
                        <a:spcBef>
                          <a:spcPts val="0"/>
                        </a:spcBef>
                        <a:spcAft>
                          <a:spcPts val="0"/>
                        </a:spcAft>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10/25</a:t>
                      </a:r>
                      <a:endParaRPr lang="en-US"/>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000">
                          <a:solidFill>
                            <a:schemeClr val="accent3"/>
                          </a:solidFill>
                        </a:rPr>
                        <a:t>100%</a:t>
                      </a:r>
                      <a:endParaRPr kumimoji="0" lang="en-US" sz="100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r h="12635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u="sng">
                          <a:solidFill>
                            <a:schemeClr val="bg2">
                              <a:lumMod val="75000"/>
                            </a:schemeClr>
                          </a:solidFill>
                          <a:latin typeface="+mn-lt"/>
                        </a:rPr>
                        <a:t>ARTSEP</a:t>
                      </a:r>
                      <a:r>
                        <a:rPr lang="de-DE" sz="700" b="1" u="sng" noProof="1">
                          <a:solidFill>
                            <a:schemeClr val="bg2"/>
                          </a:solidFill>
                          <a:latin typeface="+mn-lt"/>
                        </a:rPr>
                        <a:t> </a:t>
                      </a:r>
                      <a:r>
                        <a:rPr lang="de-DE" sz="700" b="1" noProof="1">
                          <a:solidFill>
                            <a:srgbClr val="000000"/>
                          </a:solidFill>
                          <a:latin typeface="+mn-lt"/>
                        </a:rPr>
                        <a:t>- Project Engage - Automation for enrichment UC – 6 Sense for intelligent recommendations and data acquisition</a:t>
                      </a:r>
                    </a:p>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0" kern="0">
                          <a:solidFill>
                            <a:srgbClr val="000000"/>
                          </a:solidFill>
                          <a:latin typeface="+mn-lt"/>
                          <a:cs typeface="Arial"/>
                        </a:rPr>
                        <a:t>Jeff Ingram</a:t>
                      </a:r>
                    </a:p>
                    <a:p>
                      <a:pPr marL="171450" marR="0" lvl="0" indent="-171450" algn="l" defTabSz="1088558"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700" b="0" kern="0">
                          <a:solidFill>
                            <a:srgbClr val="000000"/>
                          </a:solidFill>
                          <a:latin typeface="+mn-lt"/>
                          <a:ea typeface="+mn-ea"/>
                          <a:cs typeface="Arial"/>
                        </a:rPr>
                        <a:t>Pilot in North America digital hub is live as of September; Geographic expansion pending business decision</a:t>
                      </a:r>
                    </a:p>
                    <a:p>
                      <a:pPr marL="171450" indent="-171450" algn="l" defTabSz="1088558" rtl="0" eaLnBrk="1" fontAlgn="base" latinLnBrk="0" hangingPunct="1">
                        <a:buFont typeface="Arial" panose="020B0604020202020204" pitchFamily="34" charset="0"/>
                        <a:buChar char="•"/>
                      </a:pPr>
                      <a:r>
                        <a:rPr lang="en-US" sz="700" b="0" kern="0">
                          <a:solidFill>
                            <a:srgbClr val="000000"/>
                          </a:solidFill>
                          <a:latin typeface="+mn-lt"/>
                          <a:ea typeface="+mn-ea"/>
                          <a:cs typeface="Arial"/>
                        </a:rPr>
                        <a:t>Marketing models live</a:t>
                      </a:r>
                    </a:p>
                    <a:p>
                      <a:pPr marL="171450" lvl="0" indent="-171450" algn="l" defTabSz="1088558" rtl="0" eaLnBrk="1" latinLnBrk="0" hangingPunct="1">
                        <a:buFont typeface="Arial" panose="020B0604020202020204" pitchFamily="34" charset="0"/>
                        <a:buChar char="•"/>
                      </a:pPr>
                      <a:r>
                        <a:rPr lang="en-US" sz="700" b="0" kern="0">
                          <a:solidFill>
                            <a:srgbClr val="000000"/>
                          </a:solidFill>
                          <a:latin typeface="+mn-lt"/>
                          <a:ea typeface="+mn-ea"/>
                          <a:cs typeface="Arial"/>
                        </a:rPr>
                        <a:t>Final integration issues in process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558"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lang="de-DE" sz="1000" b="0" i="0" u="none" strike="noStrike" kern="1200" noProof="0">
                          <a:solidFill>
                            <a:schemeClr val="tx1"/>
                          </a:solidFill>
                        </a:rPr>
                        <a:t>09/25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ctr" rtl="0">
                        <a:lnSpc>
                          <a:spcPct val="100000"/>
                        </a:lnSpc>
                        <a:spcBef>
                          <a:spcPts val="0"/>
                        </a:spcBef>
                        <a:spcAft>
                          <a:spcPts val="0"/>
                        </a:spcAft>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09/25</a:t>
                      </a:r>
                      <a:endParaRPr lang="en-US"/>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000"/>
                        <a:t>80%</a:t>
                      </a:r>
                      <a:endParaRPr kumimoji="0" lang="en-US" sz="100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9573239"/>
                  </a:ext>
                </a:extLst>
              </a:tr>
            </a:tbl>
          </a:graphicData>
        </a:graphic>
      </p:graphicFrame>
      <p:sp>
        <p:nvSpPr>
          <p:cNvPr id="387" name="TextBox 386">
            <a:extLst>
              <a:ext uri="{FF2B5EF4-FFF2-40B4-BE49-F238E27FC236}">
                <a16:creationId xmlns:a16="http://schemas.microsoft.com/office/drawing/2014/main" id="{9450F0E8-AD20-1977-4A38-C7ECC1706DD4}"/>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ECBC078-866D-4F90-1FA5-95B349596B47}"/>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4907FB0B-A1D4-2269-580E-0960A6369CD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F0854270-4B3B-CD00-C8A1-7EE2E6BAB027}"/>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C37FC5D7-9ABF-5A05-8829-1AC0394EC5D5}"/>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ED88C5-BB7D-E97E-22A4-EE58B83400B2}"/>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0F724750-C28A-B36C-148F-AF4810C69801}"/>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10BB4BE-D0DD-706F-26BA-D8A710CD15E8}"/>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CF2711C2-B185-735E-D8EC-CDA8D137ACC2}"/>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F830A26-9FAF-A3FA-2DA9-001707F82EF1}"/>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F9A3BB0-6185-030F-BC58-E6FA0476867F}"/>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5ABC4668-C1C9-B44C-EC72-76145C87F160}"/>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361DF00A-253A-AC8F-6848-A4FCAC50DDAB}"/>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C020C7E8-1662-CC42-7ED3-B6D552838D54}"/>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557A7C6D-DF53-E787-134B-B12A79A966E8}"/>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8D227AF6-8EDC-DD56-DDEB-4123FACDD882}"/>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099DFDFE-2A34-7FBF-8134-BF96ED6F6C8D}"/>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650886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2333-6357-B0A0-B3A1-FBDD5BB3294C}"/>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7724433-6945-3159-00E7-D7A96B5357B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27724433-6945-3159-00E7-D7A96B5357B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6FD1B77E-862E-42C7-75B0-FFA7D2C15389}"/>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429C950D-0690-7067-7E24-041EB31CC45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B7966AA8-C342-F97A-0185-ADB705FA57D2}"/>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277CAD65-1DB4-4E6F-596F-6D4B35D2A38C}"/>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76AEE900-A837-2658-634C-FF064EE57806}"/>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76FD9BF1-5F37-1551-4E64-A7A65D681187}"/>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8A871FCA-EB93-42FB-5EB2-988BA5142861}"/>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B06EF6D6-4896-B9D4-A405-86D202C3E4ED}"/>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D80E77CF-C03C-3014-A0C5-5EE975F5AF01}"/>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5B303064-1ED5-4C7B-5CE6-CA1B4559E796}"/>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41C8D23A-B055-F099-DBB8-8C3B60E703CB}"/>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078D4006-F6F6-C15C-C418-4372B41BE8EA}"/>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9ED002D1-09A5-8A7F-2A0C-96B1C40B78B8}"/>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13A474BC-3184-8848-CE43-0690A5CB7827}"/>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A5F49752-36DE-1039-A449-5CBCC8EBCCA8}"/>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6D2E4698-2E15-95BD-E158-3854D2D8A6C3}"/>
              </a:ext>
            </a:extLst>
          </p:cNvPr>
          <p:cNvGraphicFramePr>
            <a:graphicFrameLocks noGrp="1"/>
          </p:cNvGraphicFramePr>
          <p:nvPr/>
        </p:nvGraphicFramePr>
        <p:xfrm>
          <a:off x="474631" y="2071726"/>
          <a:ext cx="11215722" cy="2344603"/>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{{SALES USE CASE Title 9}}</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{{UseCaseOwnerSales}}</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{{StatusupdateUC9Sales}}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dirty="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10/25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02/26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a:ln>
                            <a:noFill/>
                          </a:ln>
                          <a:solidFill>
                            <a:schemeClr val="tx1"/>
                          </a:solidFill>
                          <a:effectLst/>
                          <a:uLnTx/>
                          <a:uFillTx/>
                          <a:latin typeface="+mn-lt"/>
                          <a:ea typeface="+mn-ea"/>
                          <a:cs typeface="+mn-cs"/>
                        </a:rPr>
                        <a:t>60%</a:t>
                      </a:r>
                      <a:endParaRPr kumimoji="0" lang="en-US"/>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{{SALES USE CASE Title 6}}</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{{UseCaseOwnerSales}}</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{{StatusupdateUC6Sales}}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lang="de-DE" sz="1000" b="0" i="0" u="none" strike="noStrike" kern="1200" noProof="0">
                          <a:solidFill>
                            <a:schemeClr val="tx1"/>
                          </a:solidFill>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50%</a:t>
                      </a:r>
                      <a:endParaRPr kumimoji="0" lang="en-US" sz="2100" b="0" i="0" u="none" strike="noStrike" kern="1200" cap="none" spc="0" normalizeH="0" baseline="0" noProof="0">
                        <a:ln>
                          <a:noFill/>
                        </a:ln>
                        <a:solidFill>
                          <a:srgbClr val="000000"/>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9354723"/>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{{SALES USE CASE Title 4}}</a:t>
                      </a:r>
                      <a:br>
                        <a:rPr lang="en-US" sz="700" b="1" kern="0" dirty="0">
                          <a:solidFill>
                            <a:srgbClr val="000000"/>
                          </a:solidFill>
                          <a:latin typeface="+mn-lt"/>
                          <a:cs typeface="Arial"/>
                        </a:rPr>
                      </a:br>
                      <a:r>
                        <a:rPr kumimoji="0" lang="de-DE" sz="700" b="0" i="0" u="none" strike="noStrike" kern="1200" cap="none" spc="0" normalizeH="0" baseline="0" noProof="1">
                          <a:ln>
                            <a:noFill/>
                          </a:ln>
                          <a:solidFill>
                            <a:srgbClr val="000000"/>
                          </a:solidFill>
                          <a:effectLst/>
                          <a:uLnTx/>
                          <a:uFillTx/>
                          <a:latin typeface="+mn-lt"/>
                          <a:ea typeface="+mn-ea"/>
                          <a:cs typeface="+mn-cs"/>
                        </a:rPr>
                        <a:t>{{UseCaseOwnerSales}}</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{{StatusupdateUC4Sales}}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558"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lang="de-DE" sz="1000" b="0" i="0" u="none" strike="noStrike" kern="1200" noProof="0">
                          <a:solidFill>
                            <a:schemeClr val="tx1"/>
                          </a:solidFill>
                        </a:rPr>
                        <a:t>10/25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rtl="0">
                        <a:lnSpc>
                          <a:spcPct val="100000"/>
                        </a:lnSpc>
                        <a:spcBef>
                          <a:spcPts val="0"/>
                        </a:spcBef>
                        <a:spcAft>
                          <a:spcPts val="0"/>
                        </a:spcAft>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10/25</a:t>
                      </a:r>
                      <a:endParaRPr lang="en-US"/>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000">
                          <a:solidFill>
                            <a:schemeClr val="accent3"/>
                          </a:solidFill>
                        </a:rPr>
                        <a:t>100%</a:t>
                      </a:r>
                      <a:endParaRPr kumimoji="0" lang="en-US" sz="1000">
                        <a:solidFill>
                          <a:schemeClr val="accent3"/>
                        </a:solidFill>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6260404"/>
                  </a:ext>
                </a:extLst>
              </a:tr>
              <a:tr h="12635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{{SALES USE CASE Title 3}}</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{{UseCaseOwnerSales}}</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kern="0" dirty="0">
                          <a:solidFill>
                            <a:srgbClr val="000000"/>
                          </a:solidFill>
                          <a:latin typeface="+mn-lt"/>
                          <a:ea typeface="+mn-ea"/>
                          <a:cs typeface="Arial"/>
                        </a:rPr>
                        <a:t>{</a:t>
                      </a:r>
                      <a:r>
                        <a:rPr lang="en-US" sz="700" b="0" dirty="0">
                          <a:solidFill>
                            <a:schemeClr val="tx1"/>
                          </a:solidFill>
                          <a:latin typeface="+mn-lt"/>
                        </a:rPr>
                        <a:t>{StatusupdateUC3Sales}}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1088558"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lang="de-DE" sz="1000" b="0" i="0" u="none" strike="noStrike" kern="1200" noProof="0">
                          <a:solidFill>
                            <a:schemeClr val="tx1"/>
                          </a:solidFill>
                        </a:rPr>
                        <a:t>09/25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ctr" rtl="0">
                        <a:lnSpc>
                          <a:spcPct val="100000"/>
                        </a:lnSpc>
                        <a:spcBef>
                          <a:spcPts val="0"/>
                        </a:spcBef>
                        <a:spcAft>
                          <a:spcPts val="0"/>
                        </a:spcAft>
                        <a:buFontTx/>
                        <a:buNone/>
                      </a:pPr>
                      <a:r>
                        <a:rPr kumimoji="0" lang="en-US" sz="1000" b="0" i="0" u="none" strike="noStrike" kern="1200" cap="none" spc="0" normalizeH="0" baseline="0" noProof="0">
                          <a:ln>
                            <a:noFill/>
                          </a:ln>
                          <a:solidFill>
                            <a:srgbClr val="000000"/>
                          </a:solidFill>
                          <a:effectLst/>
                          <a:uLnTx/>
                          <a:uFillTx/>
                          <a:latin typeface="72 Brand"/>
                          <a:ea typeface="+mn-ea"/>
                          <a:cs typeface="+mn-cs"/>
                        </a:rPr>
                        <a:t>09/25</a:t>
                      </a:r>
                      <a:endParaRPr lang="en-US"/>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000" dirty="0"/>
                        <a:t>80%</a:t>
                      </a:r>
                      <a:endParaRPr kumimoji="0" lang="en-US" sz="1000" dirty="0"/>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9573239"/>
                  </a:ext>
                </a:extLst>
              </a:tr>
            </a:tbl>
          </a:graphicData>
        </a:graphic>
      </p:graphicFrame>
      <p:sp>
        <p:nvSpPr>
          <p:cNvPr id="387" name="TextBox 386">
            <a:extLst>
              <a:ext uri="{FF2B5EF4-FFF2-40B4-BE49-F238E27FC236}">
                <a16:creationId xmlns:a16="http://schemas.microsoft.com/office/drawing/2014/main" id="{9450F0E8-AD20-1977-4A38-C7ECC1706DD4}"/>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3ECBC078-866D-4F90-1FA5-95B349596B47}"/>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4907FB0B-A1D4-2269-580E-0960A6369CD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F0854270-4B3B-CD00-C8A1-7EE2E6BAB027}"/>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C37FC5D7-9ABF-5A05-8829-1AC0394EC5D5}"/>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ED88C5-BB7D-E97E-22A4-EE58B83400B2}"/>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0F724750-C28A-B36C-148F-AF4810C69801}"/>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010BB4BE-D0DD-706F-26BA-D8A710CD15E8}"/>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CF2711C2-B185-735E-D8EC-CDA8D137ACC2}"/>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6F830A26-9FAF-A3FA-2DA9-001707F82EF1}"/>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AF9A3BB0-6185-030F-BC58-E6FA0476867F}"/>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5ABC4668-C1C9-B44C-EC72-76145C87F160}"/>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361DF00A-253A-AC8F-6848-A4FCAC50DDAB}"/>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C020C7E8-1662-CC42-7ED3-B6D552838D54}"/>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557A7C6D-DF53-E787-134B-B12A79A966E8}"/>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8D227AF6-8EDC-DD56-DDEB-4123FACDD882}"/>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099DFDFE-2A34-7FBF-8134-BF96ED6F6C8D}"/>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183526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91C69-B3F9-4675-BE68-25486269CF13}"/>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1B019D-1D21-D0D6-1396-16C6E5DB7B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1B019D-1D21-D0D6-1396-16C6E5DB7BE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FE982250-5189-4FF9-B868-E930AB863E9B}"/>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BFD4EDCC-1766-5D36-DBCF-903CEBFD9A60}"/>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34D2EAE0-773F-3675-03B0-2538085C5CEB}"/>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0D6F35DE-2C37-A6EF-D09C-89053BC89FD4}"/>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E4F2543C-E153-ED76-D088-45B1EE7CD745}"/>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D56F5F30-9F87-3104-9CDD-613B50516851}"/>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AD8654F0-DA2B-B726-CF97-77B6203FF7C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FC488EB5-37A1-AA84-B5AC-08C07C3D37C0}"/>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1F9E319-BA01-D6A1-6259-5039526E8FE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6A1C4A1-665B-E7BA-E1E6-B11D210C040D}"/>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F90E3451-24B2-BD2B-13B0-264E31FCDE1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9EC91CE-C4EC-374A-1C07-7C09E72DA82D}"/>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17CBA00F-7761-6B24-7AF8-6B884DA86C70}"/>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9653DE4B-DCB8-54DA-680F-7A05F8D617CA}"/>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DEEED2D-5188-4F63-5CD6-B6185E7459B5}"/>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42CCF30-2D67-DA7B-0D37-FB3B6D8D44FF}"/>
              </a:ext>
            </a:extLst>
          </p:cNvPr>
          <p:cNvGraphicFramePr>
            <a:graphicFrameLocks noGrp="1"/>
          </p:cNvGraphicFramePr>
          <p:nvPr>
            <p:extLst>
              <p:ext uri="{D42A27DB-BD31-4B8C-83A1-F6EECF244321}">
                <p14:modId xmlns:p14="http://schemas.microsoft.com/office/powerpoint/2010/main" val="2417222567"/>
              </p:ext>
            </p:extLst>
          </p:nvPr>
        </p:nvGraphicFramePr>
        <p:xfrm>
          <a:off x="474631" y="2071726"/>
          <a:ext cx="11215722" cy="2453640"/>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u="sng" noProof="1">
                          <a:solidFill>
                            <a:schemeClr val="bg2">
                              <a:lumMod val="75000"/>
                            </a:schemeClr>
                          </a:solidFill>
                          <a:latin typeface="+mn-lt"/>
                          <a:hlinkClick r:id="rId6">
                            <a:extLst>
                              <a:ext uri="{A12FA001-AC4F-418D-AE19-62706E023703}">
                                <ahyp:hlinkClr xmlns:ahyp="http://schemas.microsoft.com/office/drawing/2018/hyperlinkcolor" val="tx"/>
                              </a:ext>
                            </a:extLst>
                          </a:hlinkClick>
                        </a:rPr>
                        <a:t>SP-28145</a:t>
                      </a:r>
                      <a:r>
                        <a:rPr lang="de-DE" sz="700" b="1" u="sng" noProof="1">
                          <a:solidFill>
                            <a:schemeClr val="bg2">
                              <a:lumMod val="75000"/>
                            </a:schemeClr>
                          </a:solidFill>
                          <a:latin typeface="+mn-lt"/>
                        </a:rPr>
                        <a:t> </a:t>
                      </a:r>
                      <a:r>
                        <a:rPr lang="de-DE" sz="700" b="1" noProof="1">
                          <a:solidFill>
                            <a:srgbClr val="000000"/>
                          </a:solidFill>
                          <a:latin typeface="72 Brand" panose="020B0504030603020204" pitchFamily="34" charset="0"/>
                          <a:cs typeface="Arial"/>
                        </a:rPr>
                        <a:t>- CDP Foundation data product for Gainsight</a:t>
                      </a:r>
                      <a:br>
                        <a:rPr kumimoji="0" lang="de-DE" sz="700" b="1" i="0" u="none" strike="noStrike" kern="0" cap="none" spc="0" normalizeH="0" baseline="30000" noProof="1">
                          <a:ln>
                            <a:noFill/>
                          </a:ln>
                          <a:solidFill>
                            <a:srgbClr val="000000"/>
                          </a:solidFill>
                          <a:effectLst/>
                          <a:uLnTx/>
                          <a:uFillTx/>
                          <a:latin typeface="72 Brand"/>
                          <a:ea typeface="Noto Music"/>
                          <a:cs typeface="Arial Unicode MS"/>
                        </a:rPr>
                      </a:br>
                      <a:r>
                        <a:rPr kumimoji="0" lang="de-DE" sz="700" b="0" i="0" u="none" strike="noStrike" kern="1200" cap="none" spc="0" normalizeH="0" baseline="0" noProof="1">
                          <a:ln>
                            <a:noFill/>
                          </a:ln>
                          <a:solidFill>
                            <a:srgbClr val="000000"/>
                          </a:solidFill>
                          <a:effectLst/>
                          <a:uLnTx/>
                          <a:uFillTx/>
                          <a:latin typeface="72 Brand"/>
                          <a:ea typeface="+mn-ea"/>
                          <a:cs typeface="+mn-cs"/>
                        </a:rPr>
                        <a:t>Carol Marchesani</a:t>
                      </a:r>
                      <a:endParaRPr kumimoji="0" lang="de-DE" sz="700" b="1" i="0" u="none" strike="noStrike" kern="1200" cap="none" spc="0" normalizeH="0" baseline="0" noProof="1">
                        <a:ln>
                          <a:noFill/>
                        </a:ln>
                        <a:solidFill>
                          <a:schemeClr val="tx1"/>
                        </a:solidFill>
                        <a:effectLst/>
                        <a:uLnTx/>
                        <a:uFillTx/>
                        <a:latin typeface="72 Brand"/>
                        <a:ea typeface="+mn-ea"/>
                        <a:cs typeface="+mn-cs"/>
                      </a:endParaRPr>
                    </a:p>
                    <a:p>
                      <a:pPr marL="171450" marR="0" lvl="0" indent="-171450" algn="l"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Started, received first draft of account and contact data dictionary for GS. Evaluation of gaps now possible, reviewed by Carol </a:t>
                      </a:r>
                      <a:r>
                        <a:rPr lang="en-US" sz="700" b="0" kern="1200" dirty="0">
                          <a:solidFill>
                            <a:srgbClr val="000000"/>
                          </a:solidFill>
                          <a:latin typeface="+mn-lt"/>
                          <a:ea typeface="+mn-ea"/>
                          <a:cs typeface="Arial"/>
                          <a:sym typeface="Wingdings" panose="05000000000000000000" pitchFamily="2" charset="2"/>
                        </a:rPr>
                        <a:t> multiple relationships</a:t>
                      </a:r>
                      <a:endParaRPr lang="en-US" sz="700" b="0" kern="1200" dirty="0">
                        <a:solidFill>
                          <a:srgbClr val="000000"/>
                        </a:solidFill>
                        <a:latin typeface="+mn-lt"/>
                        <a:ea typeface="+mn-ea"/>
                        <a:cs typeface="Arial"/>
                      </a:endParaRPr>
                    </a:p>
                    <a:p>
                      <a:pPr marL="171450" marR="0" lvl="0" indent="-171450" algn="l"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Presented architecture considerations to Gainsight team, prepare extension of CDP by multi relations</a:t>
                      </a:r>
                    </a:p>
                    <a:p>
                      <a:pPr marL="171450" marR="0" lvl="0" indent="-171450" algn="l"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Task Foued: update draft model of data product with missing attributes in next sprint</a:t>
                      </a:r>
                    </a:p>
                    <a:p>
                      <a:pPr marL="171450" marR="0" lvl="0" indent="-171450" algn="l"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Call with Mirko need, Carol to provide conclusion on missing fields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02/26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noProof="0">
                          <a:solidFill>
                            <a:schemeClr val="tx1"/>
                          </a:solidFill>
                          <a:latin typeface="+mn-lt"/>
                          <a:ea typeface="+mn-ea"/>
                          <a:cs typeface="+mn-cs"/>
                        </a:rPr>
                        <a:t>40%</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u="sng" noProof="1">
                          <a:solidFill>
                            <a:schemeClr val="bg2">
                              <a:lumMod val="75000"/>
                            </a:schemeClr>
                          </a:solidFill>
                          <a:latin typeface="+mn-lt"/>
                        </a:rPr>
                        <a:t>Business Deliverable</a:t>
                      </a:r>
                      <a:r>
                        <a:rPr lang="de-DE" sz="700" b="1" noProof="1">
                          <a:solidFill>
                            <a:schemeClr val="bg2">
                              <a:lumMod val="75000"/>
                            </a:schemeClr>
                          </a:solidFill>
                          <a:latin typeface="+mn-lt"/>
                        </a:rPr>
                        <a:t> </a:t>
                      </a:r>
                      <a:r>
                        <a:rPr lang="de-DE" sz="700" b="1" noProof="1">
                          <a:latin typeface="+mn-lt"/>
                        </a:rPr>
                        <a:t>- </a:t>
                      </a:r>
                      <a:r>
                        <a:rPr lang="en-US" sz="700" b="1" noProof="1">
                          <a:latin typeface="+mn-lt"/>
                        </a:rPr>
                        <a:t>Business Use Case 2026 Sales Play Target Account List Definition</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kern="0" dirty="0">
                          <a:solidFill>
                            <a:srgbClr val="000000"/>
                          </a:solidFill>
                          <a:latin typeface="+mn-lt"/>
                          <a:cs typeface="Arial"/>
                          <a:sym typeface="Wingdings" panose="05000000000000000000" pitchFamily="2" charset="2"/>
                        </a:rPr>
                        <a:t>Carol Marchesani</a:t>
                      </a:r>
                    </a:p>
                    <a:p>
                      <a:pPr marL="171450" indent="-171450" defTabSz="1087470">
                        <a:spcBef>
                          <a:spcPct val="0"/>
                        </a:spcBef>
                        <a:spcAft>
                          <a:spcPts val="100"/>
                        </a:spcAft>
                        <a:buFont typeface="Arial" panose="020B0604020202020204" pitchFamily="34" charset="0"/>
                        <a:buChar char="•"/>
                        <a:defRPr/>
                      </a:pPr>
                      <a:r>
                        <a:rPr lang="en-US" sz="700" b="0" kern="1200" dirty="0">
                          <a:solidFill>
                            <a:srgbClr val="000000"/>
                          </a:solidFill>
                          <a:latin typeface="+mn-lt"/>
                          <a:ea typeface="+mn-ea"/>
                          <a:cs typeface="Arial"/>
                        </a:rPr>
                        <a:t>Enablement sessions coming up, Harold has identified numerous use cases. Make sure to provide trainings and support as they come on to platform.</a:t>
                      </a:r>
                    </a:p>
                    <a:p>
                      <a:pPr marL="171450" indent="-171450" defTabSz="1087470">
                        <a:spcBef>
                          <a:spcPct val="0"/>
                        </a:spcBef>
                        <a:spcAft>
                          <a:spcPts val="100"/>
                        </a:spcAft>
                        <a:buFont typeface="Arial" panose="020B0604020202020204" pitchFamily="34" charset="0"/>
                        <a:buChar char="•"/>
                        <a:defRPr/>
                      </a:pPr>
                      <a:r>
                        <a:rPr lang="en-US" sz="700" b="0" kern="1200" dirty="0">
                          <a:solidFill>
                            <a:srgbClr val="000000"/>
                          </a:solidFill>
                          <a:latin typeface="+mn-lt"/>
                          <a:ea typeface="+mn-ea"/>
                          <a:cs typeface="Arial"/>
                        </a:rPr>
                        <a:t>First sessions done (one Use Case), &gt;42 users on platform, weekly open sessions, additional live session Oct 23</a:t>
                      </a:r>
                      <a:r>
                        <a:rPr lang="en-US" sz="700" b="0" kern="1200" baseline="30000" dirty="0">
                          <a:solidFill>
                            <a:srgbClr val="000000"/>
                          </a:solidFill>
                          <a:latin typeface="+mn-lt"/>
                          <a:ea typeface="+mn-ea"/>
                          <a:cs typeface="Arial"/>
                        </a:rPr>
                        <a:t>rd</a:t>
                      </a:r>
                      <a:r>
                        <a:rPr lang="en-US" sz="700" b="0" kern="1200" dirty="0">
                          <a:solidFill>
                            <a:srgbClr val="000000"/>
                          </a:solidFill>
                          <a:latin typeface="+mn-lt"/>
                          <a:ea typeface="+mn-ea"/>
                          <a:cs typeface="Arial"/>
                        </a:rPr>
                        <a:t> completed</a:t>
                      </a:r>
                    </a:p>
                    <a:p>
                      <a:pPr marL="171450" indent="-171450" defTabSz="1087470">
                        <a:spcBef>
                          <a:spcPct val="0"/>
                        </a:spcBef>
                        <a:spcAft>
                          <a:spcPts val="100"/>
                        </a:spcAft>
                        <a:buFont typeface="Arial" panose="020B0604020202020204" pitchFamily="34" charset="0"/>
                        <a:buChar char="•"/>
                        <a:defRPr/>
                      </a:pPr>
                      <a:r>
                        <a:rPr lang="en-US" sz="700" b="0" kern="1200" dirty="0">
                          <a:solidFill>
                            <a:srgbClr val="000000"/>
                          </a:solidFill>
                          <a:latin typeface="+mn-lt"/>
                          <a:ea typeface="+mn-ea"/>
                          <a:cs typeface="Arial"/>
                        </a:rPr>
                        <a:t>Limitations identified, e.g. gaps in data (COPA) on CDP side</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a:ln>
                            <a:noFill/>
                          </a:ln>
                          <a:solidFill>
                            <a:schemeClr val="tx1"/>
                          </a:solidFill>
                          <a:effectLst/>
                          <a:uLnTx/>
                          <a:uFillTx/>
                          <a:latin typeface="+mn-lt"/>
                          <a:ea typeface="+mn-ea"/>
                          <a:cs typeface="+mn-cs"/>
                        </a:rPr>
                        <a:t>90%</a:t>
                      </a:r>
                      <a:endParaRPr kumimoji="0" lang="en-US"/>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indent="0" defTabSz="1087470">
                        <a:spcBef>
                          <a:spcPct val="0"/>
                        </a:spcBef>
                        <a:spcAft>
                          <a:spcPts val="100"/>
                        </a:spcAft>
                        <a:buFont typeface="Arial" panose="020B0604020202020204" pitchFamily="34" charset="0"/>
                        <a:buNone/>
                        <a:defRPr/>
                      </a:pPr>
                      <a:r>
                        <a:rPr lang="en-US" sz="700" b="1" u="sng" kern="1200">
                          <a:solidFill>
                            <a:schemeClr val="bg2">
                              <a:lumMod val="75000"/>
                            </a:schemeClr>
                          </a:solidFill>
                          <a:latin typeface="+mn-lt"/>
                          <a:ea typeface="+mn-ea"/>
                          <a:cs typeface="+mn-cs"/>
                          <a:hlinkClick r:id="rId7">
                            <a:extLst>
                              <a:ext uri="{A12FA001-AC4F-418D-AE19-62706E023703}">
                                <ahyp:hlinkClr xmlns:ahyp="http://schemas.microsoft.com/office/drawing/2018/hyperlinkcolor" val="tx"/>
                              </a:ext>
                            </a:extLst>
                          </a:hlinkClick>
                        </a:rPr>
                        <a:t>SP-28343</a:t>
                      </a:r>
                      <a:r>
                        <a:rPr lang="en-US" sz="700" b="1" u="sng" kern="1200">
                          <a:solidFill>
                            <a:schemeClr val="bg2">
                              <a:lumMod val="75000"/>
                            </a:schemeClr>
                          </a:solidFill>
                          <a:latin typeface="+mn-lt"/>
                          <a:ea typeface="+mn-ea"/>
                          <a:cs typeface="+mn-cs"/>
                        </a:rPr>
                        <a:t> </a:t>
                      </a:r>
                      <a:r>
                        <a:rPr lang="en-US" sz="700" b="1" u="none" kern="1200">
                          <a:solidFill>
                            <a:srgbClr val="002A86"/>
                          </a:solidFill>
                          <a:latin typeface="+mn-lt"/>
                          <a:ea typeface="+mn-ea"/>
                          <a:cs typeface="+mn-cs"/>
                        </a:rPr>
                        <a:t>– </a:t>
                      </a:r>
                      <a:r>
                        <a:rPr lang="en-US" sz="700" b="1" u="none" kern="1200">
                          <a:solidFill>
                            <a:schemeClr val="tx1"/>
                          </a:solidFill>
                          <a:latin typeface="+mn-lt"/>
                          <a:ea typeface="+mn-ea"/>
                          <a:cs typeface="+mn-cs"/>
                        </a:rPr>
                        <a:t>CII Integration in CDP </a:t>
                      </a:r>
                    </a:p>
                    <a:p>
                      <a:pPr marL="0" marR="0" lvl="0" indent="0" algn="l" defTabSz="1087470" rtl="0" eaLnBrk="1" fontAlgn="auto" latinLnBrk="0" hangingPunct="1">
                        <a:lnSpc>
                          <a:spcPct val="100000"/>
                        </a:lnSpc>
                        <a:spcBef>
                          <a:spcPct val="0"/>
                        </a:spcBef>
                        <a:spcAft>
                          <a:spcPts val="100"/>
                        </a:spcAft>
                        <a:buClrTx/>
                        <a:buSzTx/>
                        <a:buFont typeface="Arial" panose="020B0604020202020204" pitchFamily="34" charset="0"/>
                        <a:buNone/>
                        <a:tabLst/>
                        <a:defRPr/>
                      </a:pPr>
                      <a:r>
                        <a:rPr lang="en-US" sz="700" kern="0">
                          <a:solidFill>
                            <a:srgbClr val="000000"/>
                          </a:solidFill>
                          <a:latin typeface="+mn-lt"/>
                          <a:cs typeface="Arial"/>
                          <a:sym typeface="Wingdings" panose="05000000000000000000" pitchFamily="2" charset="2"/>
                        </a:rPr>
                        <a:t>Carol Marchesani</a:t>
                      </a:r>
                      <a:endParaRPr lang="en-US" sz="700" b="1" u="none" kern="1200">
                        <a:solidFill>
                          <a:schemeClr val="tx1"/>
                        </a:solidFill>
                        <a:latin typeface="+mn-lt"/>
                        <a:ea typeface="+mn-ea"/>
                        <a:cs typeface="+mn-cs"/>
                      </a:endParaRPr>
                    </a:p>
                    <a:p>
                      <a:pPr marL="171450" indent="-171450" algn="l" defTabSz="1087470" rtl="0" eaLnBrk="1" latinLnBrk="0" hangingPunct="1">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Alignment w Outreach team done on changes needed on Outreach side done, tasks on their side</a:t>
                      </a:r>
                    </a:p>
                    <a:p>
                      <a:pPr marL="171450" indent="-171450" algn="l" defTabSz="1087470" rtl="0" eaLnBrk="1" latinLnBrk="0" hangingPunct="1">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Implementation on Outreach side completed (CDP </a:t>
                      </a:r>
                      <a:r>
                        <a:rPr lang="en-US" sz="700" b="0" kern="1200">
                          <a:solidFill>
                            <a:srgbClr val="000000"/>
                          </a:solidFill>
                          <a:latin typeface="+mn-lt"/>
                          <a:ea typeface="+mn-ea"/>
                          <a:cs typeface="Arial"/>
                          <a:sym typeface="Wingdings" panose="05000000000000000000" pitchFamily="2" charset="2"/>
                        </a:rPr>
                        <a:t> Outreach)</a:t>
                      </a:r>
                    </a:p>
                    <a:p>
                      <a:pPr marL="171450" indent="-171450" algn="l" defTabSz="1087470" rtl="0" eaLnBrk="1" latinLnBrk="0" hangingPunct="1">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sym typeface="Wingdings" panose="05000000000000000000" pitchFamily="2" charset="2"/>
                        </a:rPr>
                        <a:t>E2E testing on Outreach side in progress. Next step: move to production</a:t>
                      </a:r>
                      <a:endParaRPr lang="en-US" sz="700" b="0" kern="1200">
                        <a:solidFill>
                          <a:srgbClr val="000000"/>
                        </a:solidFill>
                        <a:latin typeface="+mn-lt"/>
                        <a:ea typeface="+mn-ea"/>
                        <a:cs typeface="Arial"/>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dirty="0">
                          <a:ln>
                            <a:noFill/>
                          </a:ln>
                          <a:solidFill>
                            <a:schemeClr val="tx1"/>
                          </a:solidFill>
                          <a:effectLst/>
                          <a:uLnTx/>
                          <a:uFillTx/>
                          <a:latin typeface="+mn-lt"/>
                          <a:ea typeface="+mn-ea"/>
                          <a:cs typeface="+mn-cs"/>
                        </a:rPr>
                        <a:t>60%</a:t>
                      </a:r>
                      <a:endParaRPr lang="en-US" sz="1000" b="0" i="0" u="none" strike="noStrike" kern="1200" cap="none" spc="0" normalizeH="0" baseline="0" dirty="0">
                        <a:ln>
                          <a:noFill/>
                        </a:ln>
                        <a:solidFill>
                          <a:schemeClr val="tx1"/>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2685638"/>
                  </a:ext>
                </a:extLst>
              </a:tr>
            </a:tbl>
          </a:graphicData>
        </a:graphic>
      </p:graphicFrame>
      <p:sp>
        <p:nvSpPr>
          <p:cNvPr id="387" name="TextBox 386">
            <a:extLst>
              <a:ext uri="{FF2B5EF4-FFF2-40B4-BE49-F238E27FC236}">
                <a16:creationId xmlns:a16="http://schemas.microsoft.com/office/drawing/2014/main" id="{BF609DC3-38E4-5689-63F7-B24EC801A2FA}"/>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D7EBD627-9310-3F59-653C-056878D62108}"/>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A79E7A8F-42B8-5B6F-0169-E3E0DED5F68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5D496635-72F6-0F08-C2E5-EA6E51E15A76}"/>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5EE35245-E3C9-908F-F93C-7ED40C05095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5CD002-6DE2-B6BF-D47F-064922AE20DB}"/>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a:t>
            </a:r>
            <a:r>
              <a:rPr lang="de-DE" sz="700" kern="0" err="1">
                <a:latin typeface="72 Brand" panose="020B0504030603020204" pitchFamily="34" charset="0"/>
                <a:ea typeface="Arial Unicode MS" pitchFamily="34" charset="-128"/>
                <a:cs typeface="Arial Unicode MS" pitchFamily="34" charset="-128"/>
              </a:rPr>
              <a:t>up</a:t>
            </a:r>
            <a:r>
              <a:rPr lang="de-DE" sz="700" kern="0">
                <a:latin typeface="72 Brand" panose="020B0504030603020204" pitchFamily="34" charset="0"/>
                <a:ea typeface="Arial Unicode MS" pitchFamily="34" charset="-128"/>
                <a:cs typeface="Arial Unicode MS" pitchFamily="34" charset="-128"/>
              </a:rPr>
              <a:t>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One</a:t>
            </a:r>
            <a:r>
              <a:rPr lang="de-DE" sz="700" kern="0">
                <a:latin typeface="72 Brand" panose="020B0504030603020204" pitchFamily="34" charset="0"/>
                <a:ea typeface="Arial Unicode MS" pitchFamily="34" charset="-128"/>
                <a:cs typeface="Arial Unicode MS" pitchFamily="34" charset="-128"/>
              </a:rPr>
              <a:t>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87640F0-F8F6-A58D-E61C-139484487C06}"/>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Feasibility</a:t>
            </a:r>
            <a:r>
              <a:rPr lang="de-DE" sz="700" kern="0">
                <a:latin typeface="72 Brand" panose="020B0504030603020204" pitchFamily="34" charset="0"/>
                <a:ea typeface="Arial Unicode MS" pitchFamily="34" charset="-128"/>
                <a:cs typeface="Arial Unicode MS" pitchFamily="34" charset="-128"/>
              </a:rPr>
              <a:t>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788DF8A3-2110-DD61-8EA0-51595C247AE4}"/>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a:t>
            </a:r>
            <a:r>
              <a:rPr lang="de-DE" sz="700" kern="0" err="1">
                <a:latin typeface="72 Brand" panose="020B0504030603020204" pitchFamily="34" charset="0"/>
                <a:ea typeface="Arial Unicode MS" pitchFamily="34" charset="-128"/>
                <a:cs typeface="Arial Unicode MS" pitchFamily="34" charset="-128"/>
              </a:rPr>
              <a:t>Finalized</a:t>
            </a:r>
            <a:r>
              <a:rPr lang="de-DE" sz="700" kern="0">
                <a:latin typeface="72 Brand" panose="020B0504030603020204" pitchFamily="34" charset="0"/>
                <a:ea typeface="Arial Unicode MS" pitchFamily="34" charset="-128"/>
                <a:cs typeface="Arial Unicode MS" pitchFamily="34" charset="-128"/>
              </a:rPr>
              <a:t>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by</a:t>
            </a:r>
            <a:r>
              <a:rPr lang="de-DE" sz="700" kern="0">
                <a:latin typeface="72 Brand" panose="020B0504030603020204" pitchFamily="34" charset="0"/>
                <a:ea typeface="Arial Unicode MS" pitchFamily="34" charset="-128"/>
                <a:cs typeface="Arial Unicode MS" pitchFamily="34" charset="-128"/>
              </a:rPr>
              <a:t>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03519B6E-623B-7E0C-8590-1D253A5F2B51}"/>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FBD9AA82-5259-249C-8862-34D492530DA3}"/>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2448C6F5-3A1B-26E0-DBE4-DBBCF96655E9}"/>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82851766-E952-37FC-D9E9-9DCF178B26E6}"/>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6D25BF97-BA56-6328-E38B-5C5A4FFAEB97}"/>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281E394E-54DC-1E2A-FFD7-C54E2A372F6A}"/>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34E05B7E-B6F4-D15D-4428-F7424BE1BD40}"/>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D0EE15F-8A68-B6E5-D248-C2FC4E7581D4}"/>
              </a:ext>
            </a:extLst>
          </p:cNvPr>
          <p:cNvGraphicFramePr>
            <a:graphicFrameLocks noGrp="1"/>
          </p:cNvGraphicFramePr>
          <p:nvPr>
            <p:extLst>
              <p:ext uri="{D42A27DB-BD31-4B8C-83A1-F6EECF244321}">
                <p14:modId xmlns:p14="http://schemas.microsoft.com/office/powerpoint/2010/main" val="204563180"/>
              </p:ext>
            </p:extLst>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3DF04DA8-85EB-BBE8-C10A-977D0CC99283}"/>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87937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91C69-B3F9-4675-BE68-25486269CF13}"/>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1B019D-1D21-D0D6-1396-16C6E5DB7B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1B019D-1D21-D0D6-1396-16C6E5DB7BE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FE982250-5189-4FF9-B868-E930AB863E9B}"/>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BFD4EDCC-1766-5D36-DBCF-903CEBFD9A60}"/>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34D2EAE0-773F-3675-03B0-2538085C5CEB}"/>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0D6F35DE-2C37-A6EF-D09C-89053BC89FD4}"/>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E4F2543C-E153-ED76-D088-45B1EE7CD745}"/>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D56F5F30-9F87-3104-9CDD-613B50516851}"/>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AD8654F0-DA2B-B726-CF97-77B6203FF7C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FC488EB5-37A1-AA84-B5AC-08C07C3D37C0}"/>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01F9E319-BA01-D6A1-6259-5039526E8FE8}"/>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06A1C4A1-665B-E7BA-E1E6-B11D210C040D}"/>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F90E3451-24B2-BD2B-13B0-264E31FCDE1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9EC91CE-C4EC-374A-1C07-7C09E72DA82D}"/>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17CBA00F-7761-6B24-7AF8-6B884DA86C70}"/>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9653DE4B-DCB8-54DA-680F-7A05F8D617CA}"/>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DEEED2D-5188-4F63-5CD6-B6185E7459B5}"/>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E42CCF30-2D67-DA7B-0D37-FB3B6D8D44FF}"/>
              </a:ext>
            </a:extLst>
          </p:cNvPr>
          <p:cNvGraphicFramePr>
            <a:graphicFrameLocks noGrp="1"/>
          </p:cNvGraphicFramePr>
          <p:nvPr/>
        </p:nvGraphicFramePr>
        <p:xfrm>
          <a:off x="474631" y="2071726"/>
          <a:ext cx="11215722" cy="1882323"/>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{{SALES USE CASE Title 8}}</a:t>
                      </a:r>
                      <a:br>
                        <a:rPr kumimoji="0" lang="de-DE" sz="700" b="1" i="0" u="none" strike="noStrike" kern="0" cap="none" spc="0" normalizeH="0" baseline="30000" noProof="1">
                          <a:ln>
                            <a:noFill/>
                          </a:ln>
                          <a:solidFill>
                            <a:srgbClr val="000000"/>
                          </a:solidFill>
                          <a:effectLst/>
                          <a:uLnTx/>
                          <a:uFillTx/>
                          <a:latin typeface="72 Brand"/>
                          <a:ea typeface="Noto Music"/>
                          <a:cs typeface="Arial Unicode MS"/>
                        </a:rPr>
                      </a:br>
                      <a:r>
                        <a:rPr kumimoji="0" lang="de-DE" sz="700" b="0" i="0" u="none" strike="noStrike" kern="1200" cap="none" spc="0" normalizeH="0" baseline="0" noProof="1">
                          <a:ln>
                            <a:noFill/>
                          </a:ln>
                          <a:solidFill>
                            <a:srgbClr val="000000"/>
                          </a:solidFill>
                          <a:effectLst/>
                          <a:uLnTx/>
                          <a:uFillTx/>
                          <a:latin typeface="+mn-lt"/>
                          <a:ea typeface="+mn-ea"/>
                          <a:cs typeface="+mn-cs"/>
                        </a:rPr>
                        <a:t>{{UseCaseOwnerSales}}</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{{StatusupdateUC8Sales}}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17907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endParaRPr lang="en-US" sz="1000" b="0" i="0" u="none" strike="noStrike" kern="0">
                        <a:solidFill>
                          <a:schemeClr val="tx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02/26</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noProof="0">
                          <a:solidFill>
                            <a:schemeClr val="tx1"/>
                          </a:solidFill>
                          <a:latin typeface="+mn-lt"/>
                          <a:ea typeface="+mn-ea"/>
                          <a:cs typeface="+mn-cs"/>
                        </a:rPr>
                        <a:t>40%</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35731"/>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{{SALES USE CASE Title 5}}</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{{UseCaseOwnerSales}}</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{{StatusupdateUC5Sales}}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72 Brand"/>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a:ln>
                            <a:noFill/>
                          </a:ln>
                          <a:solidFill>
                            <a:schemeClr val="tx1"/>
                          </a:solidFill>
                          <a:effectLst/>
                          <a:uLnTx/>
                          <a:uFillTx/>
                          <a:latin typeface="+mn-lt"/>
                          <a:ea typeface="+mn-ea"/>
                          <a:cs typeface="+mn-cs"/>
                        </a:rPr>
                        <a:t>90%</a:t>
                      </a:r>
                      <a:endParaRPr kumimoji="0" lang="en-US"/>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8134286"/>
                  </a:ext>
                </a:extLst>
              </a:tr>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{{SALES USE CASE Title 7}}</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{{UseCaseOwnerSales}}</a:t>
                      </a:r>
                    </a:p>
                    <a:p>
                      <a:pPr marL="179070" marR="0" lvl="0" indent="-179070" algn="l" rtl="0" eaLnBrk="1" fontAlgn="auto" latinLnBrk="0" hangingPunct="1">
                        <a:lnSpc>
                          <a:spcPct val="100000"/>
                        </a:lnSpc>
                        <a:spcBef>
                          <a:spcPts val="200"/>
                        </a:spcBef>
                        <a:spcAft>
                          <a:spcPct val="0"/>
                        </a:spcAft>
                        <a:buClr>
                          <a:srgbClr val="000000"/>
                        </a:buClr>
                        <a:buSzTx/>
                        <a:buFont typeface="Wingdings,Sans-Serif" panose="05000000000000000000" pitchFamily="2" charset="2"/>
                        <a:buChar char="§"/>
                      </a:pPr>
                      <a:r>
                        <a:rPr lang="en-US" sz="700" b="0" dirty="0">
                          <a:solidFill>
                            <a:schemeClr val="tx1"/>
                          </a:solidFill>
                          <a:latin typeface="+mn-lt"/>
                        </a:rPr>
                        <a:t>{{StatusupdateUC7Sales}}</a:t>
                      </a: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D1F5C9"/>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highlight>
                          <a:srgbClr val="FFFF00"/>
                        </a:highligh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36A41D"/>
                    </a:solid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231" rtl="0" eaLnBrk="1" fontAlgn="base" latinLnBrk="0" hangingPunct="1">
                        <a:lnSpc>
                          <a:spcPct val="100000"/>
                        </a:lnSpc>
                        <a:spcBef>
                          <a:spcPts val="0"/>
                        </a:spcBef>
                        <a:spcAft>
                          <a:spcPts val="0"/>
                        </a:spcAft>
                        <a:buClr>
                          <a:srgbClr val="000000"/>
                        </a:buClr>
                        <a:buSzPct val="100000"/>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11/25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u="none" strike="noStrike" kern="1200" cap="none" spc="0" normalizeH="0" baseline="0" noProof="0" dirty="0">
                          <a:ln>
                            <a:noFill/>
                          </a:ln>
                          <a:solidFill>
                            <a:schemeClr val="tx1"/>
                          </a:solidFill>
                          <a:effectLst/>
                          <a:uLnTx/>
                          <a:uFillTx/>
                          <a:latin typeface="+mn-lt"/>
                          <a:ea typeface="+mn-ea"/>
                          <a:cs typeface="+mn-cs"/>
                        </a:rPr>
                        <a:t>60%</a:t>
                      </a:r>
                      <a:endParaRPr lang="en-US" sz="1000" b="0" i="0" u="none" strike="noStrike" kern="1200" cap="none" spc="0" normalizeH="0" baseline="0" dirty="0">
                        <a:ln>
                          <a:noFill/>
                        </a:ln>
                        <a:solidFill>
                          <a:schemeClr val="tx1"/>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2685638"/>
                  </a:ext>
                </a:extLst>
              </a:tr>
            </a:tbl>
          </a:graphicData>
        </a:graphic>
      </p:graphicFrame>
      <p:sp>
        <p:nvSpPr>
          <p:cNvPr id="387" name="TextBox 386">
            <a:extLst>
              <a:ext uri="{FF2B5EF4-FFF2-40B4-BE49-F238E27FC236}">
                <a16:creationId xmlns:a16="http://schemas.microsoft.com/office/drawing/2014/main" id="{BF609DC3-38E4-5689-63F7-B24EC801A2FA}"/>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D7EBD627-9310-3F59-653C-056878D62108}"/>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A79E7A8F-42B8-5B6F-0169-E3E0DED5F687}"/>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5D496635-72F6-0F08-C2E5-EA6E51E15A76}"/>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5EE35245-E3C9-908F-F93C-7ED40C050954}"/>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Sales &amp; Post Sales – Status &amp; Use Case Heatmap</a:t>
            </a:r>
          </a:p>
        </p:txBody>
      </p:sp>
      <p:sp>
        <p:nvSpPr>
          <p:cNvPr id="2" name="TextBox 1">
            <a:extLst>
              <a:ext uri="{FF2B5EF4-FFF2-40B4-BE49-F238E27FC236}">
                <a16:creationId xmlns:a16="http://schemas.microsoft.com/office/drawing/2014/main" id="{945CD002-6DE2-B6BF-D47F-064922AE20DB}"/>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a:t>
            </a:r>
            <a:r>
              <a:rPr lang="de-DE" sz="700" kern="0" err="1">
                <a:latin typeface="72 Brand" panose="020B0504030603020204" pitchFamily="34" charset="0"/>
                <a:ea typeface="Arial Unicode MS" pitchFamily="34" charset="-128"/>
                <a:cs typeface="Arial Unicode MS" pitchFamily="34" charset="-128"/>
              </a:rPr>
              <a:t>up</a:t>
            </a:r>
            <a:r>
              <a:rPr lang="de-DE" sz="700" kern="0">
                <a:latin typeface="72 Brand" panose="020B0504030603020204" pitchFamily="34" charset="0"/>
                <a:ea typeface="Arial Unicode MS" pitchFamily="34" charset="-128"/>
                <a:cs typeface="Arial Unicode MS" pitchFamily="34" charset="-128"/>
              </a:rPr>
              <a:t>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One</a:t>
            </a:r>
            <a:r>
              <a:rPr lang="de-DE" sz="700" kern="0">
                <a:latin typeface="72 Brand" panose="020B0504030603020204" pitchFamily="34" charset="0"/>
                <a:ea typeface="Arial Unicode MS" pitchFamily="34" charset="-128"/>
                <a:cs typeface="Arial Unicode MS" pitchFamily="34" charset="-128"/>
              </a:rPr>
              <a:t>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87640F0-F8F6-A58D-E61C-139484487C06}"/>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Feasibility</a:t>
            </a:r>
            <a:r>
              <a:rPr lang="de-DE" sz="700" kern="0">
                <a:latin typeface="72 Brand" panose="020B0504030603020204" pitchFamily="34" charset="0"/>
                <a:ea typeface="Arial Unicode MS" pitchFamily="34" charset="-128"/>
                <a:cs typeface="Arial Unicode MS" pitchFamily="34" charset="-128"/>
              </a:rPr>
              <a:t>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788DF8A3-2110-DD61-8EA0-51595C247AE4}"/>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a:t>
            </a:r>
            <a:r>
              <a:rPr lang="de-DE" sz="700" kern="0" err="1">
                <a:latin typeface="72 Brand" panose="020B0504030603020204" pitchFamily="34" charset="0"/>
                <a:ea typeface="Arial Unicode MS" pitchFamily="34" charset="-128"/>
                <a:cs typeface="Arial Unicode MS" pitchFamily="34" charset="-128"/>
              </a:rPr>
              <a:t>Finalized</a:t>
            </a:r>
            <a:r>
              <a:rPr lang="de-DE" sz="700" kern="0">
                <a:latin typeface="72 Brand" panose="020B0504030603020204" pitchFamily="34" charset="0"/>
                <a:ea typeface="Arial Unicode MS" pitchFamily="34" charset="-128"/>
                <a:cs typeface="Arial Unicode MS" pitchFamily="34" charset="-128"/>
              </a:rPr>
              <a:t> </a:t>
            </a:r>
            <a:br>
              <a:rPr lang="de-DE" sz="700" kern="0">
                <a:latin typeface="72 Brand" panose="020B0504030603020204" pitchFamily="34" charset="0"/>
                <a:ea typeface="Arial Unicode MS" pitchFamily="34" charset="-128"/>
                <a:cs typeface="Arial Unicode MS" pitchFamily="34" charset="-128"/>
              </a:rPr>
            </a:br>
            <a:r>
              <a:rPr lang="de-DE" sz="700" kern="0" err="1">
                <a:latin typeface="72 Brand" panose="020B0504030603020204" pitchFamily="34" charset="0"/>
                <a:ea typeface="Arial Unicode MS" pitchFamily="34" charset="-128"/>
                <a:cs typeface="Arial Unicode MS" pitchFamily="34" charset="-128"/>
              </a:rPr>
              <a:t>by</a:t>
            </a:r>
            <a:r>
              <a:rPr lang="de-DE" sz="700" kern="0">
                <a:latin typeface="72 Brand" panose="020B0504030603020204" pitchFamily="34" charset="0"/>
                <a:ea typeface="Arial Unicode MS" pitchFamily="34" charset="-128"/>
                <a:cs typeface="Arial Unicode MS" pitchFamily="34" charset="-128"/>
              </a:rPr>
              <a:t>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03519B6E-623B-7E0C-8590-1D253A5F2B51}"/>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FBD9AA82-5259-249C-8862-34D492530DA3}"/>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2448C6F5-3A1B-26E0-DBE4-DBBCF96655E9}"/>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82851766-E952-37FC-D9E9-9DCF178B26E6}"/>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6D25BF97-BA56-6328-E38B-5C5A4FFAEB97}"/>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281E394E-54DC-1E2A-FFD7-C54E2A372F6A}"/>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34E05B7E-B6F4-D15D-4428-F7424BE1BD40}"/>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4D0EE15F-8A68-B6E5-D248-C2FC4E7581D4}"/>
              </a:ext>
            </a:extLst>
          </p:cNvPr>
          <p:cNvGraphicFramePr>
            <a:graphicFrameLocks noGrp="1"/>
          </p:cNvGraphicFramePr>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8" name="dritter_kreis">
            <a:extLst>
              <a:ext uri="{FF2B5EF4-FFF2-40B4-BE49-F238E27FC236}">
                <a16:creationId xmlns:a16="http://schemas.microsoft.com/office/drawing/2014/main" id="{3DF04DA8-85EB-BBE8-C10A-977D0CC99283}"/>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778557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4035-A80E-E47D-01CA-60D9A8B7795A}"/>
              </a:ext>
            </a:extLst>
          </p:cNvPr>
          <p:cNvSpPr>
            <a:spLocks noGrp="1"/>
          </p:cNvSpPr>
          <p:nvPr>
            <p:ph type="ctrTitle"/>
          </p:nvPr>
        </p:nvSpPr>
        <p:spPr/>
        <p:txBody>
          <a:bodyPr/>
          <a:lstStyle/>
          <a:p>
            <a:r>
              <a:rPr lang="en-US"/>
              <a:t>CDP Business</a:t>
            </a:r>
            <a:br>
              <a:rPr lang="en-US"/>
            </a:br>
            <a:r>
              <a:rPr lang="en-US"/>
              <a:t>Use Cases: </a:t>
            </a:r>
            <a:br>
              <a:rPr lang="en-US"/>
            </a:br>
            <a:r>
              <a:rPr lang="en-US" b="1"/>
              <a:t>Compliance</a:t>
            </a:r>
          </a:p>
        </p:txBody>
      </p:sp>
    </p:spTree>
    <p:extLst>
      <p:ext uri="{BB962C8B-B14F-4D97-AF65-F5344CB8AC3E}">
        <p14:creationId xmlns:p14="http://schemas.microsoft.com/office/powerpoint/2010/main" val="1322088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B88B95-17F5-D51E-B7D0-B6CF9260FDBC}"/>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US" noProof="1">
                <a:solidFill>
                  <a:srgbClr val="0070F2"/>
                </a:solidFill>
              </a:rPr>
              <a:t>CDP Business Adoption </a:t>
            </a:r>
            <a:r>
              <a:rPr lang="de-DE" noProof="1">
                <a:solidFill>
                  <a:srgbClr val="0070F2"/>
                </a:solidFill>
              </a:rPr>
              <a:t>| </a:t>
            </a:r>
            <a:r>
              <a:rPr lang="de-DE" noProof="1"/>
              <a:t>Content</a:t>
            </a:r>
            <a:endParaRPr lang="en-US"/>
          </a:p>
        </p:txBody>
      </p:sp>
      <p:sp>
        <p:nvSpPr>
          <p:cNvPr id="6" name="TextBox 5">
            <a:extLst>
              <a:ext uri="{FF2B5EF4-FFF2-40B4-BE49-F238E27FC236}">
                <a16:creationId xmlns:a16="http://schemas.microsoft.com/office/drawing/2014/main" id="{4F782365-7998-EE41-A7FE-BE40FB7A8F10}"/>
              </a:ext>
            </a:extLst>
          </p:cNvPr>
          <p:cNvSpPr txBox="1"/>
          <p:nvPr/>
        </p:nvSpPr>
        <p:spPr>
          <a:xfrm>
            <a:off x="548972" y="2092508"/>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2</a:t>
            </a:r>
          </a:p>
        </p:txBody>
      </p:sp>
      <p:sp>
        <p:nvSpPr>
          <p:cNvPr id="7" name="TextBox 6">
            <a:extLst>
              <a:ext uri="{FF2B5EF4-FFF2-40B4-BE49-F238E27FC236}">
                <a16:creationId xmlns:a16="http://schemas.microsoft.com/office/drawing/2014/main" id="{84965406-3EA9-361D-58C7-721C1C305F02}"/>
              </a:ext>
            </a:extLst>
          </p:cNvPr>
          <p:cNvSpPr txBox="1"/>
          <p:nvPr/>
        </p:nvSpPr>
        <p:spPr>
          <a:xfrm>
            <a:off x="1283839" y="1338090"/>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Objectives, Actions from Last Call, Overview, Roadmap</a:t>
            </a:r>
            <a:endParaRPr lang="en-US" sz="1600">
              <a:latin typeface="72 Brand" panose="020B0504030603020204" pitchFamily="34" charset="0"/>
            </a:endParaRPr>
          </a:p>
        </p:txBody>
      </p:sp>
      <p:cxnSp>
        <p:nvCxnSpPr>
          <p:cNvPr id="8" name="Straight Connector 7" descr="Straight line">
            <a:extLst>
              <a:ext uri="{FF2B5EF4-FFF2-40B4-BE49-F238E27FC236}">
                <a16:creationId xmlns:a16="http://schemas.microsoft.com/office/drawing/2014/main" id="{70B756D8-8B13-F925-865A-D9A2C16477A9}"/>
              </a:ext>
            </a:extLst>
          </p:cNvPr>
          <p:cNvCxnSpPr>
            <a:cxnSpLocks/>
          </p:cNvCxnSpPr>
          <p:nvPr/>
        </p:nvCxnSpPr>
        <p:spPr>
          <a:xfrm>
            <a:off x="479425" y="1969032"/>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ACE4A5-91C4-FF2A-7700-2DCCF2DD42B6}"/>
              </a:ext>
            </a:extLst>
          </p:cNvPr>
          <p:cNvSpPr txBox="1"/>
          <p:nvPr/>
        </p:nvSpPr>
        <p:spPr>
          <a:xfrm>
            <a:off x="548972" y="3231647"/>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3</a:t>
            </a:r>
          </a:p>
        </p:txBody>
      </p:sp>
      <p:sp>
        <p:nvSpPr>
          <p:cNvPr id="10" name="TextBox 9">
            <a:extLst>
              <a:ext uri="{FF2B5EF4-FFF2-40B4-BE49-F238E27FC236}">
                <a16:creationId xmlns:a16="http://schemas.microsoft.com/office/drawing/2014/main" id="{C1AE4042-E184-C294-4FBF-9BA4B0C295AE}"/>
              </a:ext>
            </a:extLst>
          </p:cNvPr>
          <p:cNvSpPr txBox="1"/>
          <p:nvPr/>
        </p:nvSpPr>
        <p:spPr>
          <a:xfrm>
            <a:off x="1283839" y="3616368"/>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Foundational Use Cases (Roadmap, Status)</a:t>
            </a:r>
            <a:endParaRPr lang="en-US" sz="1600">
              <a:latin typeface="72 Brand" panose="020B0504030603020204" pitchFamily="34" charset="0"/>
            </a:endParaRPr>
          </a:p>
        </p:txBody>
      </p:sp>
      <p:cxnSp>
        <p:nvCxnSpPr>
          <p:cNvPr id="11" name="Straight Connector 10" descr="Straight line">
            <a:extLst>
              <a:ext uri="{FF2B5EF4-FFF2-40B4-BE49-F238E27FC236}">
                <a16:creationId xmlns:a16="http://schemas.microsoft.com/office/drawing/2014/main" id="{B7B53747-85CF-31D8-9504-37B76A45C47E}"/>
              </a:ext>
            </a:extLst>
          </p:cNvPr>
          <p:cNvCxnSpPr>
            <a:cxnSpLocks/>
          </p:cNvCxnSpPr>
          <p:nvPr/>
        </p:nvCxnSpPr>
        <p:spPr>
          <a:xfrm>
            <a:off x="479425" y="3108171"/>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B22382-D076-6F10-0A03-94AF9CF49CE7}"/>
              </a:ext>
            </a:extLst>
          </p:cNvPr>
          <p:cNvSpPr txBox="1"/>
          <p:nvPr/>
        </p:nvSpPr>
        <p:spPr>
          <a:xfrm>
            <a:off x="548972" y="4370786"/>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4</a:t>
            </a:r>
          </a:p>
        </p:txBody>
      </p:sp>
      <p:sp>
        <p:nvSpPr>
          <p:cNvPr id="13" name="TextBox 12">
            <a:extLst>
              <a:ext uri="{FF2B5EF4-FFF2-40B4-BE49-F238E27FC236}">
                <a16:creationId xmlns:a16="http://schemas.microsoft.com/office/drawing/2014/main" id="{60DFE613-BD3A-98AA-7D33-9783B3664D5A}"/>
              </a:ext>
            </a:extLst>
          </p:cNvPr>
          <p:cNvSpPr txBox="1"/>
          <p:nvPr/>
        </p:nvSpPr>
        <p:spPr>
          <a:xfrm>
            <a:off x="1283839" y="4755507"/>
            <a:ext cx="10287128" cy="246221"/>
          </a:xfrm>
          <a:prstGeom prst="rect">
            <a:avLst/>
          </a:prstGeom>
          <a:noFill/>
        </p:spPr>
        <p:txBody>
          <a:bodyPr wrap="square" lIns="0" tIns="0" rIns="0" bIns="0" rtlCol="0">
            <a:spAutoFit/>
          </a:bodyPr>
          <a:lstStyle/>
          <a:p>
            <a:r>
              <a:rPr lang="de-DE" sz="1600" b="1">
                <a:latin typeface="72 Brand" panose="020B0504030603020204" pitchFamily="34" charset="0"/>
              </a:rPr>
              <a:t>RAIDs</a:t>
            </a:r>
            <a:endParaRPr lang="en-US" sz="1600" b="1">
              <a:latin typeface="72 Brand" panose="020B0504030603020204" pitchFamily="34" charset="0"/>
            </a:endParaRPr>
          </a:p>
        </p:txBody>
      </p:sp>
      <p:cxnSp>
        <p:nvCxnSpPr>
          <p:cNvPr id="14" name="Straight Connector 13" descr="Straight line">
            <a:extLst>
              <a:ext uri="{FF2B5EF4-FFF2-40B4-BE49-F238E27FC236}">
                <a16:creationId xmlns:a16="http://schemas.microsoft.com/office/drawing/2014/main" id="{0F660989-F51C-22C3-8D78-16C1319B7E5C}"/>
              </a:ext>
            </a:extLst>
          </p:cNvPr>
          <p:cNvCxnSpPr>
            <a:cxnSpLocks/>
          </p:cNvCxnSpPr>
          <p:nvPr/>
        </p:nvCxnSpPr>
        <p:spPr>
          <a:xfrm>
            <a:off x="492125" y="5386449"/>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06B940-6454-3452-5F31-E56F52C6DBE9}"/>
              </a:ext>
            </a:extLst>
          </p:cNvPr>
          <p:cNvSpPr txBox="1"/>
          <p:nvPr/>
        </p:nvSpPr>
        <p:spPr>
          <a:xfrm>
            <a:off x="548972" y="5509923"/>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5</a:t>
            </a:r>
          </a:p>
        </p:txBody>
      </p:sp>
      <p:sp>
        <p:nvSpPr>
          <p:cNvPr id="16" name="TextBox 15">
            <a:extLst>
              <a:ext uri="{FF2B5EF4-FFF2-40B4-BE49-F238E27FC236}">
                <a16:creationId xmlns:a16="http://schemas.microsoft.com/office/drawing/2014/main" id="{DC158487-B5BC-C59E-9A08-8A0B75C1F21A}"/>
              </a:ext>
            </a:extLst>
          </p:cNvPr>
          <p:cNvSpPr txBox="1"/>
          <p:nvPr/>
        </p:nvSpPr>
        <p:spPr>
          <a:xfrm>
            <a:off x="1283839" y="5894644"/>
            <a:ext cx="10296526" cy="246221"/>
          </a:xfrm>
          <a:prstGeom prst="rect">
            <a:avLst/>
          </a:prstGeom>
          <a:noFill/>
        </p:spPr>
        <p:txBody>
          <a:bodyPr wrap="square" lIns="0" tIns="0" rIns="0" bIns="0" rtlCol="0">
            <a:spAutoFit/>
          </a:bodyPr>
          <a:lstStyle/>
          <a:p>
            <a:r>
              <a:rPr lang="en-US" sz="1600" b="1">
                <a:latin typeface="72 Brand" panose="020B0504030603020204" pitchFamily="34" charset="0"/>
              </a:rPr>
              <a:t>Appendix: Use Case </a:t>
            </a:r>
            <a:r>
              <a:rPr lang="en-US" sz="1600" b="1" err="1">
                <a:latin typeface="72 Brand" panose="020B0504030603020204" pitchFamily="34" charset="0"/>
              </a:rPr>
              <a:t>OnePagers</a:t>
            </a:r>
            <a:r>
              <a:rPr lang="en-US" sz="1600" b="1">
                <a:latin typeface="72 Brand" panose="020B0504030603020204" pitchFamily="34" charset="0"/>
              </a:rPr>
              <a:t> </a:t>
            </a:r>
          </a:p>
        </p:txBody>
      </p:sp>
      <p:sp>
        <p:nvSpPr>
          <p:cNvPr id="2" name="TextBox 1">
            <a:extLst>
              <a:ext uri="{FF2B5EF4-FFF2-40B4-BE49-F238E27FC236}">
                <a16:creationId xmlns:a16="http://schemas.microsoft.com/office/drawing/2014/main" id="{BE12E134-A0EE-5DAC-D274-C4274AEB0BC0}"/>
              </a:ext>
            </a:extLst>
          </p:cNvPr>
          <p:cNvSpPr txBox="1"/>
          <p:nvPr/>
        </p:nvSpPr>
        <p:spPr>
          <a:xfrm>
            <a:off x="551470" y="953369"/>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1</a:t>
            </a:r>
          </a:p>
        </p:txBody>
      </p:sp>
      <p:sp>
        <p:nvSpPr>
          <p:cNvPr id="4" name="TextBox 3">
            <a:extLst>
              <a:ext uri="{FF2B5EF4-FFF2-40B4-BE49-F238E27FC236}">
                <a16:creationId xmlns:a16="http://schemas.microsoft.com/office/drawing/2014/main" id="{CA1BD91B-3DF8-806D-7959-6E0E65CA5A60}"/>
              </a:ext>
            </a:extLst>
          </p:cNvPr>
          <p:cNvSpPr txBox="1"/>
          <p:nvPr/>
        </p:nvSpPr>
        <p:spPr>
          <a:xfrm>
            <a:off x="1283839" y="2477229"/>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Business Use Cases (Marketing, Sales, Compliance UCs)</a:t>
            </a:r>
            <a:endParaRPr lang="en-US" sz="1600">
              <a:latin typeface="72 Brand" panose="020B0504030603020204" pitchFamily="34" charset="0"/>
            </a:endParaRPr>
          </a:p>
        </p:txBody>
      </p:sp>
      <p:cxnSp>
        <p:nvCxnSpPr>
          <p:cNvPr id="17" name="Straight Connector 16" descr="Straight line">
            <a:extLst>
              <a:ext uri="{FF2B5EF4-FFF2-40B4-BE49-F238E27FC236}">
                <a16:creationId xmlns:a16="http://schemas.microsoft.com/office/drawing/2014/main" id="{59386B77-0809-695A-6B58-78806F090C2C}"/>
              </a:ext>
            </a:extLst>
          </p:cNvPr>
          <p:cNvCxnSpPr>
            <a:cxnSpLocks/>
          </p:cNvCxnSpPr>
          <p:nvPr/>
        </p:nvCxnSpPr>
        <p:spPr>
          <a:xfrm>
            <a:off x="492125" y="4247310"/>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hteck 7">
            <a:extLst>
              <a:ext uri="{FF2B5EF4-FFF2-40B4-BE49-F238E27FC236}">
                <a16:creationId xmlns:a16="http://schemas.microsoft.com/office/drawing/2014/main" id="{8BE96B51-4214-75EA-F6D2-4A95C39ABD1C}"/>
              </a:ext>
            </a:extLst>
          </p:cNvPr>
          <p:cNvSpPr/>
          <p:nvPr/>
        </p:nvSpPr>
        <p:spPr bwMode="gray">
          <a:xfrm>
            <a:off x="437539" y="2079524"/>
            <a:ext cx="11514959" cy="4265714"/>
          </a:xfrm>
          <a:prstGeom prst="rect">
            <a:avLst/>
          </a:prstGeom>
          <a:solidFill>
            <a:schemeClr val="bg1">
              <a:alpha val="71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954946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48746-7D9A-8225-7F4A-ACF3BC6A1ABA}"/>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29A6A4-EC3D-AA9C-EFA2-C1753340630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A729A6A4-EC3D-AA9C-EFA2-C1753340630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187" name="Group 186">
            <a:extLst>
              <a:ext uri="{FF2B5EF4-FFF2-40B4-BE49-F238E27FC236}">
                <a16:creationId xmlns:a16="http://schemas.microsoft.com/office/drawing/2014/main" id="{E0BF856C-1AB9-CDA7-B31E-E48EEBF861AE}"/>
              </a:ext>
            </a:extLst>
          </p:cNvPr>
          <p:cNvGrpSpPr/>
          <p:nvPr/>
        </p:nvGrpSpPr>
        <p:grpSpPr>
          <a:xfrm>
            <a:off x="7432814" y="6537716"/>
            <a:ext cx="3884697" cy="123111"/>
            <a:chOff x="8182512" y="6590452"/>
            <a:chExt cx="3884697" cy="123111"/>
          </a:xfrm>
        </p:grpSpPr>
        <p:grpSp>
          <p:nvGrpSpPr>
            <p:cNvPr id="127" name="Group 126">
              <a:extLst>
                <a:ext uri="{FF2B5EF4-FFF2-40B4-BE49-F238E27FC236}">
                  <a16:creationId xmlns:a16="http://schemas.microsoft.com/office/drawing/2014/main" id="{05E96B47-B32D-1CFA-C7D4-797E92CE138D}"/>
                </a:ext>
              </a:extLst>
            </p:cNvPr>
            <p:cNvGrpSpPr/>
            <p:nvPr/>
          </p:nvGrpSpPr>
          <p:grpSpPr>
            <a:xfrm>
              <a:off x="9730290" y="6590452"/>
              <a:ext cx="1272563" cy="123111"/>
              <a:chOff x="5925554" y="6645985"/>
              <a:chExt cx="1272563" cy="123111"/>
            </a:xfrm>
          </p:grpSpPr>
          <p:sp>
            <p:nvSpPr>
              <p:cNvPr id="123" name="Rectangle 122">
                <a:extLst>
                  <a:ext uri="{FF2B5EF4-FFF2-40B4-BE49-F238E27FC236}">
                    <a16:creationId xmlns:a16="http://schemas.microsoft.com/office/drawing/2014/main" id="{9D14323C-E61B-CEA3-3379-50DD111D870E}"/>
                  </a:ext>
                </a:extLst>
              </p:cNvPr>
              <p:cNvSpPr>
                <a:spLocks/>
              </p:cNvSpPr>
              <p:nvPr/>
            </p:nvSpPr>
            <p:spPr bwMode="gray">
              <a:xfrm>
                <a:off x="5925554" y="6653540"/>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FFC933"/>
                  </a:solidFill>
                  <a:effectLst/>
                  <a:uLnTx/>
                  <a:uFillTx/>
                  <a:latin typeface="72 Brand"/>
                  <a:ea typeface="Arial Unicode MS" pitchFamily="34" charset="-128"/>
                  <a:cs typeface="Arial Unicode MS" pitchFamily="34" charset="-128"/>
                </a:endParaRPr>
              </a:p>
            </p:txBody>
          </p:sp>
          <p:sp>
            <p:nvSpPr>
              <p:cNvPr id="126" name="TextBox 125">
                <a:extLst>
                  <a:ext uri="{FF2B5EF4-FFF2-40B4-BE49-F238E27FC236}">
                    <a16:creationId xmlns:a16="http://schemas.microsoft.com/office/drawing/2014/main" id="{442EA592-918C-9D77-7E9F-05ED56A92667}"/>
                  </a:ext>
                </a:extLst>
              </p:cNvPr>
              <p:cNvSpPr txBox="1">
                <a:spLocks/>
              </p:cNvSpPr>
              <p:nvPr/>
            </p:nvSpPr>
            <p:spPr>
              <a:xfrm>
                <a:off x="6069554" y="6645985"/>
                <a:ext cx="378309"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D</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elayed</a:t>
                </a:r>
              </a:p>
            </p:txBody>
          </p:sp>
          <p:sp>
            <p:nvSpPr>
              <p:cNvPr id="4" name="Rectangle 3">
                <a:extLst>
                  <a:ext uri="{FF2B5EF4-FFF2-40B4-BE49-F238E27FC236}">
                    <a16:creationId xmlns:a16="http://schemas.microsoft.com/office/drawing/2014/main" id="{89DCE98A-5993-1489-7286-DDF9174E860C}"/>
                  </a:ext>
                </a:extLst>
              </p:cNvPr>
              <p:cNvSpPr>
                <a:spLocks/>
              </p:cNvSpPr>
              <p:nvPr/>
            </p:nvSpPr>
            <p:spPr bwMode="gray">
              <a:xfrm>
                <a:off x="6549171" y="6653540"/>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1B90FF"/>
                  </a:solidFill>
                  <a:effectLst/>
                  <a:uLnTx/>
                  <a:uFillTx/>
                  <a:latin typeface="72 Brand"/>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8B48997E-046B-19D8-5F21-36AC8ABF5086}"/>
                  </a:ext>
                </a:extLst>
              </p:cNvPr>
              <p:cNvSpPr txBox="1">
                <a:spLocks/>
              </p:cNvSpPr>
              <p:nvPr/>
            </p:nvSpPr>
            <p:spPr>
              <a:xfrm>
                <a:off x="6693171" y="6645985"/>
                <a:ext cx="504946"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a:t>
                </a:r>
                <a:r>
                  <a:rPr kumimoji="0" lang="en-DE"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p>
            </p:txBody>
          </p:sp>
        </p:grpSp>
        <p:grpSp>
          <p:nvGrpSpPr>
            <p:cNvPr id="128" name="Group 127">
              <a:extLst>
                <a:ext uri="{FF2B5EF4-FFF2-40B4-BE49-F238E27FC236}">
                  <a16:creationId xmlns:a16="http://schemas.microsoft.com/office/drawing/2014/main" id="{F81649D4-0F0F-D596-264C-31C0955988EB}"/>
                </a:ext>
              </a:extLst>
            </p:cNvPr>
            <p:cNvGrpSpPr/>
            <p:nvPr/>
          </p:nvGrpSpPr>
          <p:grpSpPr>
            <a:xfrm>
              <a:off x="11241932" y="6590452"/>
              <a:ext cx="825277" cy="123111"/>
              <a:chOff x="6635242" y="6645985"/>
              <a:chExt cx="825277" cy="123111"/>
            </a:xfrm>
          </p:grpSpPr>
          <p:sp>
            <p:nvSpPr>
              <p:cNvPr id="129" name="Rectangle 128">
                <a:extLst>
                  <a:ext uri="{FF2B5EF4-FFF2-40B4-BE49-F238E27FC236}">
                    <a16:creationId xmlns:a16="http://schemas.microsoft.com/office/drawing/2014/main" id="{3BB05BEF-1F3F-98D3-6101-AD0D3896FE8E}"/>
                  </a:ext>
                </a:extLst>
              </p:cNvPr>
              <p:cNvSpPr>
                <a:spLocks/>
              </p:cNvSpPr>
              <p:nvPr/>
            </p:nvSpPr>
            <p:spPr bwMode="gray">
              <a:xfrm>
                <a:off x="6635242" y="6653540"/>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0" name="TextBox 129">
                <a:extLst>
                  <a:ext uri="{FF2B5EF4-FFF2-40B4-BE49-F238E27FC236}">
                    <a16:creationId xmlns:a16="http://schemas.microsoft.com/office/drawing/2014/main" id="{54A894F7-D469-54A5-DED6-D68700ACDE95}"/>
                  </a:ext>
                </a:extLst>
              </p:cNvPr>
              <p:cNvSpPr txBox="1">
                <a:spLocks/>
              </p:cNvSpPr>
              <p:nvPr/>
            </p:nvSpPr>
            <p:spPr>
              <a:xfrm>
                <a:off x="6779242" y="6645985"/>
                <a:ext cx="681277"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Blocked/</a:t>
                </a:r>
                <a:r>
                  <a:rPr kumimoji="0" lang="de-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grpSp>
        <p:grpSp>
          <p:nvGrpSpPr>
            <p:cNvPr id="131" name="Group 130">
              <a:extLst>
                <a:ext uri="{FF2B5EF4-FFF2-40B4-BE49-F238E27FC236}">
                  <a16:creationId xmlns:a16="http://schemas.microsoft.com/office/drawing/2014/main" id="{DDF8CBC5-7F27-AB7E-6F50-873523540EC2}"/>
                </a:ext>
              </a:extLst>
            </p:cNvPr>
            <p:cNvGrpSpPr/>
            <p:nvPr/>
          </p:nvGrpSpPr>
          <p:grpSpPr>
            <a:xfrm>
              <a:off x="9060349" y="6590452"/>
              <a:ext cx="533530" cy="123111"/>
              <a:chOff x="6062376" y="6645985"/>
              <a:chExt cx="533530" cy="123111"/>
            </a:xfrm>
          </p:grpSpPr>
          <p:sp>
            <p:nvSpPr>
              <p:cNvPr id="132" name="Rectangle 131">
                <a:extLst>
                  <a:ext uri="{FF2B5EF4-FFF2-40B4-BE49-F238E27FC236}">
                    <a16:creationId xmlns:a16="http://schemas.microsoft.com/office/drawing/2014/main" id="{75354380-9D91-5F8E-EC2F-BABB0CBEC8A3}"/>
                  </a:ext>
                </a:extLst>
              </p:cNvPr>
              <p:cNvSpPr>
                <a:spLocks/>
              </p:cNvSpPr>
              <p:nvPr/>
            </p:nvSpPr>
            <p:spPr bwMode="gray">
              <a:xfrm>
                <a:off x="6062376" y="6653540"/>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9A0E74FE-8E0A-0E75-000B-FF482E447390}"/>
                  </a:ext>
                </a:extLst>
              </p:cNvPr>
              <p:cNvSpPr txBox="1">
                <a:spLocks/>
              </p:cNvSpPr>
              <p:nvPr/>
            </p:nvSpPr>
            <p:spPr>
              <a:xfrm>
                <a:off x="6206376" y="6645985"/>
                <a:ext cx="389530"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O</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n track</a:t>
                </a:r>
              </a:p>
            </p:txBody>
          </p:sp>
        </p:grpSp>
        <p:grpSp>
          <p:nvGrpSpPr>
            <p:cNvPr id="136" name="Group 135">
              <a:extLst>
                <a:ext uri="{FF2B5EF4-FFF2-40B4-BE49-F238E27FC236}">
                  <a16:creationId xmlns:a16="http://schemas.microsoft.com/office/drawing/2014/main" id="{DE3B4A9D-4EB0-7C6C-4A69-27A96277FC76}"/>
                </a:ext>
              </a:extLst>
            </p:cNvPr>
            <p:cNvGrpSpPr/>
            <p:nvPr/>
          </p:nvGrpSpPr>
          <p:grpSpPr>
            <a:xfrm>
              <a:off x="8182512" y="6590452"/>
              <a:ext cx="660590" cy="123111"/>
              <a:chOff x="4370755" y="6608278"/>
              <a:chExt cx="660590" cy="123111"/>
            </a:xfrm>
          </p:grpSpPr>
          <p:sp>
            <p:nvSpPr>
              <p:cNvPr id="134" name="Rectangle 133">
                <a:extLst>
                  <a:ext uri="{FF2B5EF4-FFF2-40B4-BE49-F238E27FC236}">
                    <a16:creationId xmlns:a16="http://schemas.microsoft.com/office/drawing/2014/main" id="{E75F8D5F-D135-00B2-B8D6-ADB0E82D9CB3}"/>
                  </a:ext>
                </a:extLst>
              </p:cNvPr>
              <p:cNvSpPr>
                <a:spLocks/>
              </p:cNvSpPr>
              <p:nvPr/>
            </p:nvSpPr>
            <p:spPr bwMode="gray">
              <a:xfrm>
                <a:off x="4370755" y="6638715"/>
                <a:ext cx="98047" cy="62237"/>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DE" sz="800" b="1" i="0" u="none" strike="noStrike" kern="0" cap="none" spc="0" normalizeH="0" baseline="0" noProof="0">
                    <a:ln>
                      <a:noFill/>
                    </a:ln>
                    <a:solidFill>
                      <a:srgbClr val="36A41D"/>
                    </a:solidFill>
                    <a:effectLst/>
                    <a:uLnTx/>
                    <a:uFillTx/>
                    <a:latin typeface="72 Brand"/>
                    <a:ea typeface="Arial Unicode MS" pitchFamily="34" charset="-128"/>
                    <a:cs typeface="Arial Unicode MS" pitchFamily="34" charset="-128"/>
                  </a:rPr>
                  <a:t>✓</a:t>
                </a:r>
              </a:p>
            </p:txBody>
          </p:sp>
          <p:sp>
            <p:nvSpPr>
              <p:cNvPr id="135" name="TextBox 134">
                <a:extLst>
                  <a:ext uri="{FF2B5EF4-FFF2-40B4-BE49-F238E27FC236}">
                    <a16:creationId xmlns:a16="http://schemas.microsoft.com/office/drawing/2014/main" id="{319721E4-9C9B-570F-DB42-37D99A9B4FCE}"/>
                  </a:ext>
                </a:extLst>
              </p:cNvPr>
              <p:cNvSpPr txBox="1">
                <a:spLocks/>
              </p:cNvSpPr>
              <p:nvPr/>
            </p:nvSpPr>
            <p:spPr>
              <a:xfrm>
                <a:off x="4532811" y="6608278"/>
                <a:ext cx="498534" cy="12311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de-DE" sz="800" kern="0">
                    <a:solidFill>
                      <a:srgbClr val="000000"/>
                    </a:solidFill>
                    <a:latin typeface="72 Brand"/>
                    <a:ea typeface="Arial Unicode MS" pitchFamily="34" charset="-128"/>
                    <a:cs typeface="Arial Unicode MS" pitchFamily="34" charset="-128"/>
                  </a:rPr>
                  <a:t>C</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ompleted</a:t>
                </a:r>
              </a:p>
            </p:txBody>
          </p:sp>
        </p:grpSp>
      </p:grpSp>
      <p:graphicFrame>
        <p:nvGraphicFramePr>
          <p:cNvPr id="386" name="Table 6">
            <a:extLst>
              <a:ext uri="{FF2B5EF4-FFF2-40B4-BE49-F238E27FC236}">
                <a16:creationId xmlns:a16="http://schemas.microsoft.com/office/drawing/2014/main" id="{F046F7DF-F13F-1009-2235-6DE3793ED5AA}"/>
              </a:ext>
            </a:extLst>
          </p:cNvPr>
          <p:cNvGraphicFramePr>
            <a:graphicFrameLocks noGrp="1"/>
          </p:cNvGraphicFramePr>
          <p:nvPr>
            <p:extLst>
              <p:ext uri="{D42A27DB-BD31-4B8C-83A1-F6EECF244321}">
                <p14:modId xmlns:p14="http://schemas.microsoft.com/office/powerpoint/2010/main" val="1991864456"/>
              </p:ext>
            </p:extLst>
          </p:nvPr>
        </p:nvGraphicFramePr>
        <p:xfrm>
          <a:off x="474631" y="2071726"/>
          <a:ext cx="11215722" cy="627441"/>
        </p:xfrm>
        <a:graphic>
          <a:graphicData uri="http://schemas.openxmlformats.org/drawingml/2006/table">
            <a:tbl>
              <a:tblPr firstRow="1" bandRow="1">
                <a:tableStyleId>{7E9639D4-E3E2-4D34-9284-5A2195B3D0D7}</a:tableStyleId>
              </a:tblPr>
              <a:tblGrid>
                <a:gridCol w="4375665">
                  <a:extLst>
                    <a:ext uri="{9D8B030D-6E8A-4147-A177-3AD203B41FA5}">
                      <a16:colId xmlns:a16="http://schemas.microsoft.com/office/drawing/2014/main" val="2756012199"/>
                    </a:ext>
                  </a:extLst>
                </a:gridCol>
                <a:gridCol w="740857">
                  <a:extLst>
                    <a:ext uri="{9D8B030D-6E8A-4147-A177-3AD203B41FA5}">
                      <a16:colId xmlns:a16="http://schemas.microsoft.com/office/drawing/2014/main" val="3400447724"/>
                    </a:ext>
                  </a:extLst>
                </a:gridCol>
                <a:gridCol w="740857">
                  <a:extLst>
                    <a:ext uri="{9D8B030D-6E8A-4147-A177-3AD203B41FA5}">
                      <a16:colId xmlns:a16="http://schemas.microsoft.com/office/drawing/2014/main" val="726647170"/>
                    </a:ext>
                  </a:extLst>
                </a:gridCol>
                <a:gridCol w="740857">
                  <a:extLst>
                    <a:ext uri="{9D8B030D-6E8A-4147-A177-3AD203B41FA5}">
                      <a16:colId xmlns:a16="http://schemas.microsoft.com/office/drawing/2014/main" val="1195601443"/>
                    </a:ext>
                  </a:extLst>
                </a:gridCol>
                <a:gridCol w="740857">
                  <a:extLst>
                    <a:ext uri="{9D8B030D-6E8A-4147-A177-3AD203B41FA5}">
                      <a16:colId xmlns:a16="http://schemas.microsoft.com/office/drawing/2014/main" val="452430750"/>
                    </a:ext>
                  </a:extLst>
                </a:gridCol>
                <a:gridCol w="740857">
                  <a:extLst>
                    <a:ext uri="{9D8B030D-6E8A-4147-A177-3AD203B41FA5}">
                      <a16:colId xmlns:a16="http://schemas.microsoft.com/office/drawing/2014/main" val="1273025716"/>
                    </a:ext>
                  </a:extLst>
                </a:gridCol>
                <a:gridCol w="740857">
                  <a:extLst>
                    <a:ext uri="{9D8B030D-6E8A-4147-A177-3AD203B41FA5}">
                      <a16:colId xmlns:a16="http://schemas.microsoft.com/office/drawing/2014/main" val="2578596335"/>
                    </a:ext>
                  </a:extLst>
                </a:gridCol>
                <a:gridCol w="740857">
                  <a:extLst>
                    <a:ext uri="{9D8B030D-6E8A-4147-A177-3AD203B41FA5}">
                      <a16:colId xmlns:a16="http://schemas.microsoft.com/office/drawing/2014/main" val="2803598223"/>
                    </a:ext>
                  </a:extLst>
                </a:gridCol>
                <a:gridCol w="740857">
                  <a:extLst>
                    <a:ext uri="{9D8B030D-6E8A-4147-A177-3AD203B41FA5}">
                      <a16:colId xmlns:a16="http://schemas.microsoft.com/office/drawing/2014/main" val="1910613063"/>
                    </a:ext>
                  </a:extLst>
                </a:gridCol>
                <a:gridCol w="913201">
                  <a:extLst>
                    <a:ext uri="{9D8B030D-6E8A-4147-A177-3AD203B41FA5}">
                      <a16:colId xmlns:a16="http://schemas.microsoft.com/office/drawing/2014/main" val="4056551821"/>
                    </a:ext>
                  </a:extLst>
                </a:gridCol>
              </a:tblGrid>
              <a:tr h="627441">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1" kern="1200" noProof="1">
                          <a:solidFill>
                            <a:schemeClr val="bg2">
                              <a:lumMod val="75000"/>
                            </a:schemeClr>
                          </a:solidFill>
                          <a:latin typeface="+mn-lt"/>
                          <a:ea typeface="+mn-ea"/>
                          <a:cs typeface="Arial"/>
                          <a:hlinkClick r:id="rId6">
                            <a:extLst>
                              <a:ext uri="{A12FA001-AC4F-418D-AE19-62706E023703}">
                                <ahyp:hlinkClr xmlns:ahyp="http://schemas.microsoft.com/office/drawing/2018/hyperlinkcolor" val="tx"/>
                              </a:ext>
                            </a:extLst>
                          </a:hlinkClick>
                        </a:rPr>
                        <a:t>SP-27120 </a:t>
                      </a:r>
                      <a:r>
                        <a:rPr kumimoji="0" lang="de-DE" sz="700" b="1" i="0" u="none" strike="noStrike" kern="1200" cap="none" spc="0" normalizeH="0" baseline="0" noProof="1">
                          <a:ln>
                            <a:noFill/>
                          </a:ln>
                          <a:solidFill>
                            <a:schemeClr val="tx1"/>
                          </a:solidFill>
                          <a:effectLst/>
                          <a:uLnTx/>
                          <a:uFillTx/>
                          <a:latin typeface="72 Brand"/>
                          <a:ea typeface="+mn-ea"/>
                          <a:cs typeface="+mn-cs"/>
                        </a:rPr>
                        <a:t>- CDP Notification of CBDT Opt-outs</a:t>
                      </a:r>
                      <a:br>
                        <a:rPr kumimoji="0" lang="de-DE" sz="700" b="1" i="0" u="none" strike="noStrike" kern="1200" cap="none" spc="0" normalizeH="0" baseline="0" noProof="1">
                          <a:ln>
                            <a:noFill/>
                          </a:ln>
                          <a:solidFill>
                            <a:schemeClr val="tx1"/>
                          </a:solidFill>
                          <a:effectLst/>
                          <a:uLnTx/>
                          <a:uFillTx/>
                          <a:latin typeface="72 Brand"/>
                          <a:ea typeface="+mn-ea"/>
                          <a:cs typeface="+mn-cs"/>
                        </a:rPr>
                      </a:br>
                      <a:r>
                        <a:rPr kumimoji="0" lang="de-DE" sz="700" b="0" i="0" u="none" strike="noStrike" kern="1200" cap="none" spc="0" normalizeH="0" baseline="0" noProof="1">
                          <a:ln>
                            <a:noFill/>
                          </a:ln>
                          <a:solidFill>
                            <a:schemeClr val="tx1"/>
                          </a:solidFill>
                          <a:effectLst/>
                          <a:uLnTx/>
                          <a:uFillTx/>
                          <a:latin typeface="72 Brand"/>
                          <a:ea typeface="+mn-ea"/>
                          <a:cs typeface="+mn-cs"/>
                        </a:rPr>
                        <a:t>Tristan Reeve</a:t>
                      </a:r>
                    </a:p>
                    <a:p>
                      <a:pPr marL="171450" marR="0" lvl="0" indent="-171450" algn="just" defTabSz="1088558" rtl="0" eaLnBrk="1" fontAlgn="base" latinLnBrk="0" hangingPunct="1">
                        <a:lnSpc>
                          <a:spcPct val="100000"/>
                        </a:lnSpc>
                        <a:spcBef>
                          <a:spcPts val="200"/>
                        </a:spcBef>
                        <a:spcAft>
                          <a:spcPct val="0"/>
                        </a:spcAft>
                        <a:buClr>
                          <a:srgbClr val="000000"/>
                        </a:buClr>
                        <a:buSzPct val="100000"/>
                        <a:buFont typeface="Wingdings" panose="05000000000000000000" pitchFamily="2" charset="2"/>
                        <a:buChar char="§"/>
                        <a:tabLst/>
                        <a:defRPr/>
                      </a:pPr>
                      <a:r>
                        <a:rPr lang="de-DE" sz="700" b="0">
                          <a:solidFill>
                            <a:schemeClr val="tx1"/>
                          </a:solidFill>
                          <a:latin typeface="+mn-lt"/>
                        </a:rPr>
                        <a:t>Configuration changes will be completed in July 2025</a:t>
                      </a:r>
                    </a:p>
                    <a:p>
                      <a:pPr marL="171450" marR="0" lvl="0" indent="-171450" algn="just" defTabSz="1088558" rtl="0" eaLnBrk="1" fontAlgn="base" latinLnBrk="0" hangingPunct="1">
                        <a:lnSpc>
                          <a:spcPct val="100000"/>
                        </a:lnSpc>
                        <a:spcBef>
                          <a:spcPts val="200"/>
                        </a:spcBef>
                        <a:spcAft>
                          <a:spcPct val="0"/>
                        </a:spcAft>
                        <a:buClr>
                          <a:srgbClr val="000000"/>
                        </a:buClr>
                        <a:buSzPct val="100000"/>
                        <a:buFont typeface="Wingdings" panose="05000000000000000000" pitchFamily="2" charset="2"/>
                        <a:buChar char="§"/>
                        <a:tabLst/>
                        <a:defRPr/>
                      </a:pPr>
                      <a:r>
                        <a:rPr lang="de-DE" sz="700" b="0">
                          <a:solidFill>
                            <a:schemeClr val="tx1"/>
                          </a:solidFill>
                          <a:latin typeface="+mn-lt"/>
                        </a:rPr>
                        <a:t>Business Adoption following immediately in August 2025</a:t>
                      </a:r>
                      <a:endParaRPr lang="en-US" sz="700" b="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chemeClr val="tx1"/>
                        </a:solidFill>
                        <a:effectLst/>
                        <a:uLnTx/>
                        <a:uFillTx/>
                        <a:latin typeface="72 Brand"/>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9070" marR="0" lvl="0" indent="-179070" algn="l"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Char char="§"/>
                      </a:pPr>
                      <a:endParaRPr lang="en-US" sz="1000" b="0" i="0" u="none" strike="noStrike" kern="1200" noProof="0">
                        <a:solidFill>
                          <a:schemeClr val="tx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 typeface="Wingdings,Sans-Serif" panose="05000000000000000000" pitchFamily="2" charset="2"/>
                        <a:buNone/>
                      </a:pPr>
                      <a:r>
                        <a:rPr lang="de-DE" sz="1000" b="0" i="0" u="none" strike="noStrike" kern="1200" noProof="0">
                          <a:solidFill>
                            <a:schemeClr val="tx1"/>
                          </a:solidFill>
                        </a:rPr>
                        <a:t>08/25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rtl="0" eaLnBrk="1" fontAlgn="base" latinLnBrk="0" hangingPunct="1">
                        <a:lnSpc>
                          <a:spcPct val="100000"/>
                        </a:lnSpc>
                        <a:spcBef>
                          <a:spcPts val="0"/>
                        </a:spcBef>
                        <a:spcAft>
                          <a:spcPts val="0"/>
                        </a:spcAft>
                        <a:buClr>
                          <a:srgbClr val="000000"/>
                        </a:buClr>
                        <a:buSzPct val="100000"/>
                        <a:buFontTx/>
                        <a:buNone/>
                      </a:pPr>
                      <a:r>
                        <a:rPr lang="de-DE" sz="1000" b="0" i="0" u="none" strike="noStrike" kern="1200" noProof="0">
                          <a:solidFill>
                            <a:schemeClr val="tx1"/>
                          </a:solidFill>
                        </a:rPr>
                        <a:t>09/25</a:t>
                      </a:r>
                      <a:endParaRPr lang="en-US" sz="1000" b="0" i="0" u="none" strike="noStrike" kern="1200" noProof="0">
                        <a:solidFill>
                          <a:schemeClr val="tx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000" b="1" i="0" u="none" strike="noStrike" kern="1200" cap="none" spc="0" normalizeH="0" baseline="0" noProof="0">
                          <a:ln>
                            <a:noFill/>
                          </a:ln>
                          <a:solidFill>
                            <a:schemeClr val="accent3"/>
                          </a:solidFill>
                          <a:effectLst/>
                          <a:uLnTx/>
                          <a:uFillTx/>
                          <a:latin typeface="+mn-lt"/>
                          <a:ea typeface="+mn-ea"/>
                          <a:cs typeface="+mn-cs"/>
                        </a:rPr>
                        <a:t>100%</a:t>
                      </a:r>
                      <a:endParaRPr kumimoji="0" lang="en-US" sz="1000" b="1" i="0" u="none" strike="noStrike" kern="1200" cap="none" spc="0" normalizeH="0" baseline="0" noProof="0">
                        <a:ln>
                          <a:noFill/>
                        </a:ln>
                        <a:solidFill>
                          <a:schemeClr val="accent3"/>
                        </a:solidFill>
                        <a:effectLst/>
                        <a:uLnTx/>
                        <a:uFillTx/>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8134286"/>
                  </a:ext>
                </a:extLst>
              </a:tr>
            </a:tbl>
          </a:graphicData>
        </a:graphic>
      </p:graphicFrame>
      <p:sp>
        <p:nvSpPr>
          <p:cNvPr id="387" name="TextBox 386">
            <a:extLst>
              <a:ext uri="{FF2B5EF4-FFF2-40B4-BE49-F238E27FC236}">
                <a16:creationId xmlns:a16="http://schemas.microsoft.com/office/drawing/2014/main" id="{045F789F-1F63-8E94-AF6F-8D70AF146CDD}"/>
              </a:ext>
            </a:extLst>
          </p:cNvPr>
          <p:cNvSpPr txBox="1"/>
          <p:nvPr/>
        </p:nvSpPr>
        <p:spPr>
          <a:xfrm>
            <a:off x="1420926" y="1656769"/>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GB" sz="1800" kern="0" err="1">
              <a:ea typeface="Arial Unicode MS" pitchFamily="34" charset="-128"/>
              <a:cs typeface="Arial Unicode MS" pitchFamily="34" charset="-128"/>
            </a:endParaRPr>
          </a:p>
        </p:txBody>
      </p:sp>
      <p:cxnSp>
        <p:nvCxnSpPr>
          <p:cNvPr id="35" name="Straight Connector 34">
            <a:extLst>
              <a:ext uri="{FF2B5EF4-FFF2-40B4-BE49-F238E27FC236}">
                <a16:creationId xmlns:a16="http://schemas.microsoft.com/office/drawing/2014/main" id="{12D5D20C-EFD6-7C7B-07D7-DD9565355793}"/>
              </a:ext>
            </a:extLst>
          </p:cNvPr>
          <p:cNvCxnSpPr>
            <a:cxnSpLocks/>
          </p:cNvCxnSpPr>
          <p:nvPr/>
        </p:nvCxnSpPr>
        <p:spPr>
          <a:xfrm>
            <a:off x="504001" y="2059124"/>
            <a:ext cx="11197286" cy="127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2" name="TextBox 391">
            <a:extLst>
              <a:ext uri="{FF2B5EF4-FFF2-40B4-BE49-F238E27FC236}">
                <a16:creationId xmlns:a16="http://schemas.microsoft.com/office/drawing/2014/main" id="{002A1BA9-C0B1-BB9B-21F5-6A1FAEA63642}"/>
              </a:ext>
            </a:extLst>
          </p:cNvPr>
          <p:cNvSpPr txBox="1">
            <a:spLocks/>
          </p:cNvSpPr>
          <p:nvPr/>
        </p:nvSpPr>
        <p:spPr>
          <a:xfrm>
            <a:off x="3531766" y="1895106"/>
            <a:ext cx="1351332" cy="107722"/>
          </a:xfrm>
          <a:prstGeom prst="rect">
            <a:avLst/>
          </a:prstGeom>
          <a:solidFill>
            <a:schemeClr val="bg1"/>
          </a:solidFill>
        </p:spPr>
        <p:txBody>
          <a:bodyPr wrap="none" lIns="0" tIns="0" rIns="0" bIns="0" rtlCol="0">
            <a:spAutoFit/>
          </a:bodyPr>
          <a:lstStyle/>
          <a:p>
            <a:pPr fontAlgn="base">
              <a:spcBef>
                <a:spcPct val="50000"/>
              </a:spcBef>
              <a:spcAft>
                <a:spcPct val="0"/>
              </a:spcAft>
              <a:buClr>
                <a:srgbClr val="F0AB00"/>
              </a:buClr>
              <a:buSzPct val="80000"/>
            </a:pPr>
            <a:r>
              <a:rPr lang="de-DE" sz="700" kern="0">
                <a:solidFill>
                  <a:srgbClr val="0070F2"/>
                </a:solidFill>
                <a:latin typeface="72 Brand" panose="020B0504030603020204" pitchFamily="34" charset="0"/>
                <a:ea typeface="Arial Unicode MS" pitchFamily="34" charset="-128"/>
                <a:cs typeface="Arial Unicode MS" pitchFamily="34" charset="-128"/>
              </a:rPr>
              <a:t>  </a:t>
            </a:r>
            <a:r>
              <a:rPr lang="en-DE" sz="700" kern="0">
                <a:solidFill>
                  <a:srgbClr val="0070F2"/>
                </a:solidFill>
                <a:latin typeface="72 Brand" panose="020B0504030603020204" pitchFamily="34" charset="0"/>
                <a:ea typeface="Arial Unicode MS" pitchFamily="34" charset="-128"/>
                <a:cs typeface="Arial Unicode MS" pitchFamily="34" charset="-128"/>
              </a:rPr>
              <a:t>Key </a:t>
            </a:r>
            <a:r>
              <a:rPr lang="en-US" sz="700" kern="0">
                <a:solidFill>
                  <a:srgbClr val="0070F2"/>
                </a:solidFill>
                <a:latin typeface="72 Brand" panose="020B0504030603020204" pitchFamily="34" charset="0"/>
                <a:ea typeface="Arial Unicode MS" pitchFamily="34" charset="-128"/>
                <a:cs typeface="Arial Unicode MS" pitchFamily="34" charset="-128"/>
              </a:rPr>
              <a:t>Milestones </a:t>
            </a:r>
            <a:r>
              <a:rPr lang="en-DE" sz="700" kern="0">
                <a:solidFill>
                  <a:srgbClr val="0070F2"/>
                </a:solidFill>
                <a:latin typeface="72 Brand" panose="020B0504030603020204" pitchFamily="34" charset="0"/>
                <a:ea typeface="Arial Unicode MS" pitchFamily="34" charset="-128"/>
                <a:cs typeface="Arial Unicode MS" pitchFamily="34" charset="-128"/>
              </a:rPr>
              <a:t>&amp; Progress View</a:t>
            </a:r>
            <a:r>
              <a:rPr lang="de-DE" sz="700" kern="0">
                <a:solidFill>
                  <a:srgbClr val="0070F2"/>
                </a:solidFill>
                <a:latin typeface="72 Brand" panose="020B0504030603020204" pitchFamily="34" charset="0"/>
                <a:ea typeface="Arial Unicode MS" pitchFamily="34" charset="-128"/>
                <a:cs typeface="Arial Unicode MS" pitchFamily="34" charset="-128"/>
              </a:rPr>
              <a:t>  </a:t>
            </a:r>
            <a:endParaRPr lang="en-DE" sz="700" kern="0">
              <a:solidFill>
                <a:srgbClr val="0070F2"/>
              </a:solidFill>
              <a:latin typeface="72 Brand" panose="020B0504030603020204" pitchFamily="34" charset="0"/>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47E88AC9-AD94-88B2-D481-51E5FF112DC5}"/>
              </a:ext>
            </a:extLst>
          </p:cNvPr>
          <p:cNvSpPr>
            <a:spLocks/>
          </p:cNvSpPr>
          <p:nvPr/>
        </p:nvSpPr>
        <p:spPr bwMode="gray">
          <a:xfrm>
            <a:off x="7433798" y="6537716"/>
            <a:ext cx="108000" cy="108000"/>
          </a:xfrm>
          <a:prstGeom prst="rect">
            <a:avLst/>
          </a:prstGeom>
          <a:solidFill>
            <a:schemeClr val="accent3">
              <a:lumMod val="20000"/>
              <a:lumOff val="80000"/>
            </a:schemeClr>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1" name="Titel 2">
            <a:extLst>
              <a:ext uri="{FF2B5EF4-FFF2-40B4-BE49-F238E27FC236}">
                <a16:creationId xmlns:a16="http://schemas.microsoft.com/office/drawing/2014/main" id="{BEFAEA6F-268F-88CF-717E-0023C04EF641}"/>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Use Cases </a:t>
            </a:r>
            <a:r>
              <a:rPr lang="de-DE" noProof="1">
                <a:solidFill>
                  <a:srgbClr val="0070F2"/>
                </a:solidFill>
              </a:rPr>
              <a:t>| </a:t>
            </a:r>
            <a:r>
              <a:rPr lang="de-DE" noProof="1"/>
              <a:t>Compliance – Status &amp; Use Case Heatmap</a:t>
            </a:r>
          </a:p>
        </p:txBody>
      </p:sp>
      <p:sp>
        <p:nvSpPr>
          <p:cNvPr id="2" name="TextBox 1">
            <a:extLst>
              <a:ext uri="{FF2B5EF4-FFF2-40B4-BE49-F238E27FC236}">
                <a16:creationId xmlns:a16="http://schemas.microsoft.com/office/drawing/2014/main" id="{943BC5D7-3FA5-C2F9-AF8C-763AF42339AC}"/>
              </a:ext>
            </a:extLst>
          </p:cNvPr>
          <p:cNvSpPr txBox="1">
            <a:spLocks/>
          </p:cNvSpPr>
          <p:nvPr/>
        </p:nvSpPr>
        <p:spPr>
          <a:xfrm rot="2746560">
            <a:off x="5285806" y="1375432"/>
            <a:ext cx="215444" cy="620363"/>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1</a:t>
            </a:r>
            <a:r>
              <a:rPr lang="de-DE" sz="700" kern="0">
                <a:latin typeface="72 Brand" panose="020B0504030603020204" pitchFamily="34" charset="0"/>
                <a:ea typeface="Arial Unicode MS" pitchFamily="34" charset="-128"/>
                <a:cs typeface="Arial Unicode MS" pitchFamily="34" charset="-128"/>
              </a:rPr>
              <a:t>. Jira Set-up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One Pager</a:t>
            </a:r>
            <a:endParaRPr lang="en-DE" sz="700" kern="0">
              <a:latin typeface="72 Brand" panose="020B0504030603020204" pitchFamily="34" charset="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F9051E18-7391-4564-AFA5-8999AFC7DE6B}"/>
              </a:ext>
            </a:extLst>
          </p:cNvPr>
          <p:cNvSpPr txBox="1">
            <a:spLocks/>
          </p:cNvSpPr>
          <p:nvPr/>
        </p:nvSpPr>
        <p:spPr>
          <a:xfrm rot="2746560">
            <a:off x="6050513" y="1312848"/>
            <a:ext cx="215444" cy="694101"/>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2. </a:t>
            </a:r>
            <a:r>
              <a:rPr lang="de-DE" sz="700" kern="0">
                <a:latin typeface="72 Brand" panose="020B0504030603020204" pitchFamily="34" charset="0"/>
                <a:ea typeface="Arial Unicode MS" pitchFamily="34" charset="-128"/>
                <a:cs typeface="Arial Unicode MS" pitchFamily="34" charset="-128"/>
              </a:rPr>
              <a:t>Architecture &amp;.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Feasibility Check</a:t>
            </a:r>
            <a:endParaRPr lang="en-DE" sz="700" kern="0">
              <a:latin typeface="72 Brand" panose="020B0504030603020204" pitchFamily="34" charset="0"/>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BA39FBE0-9F7D-F72A-4E8D-2CF563AB4553}"/>
              </a:ext>
            </a:extLst>
          </p:cNvPr>
          <p:cNvSpPr txBox="1">
            <a:spLocks/>
          </p:cNvSpPr>
          <p:nvPr/>
        </p:nvSpPr>
        <p:spPr>
          <a:xfrm rot="2746560">
            <a:off x="6806551" y="1164551"/>
            <a:ext cx="215444" cy="868828"/>
          </a:xfrm>
          <a:prstGeom prst="rect">
            <a:avLst/>
          </a:prstGeom>
          <a:noFill/>
        </p:spPr>
        <p:txBody>
          <a:bodyPr vert="vert270" wrap="none" lIns="0" tIns="0" rIns="0" bIns="0" rtlCol="0">
            <a:spAutoFit/>
          </a:bodyPr>
          <a:lstStyle/>
          <a:p>
            <a:pPr fontAlgn="base">
              <a:spcBef>
                <a:spcPct val="50000"/>
              </a:spcBef>
              <a:spcAft>
                <a:spcPct val="0"/>
              </a:spcAft>
              <a:buClr>
                <a:srgbClr val="F0AB00"/>
              </a:buClr>
              <a:buSzPct val="80000"/>
            </a:pPr>
            <a:r>
              <a:rPr lang="de-DE" sz="700" b="1" kern="0">
                <a:latin typeface="72 Brand" panose="020B0504030603020204" pitchFamily="34" charset="0"/>
                <a:ea typeface="Arial Unicode MS" pitchFamily="34" charset="-128"/>
                <a:cs typeface="Arial Unicode MS" pitchFamily="34" charset="-128"/>
              </a:rPr>
              <a:t>3. </a:t>
            </a:r>
            <a:r>
              <a:rPr lang="de-DE" sz="700" kern="0">
                <a:latin typeface="72 Brand" panose="020B0504030603020204" pitchFamily="34" charset="0"/>
                <a:ea typeface="Arial Unicode MS" pitchFamily="34" charset="-128"/>
                <a:cs typeface="Arial Unicode MS" pitchFamily="34" charset="-128"/>
              </a:rPr>
              <a:t>Use Case Finalized </a:t>
            </a:r>
            <a:br>
              <a:rPr lang="de-DE" sz="700" kern="0">
                <a:latin typeface="72 Brand" panose="020B0504030603020204" pitchFamily="34" charset="0"/>
                <a:ea typeface="Arial Unicode MS" pitchFamily="34" charset="-128"/>
                <a:cs typeface="Arial Unicode MS" pitchFamily="34" charset="-128"/>
              </a:rPr>
            </a:br>
            <a:r>
              <a:rPr lang="de-DE" sz="700" kern="0">
                <a:latin typeface="72 Brand" panose="020B0504030603020204" pitchFamily="34" charset="0"/>
                <a:ea typeface="Arial Unicode MS" pitchFamily="34" charset="-128"/>
                <a:cs typeface="Arial Unicode MS" pitchFamily="34" charset="-128"/>
              </a:rPr>
              <a:t>by Business</a:t>
            </a:r>
            <a:endParaRPr lang="en-DE" sz="700" kern="0">
              <a:latin typeface="72 Brand" panose="020B0504030603020204" pitchFamily="34" charset="0"/>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D001F466-1007-090F-8C77-896AE29A21AC}"/>
              </a:ext>
            </a:extLst>
          </p:cNvPr>
          <p:cNvSpPr txBox="1">
            <a:spLocks/>
          </p:cNvSpPr>
          <p:nvPr/>
        </p:nvSpPr>
        <p:spPr>
          <a:xfrm rot="2746560">
            <a:off x="7598216" y="1085641"/>
            <a:ext cx="215444" cy="961802"/>
          </a:xfrm>
          <a:prstGeom prst="rect">
            <a:avLst/>
          </a:prstGeom>
          <a:noFill/>
        </p:spPr>
        <p:txBody>
          <a:bodyPr vert="vert270" wrap="none" lIns="0" tIns="0" rIns="0" bIns="0" rtlCol="0">
            <a:spAutoFit/>
          </a:bodyPr>
          <a:lstStyle/>
          <a:p>
            <a:r>
              <a:rPr lang="en-US" sz="700" b="1"/>
              <a:t>4</a:t>
            </a:r>
            <a:r>
              <a:rPr lang="en-US" sz="700"/>
              <a:t>. Definition of Business</a:t>
            </a:r>
            <a:br>
              <a:rPr lang="en-US" sz="700"/>
            </a:br>
            <a:r>
              <a:rPr lang="en-US" sz="700"/>
              <a:t>Requirement</a:t>
            </a:r>
          </a:p>
        </p:txBody>
      </p:sp>
      <p:sp>
        <p:nvSpPr>
          <p:cNvPr id="10" name="TextBox 9">
            <a:extLst>
              <a:ext uri="{FF2B5EF4-FFF2-40B4-BE49-F238E27FC236}">
                <a16:creationId xmlns:a16="http://schemas.microsoft.com/office/drawing/2014/main" id="{C56A9935-8CBC-EE20-A246-37373BC5E7D7}"/>
              </a:ext>
            </a:extLst>
          </p:cNvPr>
          <p:cNvSpPr txBox="1">
            <a:spLocks/>
          </p:cNvSpPr>
          <p:nvPr/>
        </p:nvSpPr>
        <p:spPr>
          <a:xfrm rot="2746560">
            <a:off x="8463596" y="1122878"/>
            <a:ext cx="107722" cy="963405"/>
          </a:xfrm>
          <a:prstGeom prst="rect">
            <a:avLst/>
          </a:prstGeom>
          <a:noFill/>
        </p:spPr>
        <p:txBody>
          <a:bodyPr vert="vert270" wrap="none" lIns="0" tIns="0" rIns="0" bIns="0" rtlCol="0">
            <a:spAutoFit/>
          </a:bodyPr>
          <a:lstStyle/>
          <a:p>
            <a:r>
              <a:rPr lang="en-US" sz="700" b="1"/>
              <a:t>5</a:t>
            </a:r>
            <a:r>
              <a:rPr lang="en-US" sz="700"/>
              <a:t>. Feature Development</a:t>
            </a:r>
          </a:p>
        </p:txBody>
      </p:sp>
      <p:sp>
        <p:nvSpPr>
          <p:cNvPr id="12" name="TextBox 11">
            <a:extLst>
              <a:ext uri="{FF2B5EF4-FFF2-40B4-BE49-F238E27FC236}">
                <a16:creationId xmlns:a16="http://schemas.microsoft.com/office/drawing/2014/main" id="{C83F0AED-38A6-81E1-5A1B-900EAC2A46CB}"/>
              </a:ext>
            </a:extLst>
          </p:cNvPr>
          <p:cNvSpPr txBox="1">
            <a:spLocks/>
          </p:cNvSpPr>
          <p:nvPr/>
        </p:nvSpPr>
        <p:spPr>
          <a:xfrm rot="2746560">
            <a:off x="9213383" y="920161"/>
            <a:ext cx="107722" cy="1202252"/>
          </a:xfrm>
          <a:prstGeom prst="rect">
            <a:avLst/>
          </a:prstGeom>
          <a:noFill/>
        </p:spPr>
        <p:txBody>
          <a:bodyPr vert="vert270" wrap="none" lIns="0" tIns="0" rIns="0" bIns="0" rtlCol="0">
            <a:spAutoFit/>
          </a:bodyPr>
          <a:lstStyle/>
          <a:p>
            <a:r>
              <a:rPr lang="en-US" sz="700" b="1"/>
              <a:t>6</a:t>
            </a:r>
            <a:r>
              <a:rPr lang="en-US" sz="700"/>
              <a:t>. Testing &amp; Business Sign-off</a:t>
            </a:r>
          </a:p>
        </p:txBody>
      </p:sp>
      <p:sp>
        <p:nvSpPr>
          <p:cNvPr id="13" name="TextBox 12">
            <a:extLst>
              <a:ext uri="{FF2B5EF4-FFF2-40B4-BE49-F238E27FC236}">
                <a16:creationId xmlns:a16="http://schemas.microsoft.com/office/drawing/2014/main" id="{FDE69850-D601-EA48-9EF9-723B51C64105}"/>
              </a:ext>
            </a:extLst>
          </p:cNvPr>
          <p:cNvSpPr txBox="1">
            <a:spLocks/>
          </p:cNvSpPr>
          <p:nvPr/>
        </p:nvSpPr>
        <p:spPr>
          <a:xfrm rot="2746560">
            <a:off x="9829133" y="1242604"/>
            <a:ext cx="107722" cy="822341"/>
          </a:xfrm>
          <a:prstGeom prst="rect">
            <a:avLst/>
          </a:prstGeom>
          <a:noFill/>
        </p:spPr>
        <p:txBody>
          <a:bodyPr vert="vert270" wrap="none" lIns="0" tIns="0" rIns="0" bIns="0" rtlCol="0">
            <a:spAutoFit/>
          </a:bodyPr>
          <a:lstStyle/>
          <a:p>
            <a:r>
              <a:rPr lang="en-US" sz="700" b="1"/>
              <a:t>7</a:t>
            </a:r>
            <a:r>
              <a:rPr lang="en-US" sz="700"/>
              <a:t>. Technical Go-Live</a:t>
            </a:r>
          </a:p>
        </p:txBody>
      </p:sp>
      <p:sp>
        <p:nvSpPr>
          <p:cNvPr id="14" name="TextBox 13">
            <a:extLst>
              <a:ext uri="{FF2B5EF4-FFF2-40B4-BE49-F238E27FC236}">
                <a16:creationId xmlns:a16="http://schemas.microsoft.com/office/drawing/2014/main" id="{AAACEC3F-7814-6564-BCA2-5386202D29E0}"/>
              </a:ext>
            </a:extLst>
          </p:cNvPr>
          <p:cNvSpPr txBox="1">
            <a:spLocks/>
          </p:cNvSpPr>
          <p:nvPr/>
        </p:nvSpPr>
        <p:spPr>
          <a:xfrm rot="2746560">
            <a:off x="10515147" y="1226278"/>
            <a:ext cx="107722" cy="841577"/>
          </a:xfrm>
          <a:prstGeom prst="rect">
            <a:avLst/>
          </a:prstGeom>
          <a:noFill/>
        </p:spPr>
        <p:txBody>
          <a:bodyPr vert="vert270" wrap="none" lIns="0" tIns="0" rIns="0" bIns="0" rtlCol="0">
            <a:spAutoFit/>
          </a:bodyPr>
          <a:lstStyle/>
          <a:p>
            <a:r>
              <a:rPr lang="en-US" sz="700" b="1"/>
              <a:t>8</a:t>
            </a:r>
            <a:r>
              <a:rPr lang="en-US" sz="700"/>
              <a:t>. Business Adoption</a:t>
            </a:r>
          </a:p>
        </p:txBody>
      </p:sp>
      <p:sp>
        <p:nvSpPr>
          <p:cNvPr id="15" name="TextBox 14">
            <a:extLst>
              <a:ext uri="{FF2B5EF4-FFF2-40B4-BE49-F238E27FC236}">
                <a16:creationId xmlns:a16="http://schemas.microsoft.com/office/drawing/2014/main" id="{D5EE6DE0-5509-E24C-7AB1-2BDB849F5A8B}"/>
              </a:ext>
            </a:extLst>
          </p:cNvPr>
          <p:cNvSpPr txBox="1">
            <a:spLocks/>
          </p:cNvSpPr>
          <p:nvPr/>
        </p:nvSpPr>
        <p:spPr>
          <a:xfrm rot="2746560">
            <a:off x="11293957" y="1192265"/>
            <a:ext cx="107722" cy="881652"/>
          </a:xfrm>
          <a:prstGeom prst="rect">
            <a:avLst/>
          </a:prstGeom>
          <a:noFill/>
        </p:spPr>
        <p:txBody>
          <a:bodyPr vert="vert270" wrap="none" lIns="0" tIns="0" rIns="0" bIns="0" rtlCol="0">
            <a:spAutoFit/>
          </a:bodyPr>
          <a:lstStyle/>
          <a:p>
            <a:r>
              <a:rPr lang="en-US" sz="700"/>
              <a:t>Overall Completeness</a:t>
            </a:r>
          </a:p>
        </p:txBody>
      </p:sp>
      <p:sp>
        <p:nvSpPr>
          <p:cNvPr id="16" name="TextBox 15">
            <a:extLst>
              <a:ext uri="{FF2B5EF4-FFF2-40B4-BE49-F238E27FC236}">
                <a16:creationId xmlns:a16="http://schemas.microsoft.com/office/drawing/2014/main" id="{72E167CA-BCF3-5261-5DFA-325B0590845C}"/>
              </a:ext>
            </a:extLst>
          </p:cNvPr>
          <p:cNvSpPr txBox="1">
            <a:spLocks/>
          </p:cNvSpPr>
          <p:nvPr/>
        </p:nvSpPr>
        <p:spPr>
          <a:xfrm>
            <a:off x="504001" y="1701012"/>
            <a:ext cx="1912319" cy="276999"/>
          </a:xfrm>
          <a:prstGeom prst="rect">
            <a:avLst/>
          </a:prstGeom>
          <a:solidFill>
            <a:schemeClr val="bg1"/>
          </a:solidFill>
        </p:spPr>
        <p:txBody>
          <a:bodyPr wrap="square" lIns="0" tIns="0" rIns="0" bIns="0" rtlCol="0">
            <a:spAutoFit/>
          </a:bodyPr>
          <a:lstStyle/>
          <a:p>
            <a:pPr defTabSz="1088558" fontAlgn="base">
              <a:spcBef>
                <a:spcPct val="50000"/>
              </a:spcBef>
              <a:spcAft>
                <a:spcPct val="0"/>
              </a:spcAft>
              <a:buClr>
                <a:srgbClr val="F0AB00"/>
              </a:buClr>
              <a:buSzPct val="80000"/>
            </a:pPr>
            <a:r>
              <a:rPr lang="de-DE" sz="900" b="1">
                <a:latin typeface="+mn-lt"/>
              </a:rPr>
              <a:t>Use Case (UC) </a:t>
            </a:r>
            <a:br>
              <a:rPr lang="de-DE" sz="900" b="1">
                <a:latin typeface="+mn-lt"/>
              </a:rPr>
            </a:br>
            <a:r>
              <a:rPr lang="de-DE" sz="900">
                <a:latin typeface="+mn-lt"/>
              </a:rPr>
              <a:t>Use Case Owner &amp; Status Update</a:t>
            </a:r>
            <a:endParaRPr lang="en-DE" sz="900">
              <a:latin typeface="+mn-lt"/>
            </a:endParaRPr>
          </a:p>
        </p:txBody>
      </p:sp>
      <p:graphicFrame>
        <p:nvGraphicFramePr>
          <p:cNvPr id="17" name="Table 16">
            <a:extLst>
              <a:ext uri="{FF2B5EF4-FFF2-40B4-BE49-F238E27FC236}">
                <a16:creationId xmlns:a16="http://schemas.microsoft.com/office/drawing/2014/main" id="{A8AB949A-5031-BFA7-08FD-48EC10B71B1B}"/>
              </a:ext>
            </a:extLst>
          </p:cNvPr>
          <p:cNvGraphicFramePr>
            <a:graphicFrameLocks noGrp="1"/>
          </p:cNvGraphicFramePr>
          <p:nvPr>
            <p:extLst>
              <p:ext uri="{D42A27DB-BD31-4B8C-83A1-F6EECF244321}">
                <p14:modId xmlns:p14="http://schemas.microsoft.com/office/powerpoint/2010/main" val="2755947136"/>
              </p:ext>
            </p:extLst>
          </p:nvPr>
        </p:nvGraphicFramePr>
        <p:xfrm>
          <a:off x="10439183" y="123292"/>
          <a:ext cx="2031798" cy="335280"/>
        </p:xfrm>
        <a:graphic>
          <a:graphicData uri="http://schemas.openxmlformats.org/drawingml/2006/table">
            <a:tbl>
              <a:tblPr firstRow="1" bandRow="1">
                <a:tableStyleId>{2D5ABB26-0587-4C30-8999-92F81FD0307C}</a:tableStyleId>
              </a:tblPr>
              <a:tblGrid>
                <a:gridCol w="1110501">
                  <a:extLst>
                    <a:ext uri="{9D8B030D-6E8A-4147-A177-3AD203B41FA5}">
                      <a16:colId xmlns:a16="http://schemas.microsoft.com/office/drawing/2014/main" val="567310072"/>
                    </a:ext>
                  </a:extLst>
                </a:gridCol>
                <a:gridCol w="921297">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25.10.2025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20" name="dritter_kreis">
            <a:extLst>
              <a:ext uri="{FF2B5EF4-FFF2-40B4-BE49-F238E27FC236}">
                <a16:creationId xmlns:a16="http://schemas.microsoft.com/office/drawing/2014/main" id="{908AA9CA-F2E0-7402-2476-5DBE2A44E181}"/>
              </a:ext>
            </a:extLst>
          </p:cNvPr>
          <p:cNvSpPr>
            <a:spLocks noChangeAspect="1" noChangeArrowheads="1"/>
          </p:cNvSpPr>
          <p:nvPr/>
        </p:nvSpPr>
        <p:spPr bwMode="gray">
          <a:xfrm>
            <a:off x="11713411" y="152872"/>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93554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8B14A-3F63-0FCC-C6B9-682D5EC6837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6D727A2-32B4-7977-2486-ECCAA100AAC8}"/>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US" noProof="1">
                <a:solidFill>
                  <a:srgbClr val="0070F2"/>
                </a:solidFill>
              </a:rPr>
              <a:t>CDP Business Adoption </a:t>
            </a:r>
            <a:r>
              <a:rPr lang="de-DE" noProof="1">
                <a:solidFill>
                  <a:srgbClr val="0070F2"/>
                </a:solidFill>
              </a:rPr>
              <a:t>| </a:t>
            </a:r>
            <a:r>
              <a:rPr lang="de-DE" noProof="1"/>
              <a:t>Content</a:t>
            </a:r>
            <a:endParaRPr lang="en-US"/>
          </a:p>
        </p:txBody>
      </p:sp>
      <p:sp>
        <p:nvSpPr>
          <p:cNvPr id="6" name="TextBox 5">
            <a:extLst>
              <a:ext uri="{FF2B5EF4-FFF2-40B4-BE49-F238E27FC236}">
                <a16:creationId xmlns:a16="http://schemas.microsoft.com/office/drawing/2014/main" id="{0D9F0BD9-88A1-89DE-822C-05B57BB0EDDF}"/>
              </a:ext>
            </a:extLst>
          </p:cNvPr>
          <p:cNvSpPr txBox="1"/>
          <p:nvPr/>
        </p:nvSpPr>
        <p:spPr>
          <a:xfrm>
            <a:off x="548972" y="2092508"/>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2</a:t>
            </a:r>
          </a:p>
        </p:txBody>
      </p:sp>
      <p:sp>
        <p:nvSpPr>
          <p:cNvPr id="7" name="TextBox 6">
            <a:extLst>
              <a:ext uri="{FF2B5EF4-FFF2-40B4-BE49-F238E27FC236}">
                <a16:creationId xmlns:a16="http://schemas.microsoft.com/office/drawing/2014/main" id="{52A9DC2B-589A-B57E-5773-76C481087A64}"/>
              </a:ext>
            </a:extLst>
          </p:cNvPr>
          <p:cNvSpPr txBox="1"/>
          <p:nvPr/>
        </p:nvSpPr>
        <p:spPr>
          <a:xfrm>
            <a:off x="1283839" y="1338090"/>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Objectives, Actions from Last Call, Overview, Roadmap</a:t>
            </a:r>
            <a:endParaRPr lang="en-US" sz="1600">
              <a:latin typeface="72 Brand" panose="020B0504030603020204" pitchFamily="34" charset="0"/>
            </a:endParaRPr>
          </a:p>
        </p:txBody>
      </p:sp>
      <p:cxnSp>
        <p:nvCxnSpPr>
          <p:cNvPr id="8" name="Straight Connector 7" descr="Straight line">
            <a:extLst>
              <a:ext uri="{FF2B5EF4-FFF2-40B4-BE49-F238E27FC236}">
                <a16:creationId xmlns:a16="http://schemas.microsoft.com/office/drawing/2014/main" id="{92AA0854-E1B0-5A26-1F69-480811705033}"/>
              </a:ext>
            </a:extLst>
          </p:cNvPr>
          <p:cNvCxnSpPr>
            <a:cxnSpLocks/>
          </p:cNvCxnSpPr>
          <p:nvPr/>
        </p:nvCxnSpPr>
        <p:spPr>
          <a:xfrm>
            <a:off x="479425" y="1969032"/>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585019-3F63-F67F-57F0-BD5D376FA815}"/>
              </a:ext>
            </a:extLst>
          </p:cNvPr>
          <p:cNvSpPr txBox="1"/>
          <p:nvPr/>
        </p:nvSpPr>
        <p:spPr>
          <a:xfrm>
            <a:off x="548972" y="3231647"/>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3</a:t>
            </a:r>
          </a:p>
        </p:txBody>
      </p:sp>
      <p:sp>
        <p:nvSpPr>
          <p:cNvPr id="10" name="TextBox 9">
            <a:extLst>
              <a:ext uri="{FF2B5EF4-FFF2-40B4-BE49-F238E27FC236}">
                <a16:creationId xmlns:a16="http://schemas.microsoft.com/office/drawing/2014/main" id="{4B5DC50D-2872-6DE6-B1BD-0F250DE011D2}"/>
              </a:ext>
            </a:extLst>
          </p:cNvPr>
          <p:cNvSpPr txBox="1"/>
          <p:nvPr/>
        </p:nvSpPr>
        <p:spPr>
          <a:xfrm>
            <a:off x="1283839" y="3616368"/>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Foundational Use Cases (Roadmap, Status)</a:t>
            </a:r>
            <a:endParaRPr lang="en-US" sz="1600">
              <a:latin typeface="72 Brand" panose="020B0504030603020204" pitchFamily="34" charset="0"/>
            </a:endParaRPr>
          </a:p>
        </p:txBody>
      </p:sp>
      <p:cxnSp>
        <p:nvCxnSpPr>
          <p:cNvPr id="11" name="Straight Connector 10" descr="Straight line">
            <a:extLst>
              <a:ext uri="{FF2B5EF4-FFF2-40B4-BE49-F238E27FC236}">
                <a16:creationId xmlns:a16="http://schemas.microsoft.com/office/drawing/2014/main" id="{B43CEDFF-E237-5DB3-48F2-1DE7D5852D2C}"/>
              </a:ext>
            </a:extLst>
          </p:cNvPr>
          <p:cNvCxnSpPr>
            <a:cxnSpLocks/>
          </p:cNvCxnSpPr>
          <p:nvPr/>
        </p:nvCxnSpPr>
        <p:spPr>
          <a:xfrm>
            <a:off x="479425" y="3108171"/>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B7CFC7-C9F7-5AD4-0CAA-B0E82D95CF1A}"/>
              </a:ext>
            </a:extLst>
          </p:cNvPr>
          <p:cNvSpPr txBox="1"/>
          <p:nvPr/>
        </p:nvSpPr>
        <p:spPr>
          <a:xfrm>
            <a:off x="548972" y="4370786"/>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4</a:t>
            </a:r>
          </a:p>
        </p:txBody>
      </p:sp>
      <p:sp>
        <p:nvSpPr>
          <p:cNvPr id="13" name="TextBox 12">
            <a:extLst>
              <a:ext uri="{FF2B5EF4-FFF2-40B4-BE49-F238E27FC236}">
                <a16:creationId xmlns:a16="http://schemas.microsoft.com/office/drawing/2014/main" id="{45044AD8-19A2-F8E9-BFE9-1F118E9FE578}"/>
              </a:ext>
            </a:extLst>
          </p:cNvPr>
          <p:cNvSpPr txBox="1"/>
          <p:nvPr/>
        </p:nvSpPr>
        <p:spPr>
          <a:xfrm>
            <a:off x="1283839" y="4755507"/>
            <a:ext cx="10287128" cy="246221"/>
          </a:xfrm>
          <a:prstGeom prst="rect">
            <a:avLst/>
          </a:prstGeom>
          <a:noFill/>
        </p:spPr>
        <p:txBody>
          <a:bodyPr wrap="square" lIns="0" tIns="0" rIns="0" bIns="0" rtlCol="0">
            <a:spAutoFit/>
          </a:bodyPr>
          <a:lstStyle/>
          <a:p>
            <a:r>
              <a:rPr lang="de-DE" sz="1600" b="1">
                <a:latin typeface="72 Brand" panose="020B0504030603020204" pitchFamily="34" charset="0"/>
              </a:rPr>
              <a:t>RAIDs</a:t>
            </a:r>
            <a:endParaRPr lang="en-US" sz="1600" b="1">
              <a:latin typeface="72 Brand" panose="020B0504030603020204" pitchFamily="34" charset="0"/>
            </a:endParaRPr>
          </a:p>
        </p:txBody>
      </p:sp>
      <p:cxnSp>
        <p:nvCxnSpPr>
          <p:cNvPr id="14" name="Straight Connector 13" descr="Straight line">
            <a:extLst>
              <a:ext uri="{FF2B5EF4-FFF2-40B4-BE49-F238E27FC236}">
                <a16:creationId xmlns:a16="http://schemas.microsoft.com/office/drawing/2014/main" id="{83F8738B-EBDD-D936-324A-CC88FC05203F}"/>
              </a:ext>
            </a:extLst>
          </p:cNvPr>
          <p:cNvCxnSpPr>
            <a:cxnSpLocks/>
          </p:cNvCxnSpPr>
          <p:nvPr/>
        </p:nvCxnSpPr>
        <p:spPr>
          <a:xfrm>
            <a:off x="492125" y="5386449"/>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CFAF3F-5114-C586-B12C-CE0754114202}"/>
              </a:ext>
            </a:extLst>
          </p:cNvPr>
          <p:cNvSpPr txBox="1"/>
          <p:nvPr/>
        </p:nvSpPr>
        <p:spPr>
          <a:xfrm>
            <a:off x="548972" y="5509923"/>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5</a:t>
            </a:r>
          </a:p>
        </p:txBody>
      </p:sp>
      <p:sp>
        <p:nvSpPr>
          <p:cNvPr id="16" name="TextBox 15">
            <a:extLst>
              <a:ext uri="{FF2B5EF4-FFF2-40B4-BE49-F238E27FC236}">
                <a16:creationId xmlns:a16="http://schemas.microsoft.com/office/drawing/2014/main" id="{98BCA074-C320-F36E-89EB-1AF9FA5EFE88}"/>
              </a:ext>
            </a:extLst>
          </p:cNvPr>
          <p:cNvSpPr txBox="1"/>
          <p:nvPr/>
        </p:nvSpPr>
        <p:spPr>
          <a:xfrm>
            <a:off x="1283839" y="5894644"/>
            <a:ext cx="10296526" cy="246221"/>
          </a:xfrm>
          <a:prstGeom prst="rect">
            <a:avLst/>
          </a:prstGeom>
          <a:noFill/>
        </p:spPr>
        <p:txBody>
          <a:bodyPr wrap="square" lIns="0" tIns="0" rIns="0" bIns="0" rtlCol="0">
            <a:spAutoFit/>
          </a:bodyPr>
          <a:lstStyle/>
          <a:p>
            <a:r>
              <a:rPr lang="en-US" sz="1600" b="1">
                <a:latin typeface="72 Brand" panose="020B0504030603020204" pitchFamily="34" charset="0"/>
              </a:rPr>
              <a:t>Appendix: Use Case </a:t>
            </a:r>
            <a:r>
              <a:rPr lang="en-US" sz="1600" b="1" err="1">
                <a:latin typeface="72 Brand" panose="020B0504030603020204" pitchFamily="34" charset="0"/>
              </a:rPr>
              <a:t>OnePagers</a:t>
            </a:r>
            <a:r>
              <a:rPr lang="en-US" sz="1600" b="1">
                <a:latin typeface="72 Brand" panose="020B0504030603020204" pitchFamily="34" charset="0"/>
              </a:rPr>
              <a:t> </a:t>
            </a:r>
          </a:p>
        </p:txBody>
      </p:sp>
      <p:sp>
        <p:nvSpPr>
          <p:cNvPr id="2" name="TextBox 1">
            <a:extLst>
              <a:ext uri="{FF2B5EF4-FFF2-40B4-BE49-F238E27FC236}">
                <a16:creationId xmlns:a16="http://schemas.microsoft.com/office/drawing/2014/main" id="{D4C8F7E0-A657-78A7-12E8-EB6C9E9960B9}"/>
              </a:ext>
            </a:extLst>
          </p:cNvPr>
          <p:cNvSpPr txBox="1"/>
          <p:nvPr/>
        </p:nvSpPr>
        <p:spPr>
          <a:xfrm>
            <a:off x="551470" y="953369"/>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1</a:t>
            </a:r>
          </a:p>
        </p:txBody>
      </p:sp>
      <p:sp>
        <p:nvSpPr>
          <p:cNvPr id="4" name="TextBox 3">
            <a:extLst>
              <a:ext uri="{FF2B5EF4-FFF2-40B4-BE49-F238E27FC236}">
                <a16:creationId xmlns:a16="http://schemas.microsoft.com/office/drawing/2014/main" id="{3FAE339C-55CC-0AC4-09A6-D86B24DF5CDA}"/>
              </a:ext>
            </a:extLst>
          </p:cNvPr>
          <p:cNvSpPr txBox="1"/>
          <p:nvPr/>
        </p:nvSpPr>
        <p:spPr>
          <a:xfrm>
            <a:off x="1283839" y="2477229"/>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Business Use Cases (Marketing, Sales, Compliance, Customer Success UCs)</a:t>
            </a:r>
            <a:endParaRPr lang="en-US" sz="1600">
              <a:latin typeface="72 Brand" panose="020B0504030603020204" pitchFamily="34" charset="0"/>
            </a:endParaRPr>
          </a:p>
        </p:txBody>
      </p:sp>
      <p:cxnSp>
        <p:nvCxnSpPr>
          <p:cNvPr id="17" name="Straight Connector 16" descr="Straight line">
            <a:extLst>
              <a:ext uri="{FF2B5EF4-FFF2-40B4-BE49-F238E27FC236}">
                <a16:creationId xmlns:a16="http://schemas.microsoft.com/office/drawing/2014/main" id="{3F76DC6E-AFB0-A6DE-CE3F-4DEBD2CDD24F}"/>
              </a:ext>
            </a:extLst>
          </p:cNvPr>
          <p:cNvCxnSpPr>
            <a:cxnSpLocks/>
          </p:cNvCxnSpPr>
          <p:nvPr/>
        </p:nvCxnSpPr>
        <p:spPr>
          <a:xfrm>
            <a:off x="492125" y="4247310"/>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hteck 7">
            <a:extLst>
              <a:ext uri="{FF2B5EF4-FFF2-40B4-BE49-F238E27FC236}">
                <a16:creationId xmlns:a16="http://schemas.microsoft.com/office/drawing/2014/main" id="{394F4887-923C-C297-6BBD-35C873B2B38F}"/>
              </a:ext>
            </a:extLst>
          </p:cNvPr>
          <p:cNvSpPr/>
          <p:nvPr/>
        </p:nvSpPr>
        <p:spPr bwMode="gray">
          <a:xfrm>
            <a:off x="406400" y="4123834"/>
            <a:ext cx="11608619" cy="2221404"/>
          </a:xfrm>
          <a:prstGeom prst="rect">
            <a:avLst/>
          </a:prstGeom>
          <a:solidFill>
            <a:schemeClr val="bg1">
              <a:alpha val="71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9" name="Rechteck 7">
            <a:extLst>
              <a:ext uri="{FF2B5EF4-FFF2-40B4-BE49-F238E27FC236}">
                <a16:creationId xmlns:a16="http://schemas.microsoft.com/office/drawing/2014/main" id="{620A4EA1-21AD-DFA4-8667-24216884D7F0}"/>
              </a:ext>
            </a:extLst>
          </p:cNvPr>
          <p:cNvSpPr/>
          <p:nvPr/>
        </p:nvSpPr>
        <p:spPr bwMode="gray">
          <a:xfrm>
            <a:off x="340108" y="874713"/>
            <a:ext cx="11514959" cy="2350268"/>
          </a:xfrm>
          <a:prstGeom prst="rect">
            <a:avLst/>
          </a:prstGeom>
          <a:solidFill>
            <a:schemeClr val="bg1">
              <a:alpha val="71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57282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84879-C4B3-C4BB-C0D6-53953123BB66}"/>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B9AB0B1F-A42E-F318-65B2-D8D85050499F}"/>
              </a:ext>
            </a:extLst>
          </p:cNvPr>
          <p:cNvSpPr>
            <a:spLocks/>
          </p:cNvSpPr>
          <p:nvPr/>
        </p:nvSpPr>
        <p:spPr bwMode="gray">
          <a:xfrm>
            <a:off x="49300" y="3519692"/>
            <a:ext cx="11796226" cy="3026469"/>
          </a:xfrm>
          <a:prstGeom prst="rect">
            <a:avLst/>
          </a:prstGeom>
          <a:solidFill>
            <a:schemeClr val="bg1">
              <a:lumMod val="95000"/>
            </a:schemeClr>
          </a:solid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endParaRPr kumimoji="0" lang="de-DE" sz="800" b="1" i="0" u="none" strike="noStrike" kern="0" cap="none" spc="0" normalizeH="0" baseline="0" noProof="1">
              <a:ln>
                <a:noFill/>
              </a:ln>
              <a:effectLst/>
              <a:uLnTx/>
              <a:uFillTx/>
              <a:latin typeface="72 Brand" panose="020B0504030603020204" pitchFamily="34" charset="0"/>
              <a:ea typeface="Arial Unicode MS" pitchFamily="34" charset="-128"/>
              <a:cs typeface="+mn-cs"/>
            </a:endParaRPr>
          </a:p>
        </p:txBody>
      </p:sp>
      <p:sp>
        <p:nvSpPr>
          <p:cNvPr id="3" name="Pentagon 9">
            <a:extLst>
              <a:ext uri="{FF2B5EF4-FFF2-40B4-BE49-F238E27FC236}">
                <a16:creationId xmlns:a16="http://schemas.microsoft.com/office/drawing/2014/main" id="{5E2AD75D-BD8D-F5C4-DF81-4421A4455F20}"/>
              </a:ext>
            </a:extLst>
          </p:cNvPr>
          <p:cNvSpPr>
            <a:spLocks/>
          </p:cNvSpPr>
          <p:nvPr/>
        </p:nvSpPr>
        <p:spPr>
          <a:xfrm>
            <a:off x="10930231" y="1734344"/>
            <a:ext cx="919353" cy="229922"/>
          </a:xfrm>
          <a:prstGeom prst="rect">
            <a:avLst/>
          </a:prstGeom>
          <a:solidFill>
            <a:srgbClr val="F3FB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endPar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endParaRPr>
          </a:p>
        </p:txBody>
      </p:sp>
      <p:graphicFrame>
        <p:nvGraphicFramePr>
          <p:cNvPr id="12" name="think-cell data - do not delete" hidden="1">
            <a:extLst>
              <a:ext uri="{FF2B5EF4-FFF2-40B4-BE49-F238E27FC236}">
                <a16:creationId xmlns:a16="http://schemas.microsoft.com/office/drawing/2014/main" id="{D00F8845-FBA3-BC74-7ED2-DB7DEEB537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2" name="think-cell data - do not delete" hidden="1">
                        <a:extLst>
                          <a:ext uri="{FF2B5EF4-FFF2-40B4-BE49-F238E27FC236}">
                            <a16:creationId xmlns:a16="http://schemas.microsoft.com/office/drawing/2014/main" id="{D00F8845-FBA3-BC74-7ED2-DB7DEEB537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94C612-49F1-47E4-371C-7BE1B0C6A7F6}"/>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Roadmap 2026</a:t>
            </a:r>
          </a:p>
        </p:txBody>
      </p:sp>
      <p:sp>
        <p:nvSpPr>
          <p:cNvPr id="4" name="TextBox 3">
            <a:extLst>
              <a:ext uri="{FF2B5EF4-FFF2-40B4-BE49-F238E27FC236}">
                <a16:creationId xmlns:a16="http://schemas.microsoft.com/office/drawing/2014/main" id="{E737A5A7-2DAB-DF8D-EC5A-35E09481655F}"/>
              </a:ext>
            </a:extLst>
          </p:cNvPr>
          <p:cNvSpPr txBox="1"/>
          <p:nvPr/>
        </p:nvSpPr>
        <p:spPr>
          <a:xfrm rot="16200000">
            <a:off x="9858393" y="4299893"/>
            <a:ext cx="4379404" cy="123111"/>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800" kern="0" noProof="1">
                <a:latin typeface="72 Brand" panose="020B0504030603020204" pitchFamily="34" charset="0"/>
                <a:ea typeface="Arial Unicode MS" pitchFamily="34" charset="-128"/>
                <a:cs typeface="Arial Unicode MS" pitchFamily="34" charset="-128"/>
              </a:rPr>
              <a:t>The roadmap is subject to changes based on standard CDP deliveries and OCV team capacity. </a:t>
            </a:r>
          </a:p>
        </p:txBody>
      </p:sp>
      <p:sp>
        <p:nvSpPr>
          <p:cNvPr id="102" name="Rectangle 101">
            <a:extLst>
              <a:ext uri="{FF2B5EF4-FFF2-40B4-BE49-F238E27FC236}">
                <a16:creationId xmlns:a16="http://schemas.microsoft.com/office/drawing/2014/main" id="{C2ACC832-8EB8-5C49-5A0E-70C506872D92}"/>
              </a:ext>
            </a:extLst>
          </p:cNvPr>
          <p:cNvSpPr>
            <a:spLocks/>
          </p:cNvSpPr>
          <p:nvPr/>
        </p:nvSpPr>
        <p:spPr bwMode="gray">
          <a:xfrm>
            <a:off x="987477" y="1443138"/>
            <a:ext cx="10862107" cy="109209"/>
          </a:xfrm>
          <a:prstGeom prst="rect">
            <a:avLst/>
          </a:prstGeom>
          <a:solidFill>
            <a:srgbClr val="999999">
              <a:lumMod val="20000"/>
              <a:lumOff val="80000"/>
              <a:alpha val="50196"/>
            </a:srgbClr>
          </a:solidFill>
          <a:ln w="28575" algn="ctr">
            <a:solidFill>
              <a:srgbClr val="FFFFFF"/>
            </a:solid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3" name="TextBox 5">
            <a:extLst>
              <a:ext uri="{FF2B5EF4-FFF2-40B4-BE49-F238E27FC236}">
                <a16:creationId xmlns:a16="http://schemas.microsoft.com/office/drawing/2014/main" id="{A5C8B0CD-7373-515C-E26F-6E94488B953F}"/>
              </a:ext>
            </a:extLst>
          </p:cNvPr>
          <p:cNvSpPr txBox="1"/>
          <p:nvPr/>
        </p:nvSpPr>
        <p:spPr>
          <a:xfrm>
            <a:off x="3237511" y="1565166"/>
            <a:ext cx="1249540" cy="200006"/>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spcAft>
                <a:spcPts val="600"/>
              </a:spcAft>
              <a:defRPr/>
            </a:pPr>
            <a:r>
              <a:rPr lang="de-DE" sz="700" kern="0" noProof="1">
                <a:latin typeface="+mn-lt"/>
              </a:rPr>
              <a:t>RD11.25</a:t>
            </a:r>
          </a:p>
        </p:txBody>
      </p:sp>
      <p:sp>
        <p:nvSpPr>
          <p:cNvPr id="104" name="Diamond 103">
            <a:extLst>
              <a:ext uri="{FF2B5EF4-FFF2-40B4-BE49-F238E27FC236}">
                <a16:creationId xmlns:a16="http://schemas.microsoft.com/office/drawing/2014/main" id="{C20CCAF4-55D8-8C13-BE4C-29C9218AEF56}"/>
              </a:ext>
            </a:extLst>
          </p:cNvPr>
          <p:cNvSpPr/>
          <p:nvPr/>
        </p:nvSpPr>
        <p:spPr bwMode="gray">
          <a:xfrm>
            <a:off x="3806335"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5" name="Diamond 104">
            <a:extLst>
              <a:ext uri="{FF2B5EF4-FFF2-40B4-BE49-F238E27FC236}">
                <a16:creationId xmlns:a16="http://schemas.microsoft.com/office/drawing/2014/main" id="{BC82AD12-69B3-9C11-5AA4-ED4D1500DD09}"/>
              </a:ext>
            </a:extLst>
          </p:cNvPr>
          <p:cNvSpPr/>
          <p:nvPr/>
        </p:nvSpPr>
        <p:spPr bwMode="gray">
          <a:xfrm>
            <a:off x="5587682"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6" name="Rectangle 105">
            <a:extLst>
              <a:ext uri="{FF2B5EF4-FFF2-40B4-BE49-F238E27FC236}">
                <a16:creationId xmlns:a16="http://schemas.microsoft.com/office/drawing/2014/main" id="{7952E4C9-F983-9EEE-AE6D-557D5A0764F1}"/>
              </a:ext>
            </a:extLst>
          </p:cNvPr>
          <p:cNvSpPr/>
          <p:nvPr/>
        </p:nvSpPr>
        <p:spPr bwMode="gray">
          <a:xfrm>
            <a:off x="872806" y="926295"/>
            <a:ext cx="682027" cy="215713"/>
          </a:xfrm>
          <a:prstGeom prst="rect">
            <a:avLst/>
          </a:prstGeom>
          <a:noFill/>
          <a:ln w="12700"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4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2025</a:t>
            </a:r>
          </a:p>
        </p:txBody>
      </p:sp>
      <p:sp>
        <p:nvSpPr>
          <p:cNvPr id="107" name="Rectangle 106">
            <a:extLst>
              <a:ext uri="{FF2B5EF4-FFF2-40B4-BE49-F238E27FC236}">
                <a16:creationId xmlns:a16="http://schemas.microsoft.com/office/drawing/2014/main" id="{923DB536-7B58-AA52-0426-5DB7CBE9FFB1}"/>
              </a:ext>
            </a:extLst>
          </p:cNvPr>
          <p:cNvSpPr>
            <a:spLocks/>
          </p:cNvSpPr>
          <p:nvPr/>
        </p:nvSpPr>
        <p:spPr bwMode="gray">
          <a:xfrm>
            <a:off x="2186370" y="1165578"/>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913030" fontAlgn="base">
              <a:spcBef>
                <a:spcPct val="50000"/>
              </a:spcBef>
              <a:spcAft>
                <a:spcPct val="0"/>
              </a:spcAft>
              <a:buClr>
                <a:srgbClr val="F0AB00"/>
              </a:buClr>
              <a:buSzPct val="80000"/>
            </a:pPr>
            <a:r>
              <a:rPr lang="de-DE" sz="1200" kern="0" noProof="1">
                <a:solidFill>
                  <a:srgbClr val="000000"/>
                </a:solidFill>
                <a:latin typeface="72 Brand" panose="020B0504030603020204" pitchFamily="34" charset="0"/>
                <a:cs typeface="Arial Unicode MS" pitchFamily="34" charset="-128"/>
              </a:rPr>
              <a:t>SEP</a:t>
            </a:r>
          </a:p>
        </p:txBody>
      </p:sp>
      <p:sp>
        <p:nvSpPr>
          <p:cNvPr id="108" name="Rectangle 107">
            <a:extLst>
              <a:ext uri="{FF2B5EF4-FFF2-40B4-BE49-F238E27FC236}">
                <a16:creationId xmlns:a16="http://schemas.microsoft.com/office/drawing/2014/main" id="{2224B85B-E684-83F8-AE0F-5F5EDB11E946}"/>
              </a:ext>
            </a:extLst>
          </p:cNvPr>
          <p:cNvSpPr>
            <a:spLocks/>
          </p:cNvSpPr>
          <p:nvPr/>
        </p:nvSpPr>
        <p:spPr bwMode="gray">
          <a:xfrm>
            <a:off x="2777073" y="1166685"/>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OCT</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9" name="Rectangle 108">
            <a:extLst>
              <a:ext uri="{FF2B5EF4-FFF2-40B4-BE49-F238E27FC236}">
                <a16:creationId xmlns:a16="http://schemas.microsoft.com/office/drawing/2014/main" id="{3D6EBFB6-E1E1-86A6-8C54-1F488956F708}"/>
              </a:ext>
            </a:extLst>
          </p:cNvPr>
          <p:cNvSpPr>
            <a:spLocks/>
          </p:cNvSpPr>
          <p:nvPr/>
        </p:nvSpPr>
        <p:spPr bwMode="gray">
          <a:xfrm>
            <a:off x="3367776" y="1167792"/>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NOV</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9FAA75B3-6F72-735A-1B99-12E4D7AC053F}"/>
              </a:ext>
            </a:extLst>
          </p:cNvPr>
          <p:cNvSpPr>
            <a:spLocks/>
          </p:cNvSpPr>
          <p:nvPr/>
        </p:nvSpPr>
        <p:spPr bwMode="gray">
          <a:xfrm>
            <a:off x="3958479" y="1163364"/>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DEC</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1" name="Rectangle 110">
            <a:extLst>
              <a:ext uri="{FF2B5EF4-FFF2-40B4-BE49-F238E27FC236}">
                <a16:creationId xmlns:a16="http://schemas.microsoft.com/office/drawing/2014/main" id="{147B2B17-82C6-B983-DA34-EE958574BAEA}"/>
              </a:ext>
            </a:extLst>
          </p:cNvPr>
          <p:cNvSpPr>
            <a:spLocks/>
          </p:cNvSpPr>
          <p:nvPr/>
        </p:nvSpPr>
        <p:spPr bwMode="gray">
          <a:xfrm>
            <a:off x="4549182" y="1173327"/>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JAN</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2" name="Rectangle 111">
            <a:extLst>
              <a:ext uri="{FF2B5EF4-FFF2-40B4-BE49-F238E27FC236}">
                <a16:creationId xmlns:a16="http://schemas.microsoft.com/office/drawing/2014/main" id="{69433703-899A-0904-EBED-D334F03A32AF}"/>
              </a:ext>
            </a:extLst>
          </p:cNvPr>
          <p:cNvSpPr>
            <a:spLocks/>
          </p:cNvSpPr>
          <p:nvPr/>
        </p:nvSpPr>
        <p:spPr bwMode="gray">
          <a:xfrm>
            <a:off x="5139885" y="1174439"/>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a:rPr>
              <a:t>FEB</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3" name="Rectangle 112">
            <a:extLst>
              <a:ext uri="{FF2B5EF4-FFF2-40B4-BE49-F238E27FC236}">
                <a16:creationId xmlns:a16="http://schemas.microsoft.com/office/drawing/2014/main" id="{C3F5869A-6CDB-B181-CA00-A83E2D14370B}"/>
              </a:ext>
            </a:extLst>
          </p:cNvPr>
          <p:cNvSpPr>
            <a:spLocks/>
          </p:cNvSpPr>
          <p:nvPr/>
        </p:nvSpPr>
        <p:spPr bwMode="gray">
          <a:xfrm>
            <a:off x="5730588" y="1168899"/>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MAR</a:t>
            </a:r>
          </a:p>
        </p:txBody>
      </p:sp>
      <p:sp>
        <p:nvSpPr>
          <p:cNvPr id="114" name="Rectangle 113">
            <a:extLst>
              <a:ext uri="{FF2B5EF4-FFF2-40B4-BE49-F238E27FC236}">
                <a16:creationId xmlns:a16="http://schemas.microsoft.com/office/drawing/2014/main" id="{77EF9D0A-3101-4397-7048-90DF829FAD39}"/>
              </a:ext>
            </a:extLst>
          </p:cNvPr>
          <p:cNvSpPr>
            <a:spLocks/>
          </p:cNvSpPr>
          <p:nvPr/>
        </p:nvSpPr>
        <p:spPr bwMode="gray">
          <a:xfrm>
            <a:off x="6321291" y="1170006"/>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APR</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5" name="Rectangle 114">
            <a:extLst>
              <a:ext uri="{FF2B5EF4-FFF2-40B4-BE49-F238E27FC236}">
                <a16:creationId xmlns:a16="http://schemas.microsoft.com/office/drawing/2014/main" id="{56CEA9CF-36DC-68ED-3AE0-4FD070EFC008}"/>
              </a:ext>
            </a:extLst>
          </p:cNvPr>
          <p:cNvSpPr>
            <a:spLocks/>
          </p:cNvSpPr>
          <p:nvPr/>
        </p:nvSpPr>
        <p:spPr bwMode="gray">
          <a:xfrm>
            <a:off x="6911994" y="1164471"/>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MAY</a:t>
            </a:r>
          </a:p>
        </p:txBody>
      </p:sp>
      <p:sp>
        <p:nvSpPr>
          <p:cNvPr id="116" name="Rectangle 115">
            <a:extLst>
              <a:ext uri="{FF2B5EF4-FFF2-40B4-BE49-F238E27FC236}">
                <a16:creationId xmlns:a16="http://schemas.microsoft.com/office/drawing/2014/main" id="{C2D9442F-5FD1-556F-A70E-11591D9C4522}"/>
              </a:ext>
            </a:extLst>
          </p:cNvPr>
          <p:cNvSpPr>
            <a:spLocks/>
          </p:cNvSpPr>
          <p:nvPr/>
        </p:nvSpPr>
        <p:spPr bwMode="gray">
          <a:xfrm>
            <a:off x="7502697" y="1160043"/>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JUN</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7" name="Rectangle 116">
            <a:extLst>
              <a:ext uri="{FF2B5EF4-FFF2-40B4-BE49-F238E27FC236}">
                <a16:creationId xmlns:a16="http://schemas.microsoft.com/office/drawing/2014/main" id="{E2D52C25-2749-B420-1DAA-AF7D6737DFBB}"/>
              </a:ext>
            </a:extLst>
          </p:cNvPr>
          <p:cNvSpPr>
            <a:spLocks/>
          </p:cNvSpPr>
          <p:nvPr/>
        </p:nvSpPr>
        <p:spPr bwMode="gray">
          <a:xfrm>
            <a:off x="8093400" y="1161150"/>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JUL</a:t>
            </a:r>
          </a:p>
        </p:txBody>
      </p:sp>
      <p:sp>
        <p:nvSpPr>
          <p:cNvPr id="118" name="Rectangle 117">
            <a:extLst>
              <a:ext uri="{FF2B5EF4-FFF2-40B4-BE49-F238E27FC236}">
                <a16:creationId xmlns:a16="http://schemas.microsoft.com/office/drawing/2014/main" id="{A6668632-3582-30CB-7FA5-1089F3C8E80C}"/>
              </a:ext>
            </a:extLst>
          </p:cNvPr>
          <p:cNvSpPr>
            <a:spLocks/>
          </p:cNvSpPr>
          <p:nvPr/>
        </p:nvSpPr>
        <p:spPr bwMode="gray">
          <a:xfrm>
            <a:off x="8684103" y="1155615"/>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AUG</a:t>
            </a:r>
          </a:p>
        </p:txBody>
      </p:sp>
      <p:sp>
        <p:nvSpPr>
          <p:cNvPr id="119" name="Rectangle 118">
            <a:extLst>
              <a:ext uri="{FF2B5EF4-FFF2-40B4-BE49-F238E27FC236}">
                <a16:creationId xmlns:a16="http://schemas.microsoft.com/office/drawing/2014/main" id="{456861B1-64D4-5254-2C8F-E8B12C7AFB91}"/>
              </a:ext>
            </a:extLst>
          </p:cNvPr>
          <p:cNvSpPr/>
          <p:nvPr/>
        </p:nvSpPr>
        <p:spPr bwMode="gray">
          <a:xfrm>
            <a:off x="4410083" y="926295"/>
            <a:ext cx="682027" cy="215713"/>
          </a:xfrm>
          <a:prstGeom prst="rect">
            <a:avLst/>
          </a:prstGeom>
          <a:noFill/>
          <a:ln w="12700"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4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2026</a:t>
            </a:r>
          </a:p>
        </p:txBody>
      </p:sp>
      <p:sp>
        <p:nvSpPr>
          <p:cNvPr id="120" name="Rectangle 119">
            <a:extLst>
              <a:ext uri="{FF2B5EF4-FFF2-40B4-BE49-F238E27FC236}">
                <a16:creationId xmlns:a16="http://schemas.microsoft.com/office/drawing/2014/main" id="{CC4092B8-F358-55E3-07BC-B9020C018AA3}"/>
              </a:ext>
            </a:extLst>
          </p:cNvPr>
          <p:cNvSpPr>
            <a:spLocks/>
          </p:cNvSpPr>
          <p:nvPr/>
        </p:nvSpPr>
        <p:spPr bwMode="gray">
          <a:xfrm>
            <a:off x="9274806" y="1156722"/>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SEP</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21" name="Diamond 120">
            <a:extLst>
              <a:ext uri="{FF2B5EF4-FFF2-40B4-BE49-F238E27FC236}">
                <a16:creationId xmlns:a16="http://schemas.microsoft.com/office/drawing/2014/main" id="{5D3F3A21-FFD9-4407-7D16-7920523708BB}"/>
              </a:ext>
            </a:extLst>
          </p:cNvPr>
          <p:cNvSpPr/>
          <p:nvPr/>
        </p:nvSpPr>
        <p:spPr bwMode="gray">
          <a:xfrm>
            <a:off x="7371495"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28" name="TextBox 47">
            <a:extLst>
              <a:ext uri="{FF2B5EF4-FFF2-40B4-BE49-F238E27FC236}">
                <a16:creationId xmlns:a16="http://schemas.microsoft.com/office/drawing/2014/main" id="{3CBA4065-3BAA-E0DF-5BAB-5E840BA0EFC7}"/>
              </a:ext>
            </a:extLst>
          </p:cNvPr>
          <p:cNvSpPr txBox="1"/>
          <p:nvPr/>
        </p:nvSpPr>
        <p:spPr>
          <a:xfrm>
            <a:off x="6301710" y="1758919"/>
            <a:ext cx="65" cy="184666"/>
          </a:xfrm>
          <a:prstGeom prst="rect">
            <a:avLst/>
          </a:prstGeom>
          <a:noFill/>
        </p:spPr>
        <p:txBody>
          <a:bodyPr wrap="none" lIns="0" tIns="0" rIns="0" bIns="0" rtlCol="0"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FA4F96"/>
              </a:solidFill>
              <a:effectLst/>
              <a:uLnTx/>
              <a:uFillTx/>
              <a:latin typeface="72 Brand" panose="020B0504030603020204" pitchFamily="34" charset="0"/>
              <a:ea typeface="Arial Unicode MS" pitchFamily="34" charset="-128"/>
              <a:cs typeface="Arial Unicode MS" pitchFamily="34" charset="-128"/>
              <a:sym typeface="Wingdings" panose="05000000000000000000" pitchFamily="2" charset="2"/>
            </a:endParaRPr>
          </a:p>
        </p:txBody>
      </p:sp>
      <p:sp>
        <p:nvSpPr>
          <p:cNvPr id="129" name="TextBox 2">
            <a:extLst>
              <a:ext uri="{FF2B5EF4-FFF2-40B4-BE49-F238E27FC236}">
                <a16:creationId xmlns:a16="http://schemas.microsoft.com/office/drawing/2014/main" id="{4B6FCDE8-41A2-0B49-3F45-F0BC50DD68F4}"/>
              </a:ext>
            </a:extLst>
          </p:cNvPr>
          <p:cNvSpPr txBox="1"/>
          <p:nvPr/>
        </p:nvSpPr>
        <p:spPr>
          <a:xfrm>
            <a:off x="4841006" y="1555725"/>
            <a:ext cx="1604325"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lang="de-DE" sz="700" kern="0" noProof="1">
                <a:solidFill>
                  <a:srgbClr val="000000"/>
                </a:solidFill>
                <a:latin typeface="+mn-lt"/>
              </a:rPr>
              <a:t>RD02.26</a:t>
            </a:r>
            <a:endParaRPr kumimoji="0" lang="de-DE" sz="700" b="0" i="0" u="none" strike="noStrike" kern="0" cap="none" spc="0" normalizeH="0" baseline="0" noProof="1">
              <a:ln>
                <a:noFill/>
              </a:ln>
              <a:solidFill>
                <a:srgbClr val="000000"/>
              </a:solidFill>
              <a:effectLst/>
              <a:uLnTx/>
              <a:uFillTx/>
              <a:latin typeface="+mn-lt"/>
              <a:ea typeface="+mn-ea"/>
              <a:cs typeface="+mn-cs"/>
            </a:endParaRPr>
          </a:p>
        </p:txBody>
      </p:sp>
      <p:sp>
        <p:nvSpPr>
          <p:cNvPr id="130" name="TextBox 2">
            <a:extLst>
              <a:ext uri="{FF2B5EF4-FFF2-40B4-BE49-F238E27FC236}">
                <a16:creationId xmlns:a16="http://schemas.microsoft.com/office/drawing/2014/main" id="{C1EC3784-AF4B-3409-557E-F309CEB2C373}"/>
              </a:ext>
            </a:extLst>
          </p:cNvPr>
          <p:cNvSpPr txBox="1"/>
          <p:nvPr/>
        </p:nvSpPr>
        <p:spPr>
          <a:xfrm>
            <a:off x="6622919" y="1555725"/>
            <a:ext cx="1604325"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lang="de-DE" sz="700" kern="0" noProof="1">
                <a:solidFill>
                  <a:srgbClr val="000000"/>
                </a:solidFill>
                <a:latin typeface="+mn-lt"/>
              </a:rPr>
              <a:t>RD05.26</a:t>
            </a:r>
            <a:endParaRPr kumimoji="0" lang="de-DE" sz="700" b="0" i="0" u="none" strike="noStrike" kern="0" cap="none" spc="0" normalizeH="0" baseline="0" noProof="1">
              <a:ln>
                <a:noFill/>
              </a:ln>
              <a:solidFill>
                <a:srgbClr val="000000"/>
              </a:solidFill>
              <a:effectLst/>
              <a:uLnTx/>
              <a:uFillTx/>
              <a:latin typeface="+mn-lt"/>
              <a:ea typeface="+mn-ea"/>
              <a:cs typeface="+mn-cs"/>
            </a:endParaRPr>
          </a:p>
        </p:txBody>
      </p:sp>
      <p:sp>
        <p:nvSpPr>
          <p:cNvPr id="131" name="TextBox 4">
            <a:extLst>
              <a:ext uri="{FF2B5EF4-FFF2-40B4-BE49-F238E27FC236}">
                <a16:creationId xmlns:a16="http://schemas.microsoft.com/office/drawing/2014/main" id="{B19B1F0B-B47D-7619-396A-8E024EEB843E}"/>
              </a:ext>
            </a:extLst>
          </p:cNvPr>
          <p:cNvSpPr txBox="1"/>
          <p:nvPr/>
        </p:nvSpPr>
        <p:spPr>
          <a:xfrm>
            <a:off x="130596" y="1404535"/>
            <a:ext cx="711703" cy="230832"/>
          </a:xfrm>
          <a:prstGeom prst="rect">
            <a:avLst/>
          </a:prstGeom>
          <a:noFill/>
        </p:spPr>
        <p:txBody>
          <a:bodyPr wrap="square" lIns="0" r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913304" rtl="0" eaLnBrk="1" fontAlgn="auto" latinLnBrk="0" hangingPunct="1">
              <a:lnSpc>
                <a:spcPct val="100000"/>
              </a:lnSpc>
              <a:spcBef>
                <a:spcPts val="0"/>
              </a:spcBef>
              <a:spcAft>
                <a:spcPts val="600"/>
              </a:spcAft>
              <a:buClrTx/>
              <a:buSzTx/>
              <a:buFontTx/>
              <a:buNone/>
              <a:tabLst/>
              <a:defRPr/>
            </a:pPr>
            <a:r>
              <a:rPr kumimoji="0" lang="de-DE" sz="900" b="1" i="0" u="none" strike="noStrike" kern="0" cap="none" spc="0" normalizeH="0" baseline="0" noProof="1">
                <a:ln>
                  <a:noFill/>
                </a:ln>
                <a:solidFill>
                  <a:srgbClr val="000000"/>
                </a:solidFill>
                <a:effectLst/>
                <a:uLnTx/>
                <a:uFillTx/>
                <a:latin typeface="72 Brand" panose="020B0504030603020204" pitchFamily="34" charset="0"/>
                <a:ea typeface="+mn-ea"/>
                <a:cs typeface="+mn-cs"/>
              </a:rPr>
              <a:t>Milestones</a:t>
            </a:r>
          </a:p>
        </p:txBody>
      </p:sp>
      <p:sp>
        <p:nvSpPr>
          <p:cNvPr id="132" name="Rectangle 131">
            <a:extLst>
              <a:ext uri="{FF2B5EF4-FFF2-40B4-BE49-F238E27FC236}">
                <a16:creationId xmlns:a16="http://schemas.microsoft.com/office/drawing/2014/main" id="{04F8ABEA-2259-305D-97E9-E9A17A21520C}"/>
              </a:ext>
            </a:extLst>
          </p:cNvPr>
          <p:cNvSpPr>
            <a:spLocks/>
          </p:cNvSpPr>
          <p:nvPr/>
        </p:nvSpPr>
        <p:spPr bwMode="gray">
          <a:xfrm>
            <a:off x="1595667" y="1171113"/>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AUG</a:t>
            </a:r>
          </a:p>
        </p:txBody>
      </p:sp>
      <p:sp>
        <p:nvSpPr>
          <p:cNvPr id="133" name="Rectangle 132">
            <a:extLst>
              <a:ext uri="{FF2B5EF4-FFF2-40B4-BE49-F238E27FC236}">
                <a16:creationId xmlns:a16="http://schemas.microsoft.com/office/drawing/2014/main" id="{474F3C1C-8985-C31E-46F4-9ADF9A8E9AC9}"/>
              </a:ext>
            </a:extLst>
          </p:cNvPr>
          <p:cNvSpPr>
            <a:spLocks/>
          </p:cNvSpPr>
          <p:nvPr/>
        </p:nvSpPr>
        <p:spPr bwMode="gray">
          <a:xfrm>
            <a:off x="1004964" y="1172220"/>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913030" fontAlgn="base">
              <a:spcBef>
                <a:spcPct val="50000"/>
              </a:spcBef>
              <a:spcAft>
                <a:spcPct val="0"/>
              </a:spcAft>
              <a:buClr>
                <a:srgbClr val="F0AB00"/>
              </a:buClr>
              <a:buSzPct val="80000"/>
            </a:pPr>
            <a:r>
              <a:rPr lang="de-DE" sz="1200" kern="0" noProof="1">
                <a:solidFill>
                  <a:srgbClr val="000000"/>
                </a:solidFill>
                <a:latin typeface="72 Brand" panose="020B0504030603020204" pitchFamily="34" charset="0"/>
                <a:cs typeface="Arial Unicode MS" pitchFamily="34" charset="-128"/>
              </a:rPr>
              <a:t>JUL</a:t>
            </a:r>
          </a:p>
        </p:txBody>
      </p:sp>
      <p:sp>
        <p:nvSpPr>
          <p:cNvPr id="134" name="Rectangle 133">
            <a:extLst>
              <a:ext uri="{FF2B5EF4-FFF2-40B4-BE49-F238E27FC236}">
                <a16:creationId xmlns:a16="http://schemas.microsoft.com/office/drawing/2014/main" id="{F5C4DCDF-8D25-9C53-3A0A-A52FF69AE9DD}"/>
              </a:ext>
            </a:extLst>
          </p:cNvPr>
          <p:cNvSpPr>
            <a:spLocks/>
          </p:cNvSpPr>
          <p:nvPr/>
        </p:nvSpPr>
        <p:spPr bwMode="gray">
          <a:xfrm>
            <a:off x="9865509" y="1162257"/>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OCT</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35" name="Rectangle 134">
            <a:extLst>
              <a:ext uri="{FF2B5EF4-FFF2-40B4-BE49-F238E27FC236}">
                <a16:creationId xmlns:a16="http://schemas.microsoft.com/office/drawing/2014/main" id="{162C4BAC-CE04-596D-0A2E-A2403F9E3DF2}"/>
              </a:ext>
            </a:extLst>
          </p:cNvPr>
          <p:cNvSpPr>
            <a:spLocks/>
          </p:cNvSpPr>
          <p:nvPr/>
        </p:nvSpPr>
        <p:spPr bwMode="gray">
          <a:xfrm>
            <a:off x="10456212" y="1157829"/>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NOV</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36" name="Rectangle 135">
            <a:extLst>
              <a:ext uri="{FF2B5EF4-FFF2-40B4-BE49-F238E27FC236}">
                <a16:creationId xmlns:a16="http://schemas.microsoft.com/office/drawing/2014/main" id="{8E023B0E-43A2-D152-27CA-0F68E0931523}"/>
              </a:ext>
            </a:extLst>
          </p:cNvPr>
          <p:cNvSpPr>
            <a:spLocks/>
          </p:cNvSpPr>
          <p:nvPr/>
        </p:nvSpPr>
        <p:spPr bwMode="gray">
          <a:xfrm>
            <a:off x="11046922" y="1158936"/>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DEC</a:t>
            </a:r>
          </a:p>
        </p:txBody>
      </p:sp>
      <p:sp>
        <p:nvSpPr>
          <p:cNvPr id="123" name="Pentagon 7">
            <a:extLst>
              <a:ext uri="{FF2B5EF4-FFF2-40B4-BE49-F238E27FC236}">
                <a16:creationId xmlns:a16="http://schemas.microsoft.com/office/drawing/2014/main" id="{EF7B7B74-AE21-E724-7045-5C102340E2D9}"/>
              </a:ext>
            </a:extLst>
          </p:cNvPr>
          <p:cNvSpPr>
            <a:spLocks/>
          </p:cNvSpPr>
          <p:nvPr/>
        </p:nvSpPr>
        <p:spPr>
          <a:xfrm>
            <a:off x="8907484" y="1734343"/>
            <a:ext cx="2289494" cy="228600"/>
          </a:xfrm>
          <a:prstGeom prst="homePlate">
            <a:avLst/>
          </a:prstGeom>
          <a:solidFill>
            <a:srgbClr val="002A86"/>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FFFFFF"/>
                </a:solidFill>
                <a:latin typeface="72 Brand" panose="020B0504030603020204" pitchFamily="34" charset="0"/>
              </a:rPr>
              <a:t>PI26/4</a:t>
            </a:r>
            <a:endPar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endParaRPr>
          </a:p>
        </p:txBody>
      </p:sp>
      <p:sp>
        <p:nvSpPr>
          <p:cNvPr id="124" name="Pentagon 7">
            <a:extLst>
              <a:ext uri="{FF2B5EF4-FFF2-40B4-BE49-F238E27FC236}">
                <a16:creationId xmlns:a16="http://schemas.microsoft.com/office/drawing/2014/main" id="{5275FF41-FF40-004D-18AE-E375E8335112}"/>
              </a:ext>
            </a:extLst>
          </p:cNvPr>
          <p:cNvSpPr>
            <a:spLocks/>
          </p:cNvSpPr>
          <p:nvPr/>
        </p:nvSpPr>
        <p:spPr>
          <a:xfrm>
            <a:off x="7349337" y="1734343"/>
            <a:ext cx="2079292" cy="228600"/>
          </a:xfrm>
          <a:prstGeom prst="homePlate">
            <a:avLst/>
          </a:prstGeom>
          <a:solidFill>
            <a:srgbClr val="0070F2"/>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FFFFFF"/>
                </a:solidFill>
                <a:latin typeface="72 Brand" panose="020B0504030603020204" pitchFamily="34" charset="0"/>
              </a:rPr>
              <a:t>PI26/3</a:t>
            </a:r>
            <a:endPar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endParaRPr>
          </a:p>
        </p:txBody>
      </p:sp>
      <p:sp>
        <p:nvSpPr>
          <p:cNvPr id="125" name="Pentagon 7">
            <a:extLst>
              <a:ext uri="{FF2B5EF4-FFF2-40B4-BE49-F238E27FC236}">
                <a16:creationId xmlns:a16="http://schemas.microsoft.com/office/drawing/2014/main" id="{436D8DCB-8E88-42D2-6CBC-2CCFBA2AE1CE}"/>
              </a:ext>
            </a:extLst>
          </p:cNvPr>
          <p:cNvSpPr>
            <a:spLocks/>
          </p:cNvSpPr>
          <p:nvPr/>
        </p:nvSpPr>
        <p:spPr>
          <a:xfrm>
            <a:off x="5638821" y="1734344"/>
            <a:ext cx="1943780" cy="228898"/>
          </a:xfrm>
          <a:prstGeom prst="homePlate">
            <a:avLst/>
          </a:prstGeom>
          <a:solidFill>
            <a:srgbClr val="1B90FF"/>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rPr>
              <a:t>PI 26/2</a:t>
            </a:r>
          </a:p>
        </p:txBody>
      </p:sp>
      <p:sp>
        <p:nvSpPr>
          <p:cNvPr id="126" name="Pentagon 7">
            <a:extLst>
              <a:ext uri="{FF2B5EF4-FFF2-40B4-BE49-F238E27FC236}">
                <a16:creationId xmlns:a16="http://schemas.microsoft.com/office/drawing/2014/main" id="{6460DEDA-2004-D256-01E4-F83DCD5EE2A4}"/>
              </a:ext>
            </a:extLst>
          </p:cNvPr>
          <p:cNvSpPr>
            <a:spLocks/>
          </p:cNvSpPr>
          <p:nvPr/>
        </p:nvSpPr>
        <p:spPr>
          <a:xfrm>
            <a:off x="3878940" y="1734344"/>
            <a:ext cx="1943781" cy="226832"/>
          </a:xfrm>
          <a:prstGeom prst="homePlate">
            <a:avLst/>
          </a:prstGeom>
          <a:solidFill>
            <a:srgbClr val="89D1FF"/>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rPr>
              <a:t>                 PI 26/1</a:t>
            </a:r>
          </a:p>
        </p:txBody>
      </p:sp>
      <p:sp>
        <p:nvSpPr>
          <p:cNvPr id="127" name="Pentagon 9">
            <a:extLst>
              <a:ext uri="{FF2B5EF4-FFF2-40B4-BE49-F238E27FC236}">
                <a16:creationId xmlns:a16="http://schemas.microsoft.com/office/drawing/2014/main" id="{21301227-4D99-49EB-4BE7-E3C7BEC19440}"/>
              </a:ext>
            </a:extLst>
          </p:cNvPr>
          <p:cNvSpPr>
            <a:spLocks/>
          </p:cNvSpPr>
          <p:nvPr/>
        </p:nvSpPr>
        <p:spPr>
          <a:xfrm>
            <a:off x="2172490" y="1734344"/>
            <a:ext cx="1868317" cy="226833"/>
          </a:xfrm>
          <a:prstGeom prst="homePlate">
            <a:avLst/>
          </a:prstGeom>
          <a:solidFill>
            <a:srgbClr val="D1EF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rPr>
              <a:t>PI 25/4</a:t>
            </a:r>
          </a:p>
        </p:txBody>
      </p:sp>
      <p:sp>
        <p:nvSpPr>
          <p:cNvPr id="137" name="Pentagon 9">
            <a:extLst>
              <a:ext uri="{FF2B5EF4-FFF2-40B4-BE49-F238E27FC236}">
                <a16:creationId xmlns:a16="http://schemas.microsoft.com/office/drawing/2014/main" id="{9D507AEA-F8D5-3720-DE98-E08CFC69D348}"/>
              </a:ext>
            </a:extLst>
          </p:cNvPr>
          <p:cNvSpPr>
            <a:spLocks/>
          </p:cNvSpPr>
          <p:nvPr/>
        </p:nvSpPr>
        <p:spPr>
          <a:xfrm>
            <a:off x="1006300" y="1734344"/>
            <a:ext cx="1346023" cy="229922"/>
          </a:xfrm>
          <a:prstGeom prst="homePlate">
            <a:avLst/>
          </a:prstGeom>
          <a:solidFill>
            <a:srgbClr val="F3FB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000000"/>
                </a:solidFill>
                <a:latin typeface="72 Brand" panose="020B0504030603020204" pitchFamily="34" charset="0"/>
              </a:rPr>
              <a:t>PI25/3</a:t>
            </a:r>
            <a:endPar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endParaRPr>
          </a:p>
        </p:txBody>
      </p:sp>
      <p:sp>
        <p:nvSpPr>
          <p:cNvPr id="5" name="Rectangle 4">
            <a:extLst>
              <a:ext uri="{FF2B5EF4-FFF2-40B4-BE49-F238E27FC236}">
                <a16:creationId xmlns:a16="http://schemas.microsoft.com/office/drawing/2014/main" id="{B609F0C3-6EDA-1CF0-31A2-58174855C6A8}"/>
              </a:ext>
            </a:extLst>
          </p:cNvPr>
          <p:cNvSpPr>
            <a:spLocks/>
          </p:cNvSpPr>
          <p:nvPr/>
        </p:nvSpPr>
        <p:spPr bwMode="gray">
          <a:xfrm>
            <a:off x="11628435" y="1155614"/>
            <a:ext cx="221149"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3" name="Rectangle 12">
            <a:extLst>
              <a:ext uri="{FF2B5EF4-FFF2-40B4-BE49-F238E27FC236}">
                <a16:creationId xmlns:a16="http://schemas.microsoft.com/office/drawing/2014/main" id="{B095652E-B6FC-5BD4-1BB0-8FE5733F6129}"/>
              </a:ext>
            </a:extLst>
          </p:cNvPr>
          <p:cNvSpPr>
            <a:spLocks/>
          </p:cNvSpPr>
          <p:nvPr/>
        </p:nvSpPr>
        <p:spPr bwMode="gray">
          <a:xfrm>
            <a:off x="49288" y="1989057"/>
            <a:ext cx="11796227" cy="1491907"/>
          </a:xfrm>
          <a:prstGeom prst="rect">
            <a:avLst/>
          </a:prstGeom>
          <a:solidFill>
            <a:schemeClr val="bg1">
              <a:lumMod val="85000"/>
            </a:schemeClr>
          </a:solid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endParaRPr kumimoji="0" lang="de-DE" sz="800" b="1" i="0" u="none" strike="noStrike" kern="0" cap="none" spc="0" normalizeH="0" baseline="0" noProof="1">
              <a:ln>
                <a:noFill/>
              </a:ln>
              <a:effectLst/>
              <a:uLnTx/>
              <a:uFillTx/>
              <a:latin typeface="72 Brand" panose="020B0504030603020204" pitchFamily="34" charset="0"/>
              <a:ea typeface="Arial Unicode MS" pitchFamily="34" charset="-128"/>
              <a:cs typeface="+mn-cs"/>
            </a:endParaRPr>
          </a:p>
        </p:txBody>
      </p:sp>
      <p:sp>
        <p:nvSpPr>
          <p:cNvPr id="14" name="TextBox 13">
            <a:extLst>
              <a:ext uri="{FF2B5EF4-FFF2-40B4-BE49-F238E27FC236}">
                <a16:creationId xmlns:a16="http://schemas.microsoft.com/office/drawing/2014/main" id="{5089E6EE-A05D-A983-EBB5-466D5F61622B}"/>
              </a:ext>
            </a:extLst>
          </p:cNvPr>
          <p:cNvSpPr txBox="1"/>
          <p:nvPr/>
        </p:nvSpPr>
        <p:spPr>
          <a:xfrm>
            <a:off x="109920" y="2611900"/>
            <a:ext cx="756896" cy="246221"/>
          </a:xfrm>
          <a:prstGeom prst="rect">
            <a:avLst/>
          </a:prstGeom>
          <a:solidFill>
            <a:schemeClr val="bg1">
              <a:lumMod val="85000"/>
            </a:schemeClr>
          </a:solidFill>
        </p:spPr>
        <p:txBody>
          <a:bodyPr wrap="square" lIns="0" tIns="0" rIns="0" bIns="0" rtlCol="0">
            <a:spAutoFit/>
          </a:bodyPr>
          <a:lstStyle/>
          <a:p>
            <a:pPr lvl="0" defTabSz="913304" fontAlgn="base">
              <a:spcBef>
                <a:spcPct val="50000"/>
              </a:spcBef>
              <a:spcAft>
                <a:spcPct val="0"/>
              </a:spcAft>
              <a:buClr>
                <a:srgbClr val="F0AB00"/>
              </a:buClr>
              <a:buSzPct val="80000"/>
              <a:defRPr/>
            </a:pPr>
            <a:r>
              <a:rPr lang="de-DE" sz="800" b="1" kern="0" noProof="1">
                <a:latin typeface="72 Brand" panose="020B0504030603020204" pitchFamily="34" charset="0"/>
                <a:ea typeface="Arial Unicode MS" pitchFamily="34" charset="-128"/>
              </a:rPr>
              <a:t>Foundational Topics</a:t>
            </a:r>
          </a:p>
        </p:txBody>
      </p:sp>
      <p:sp>
        <p:nvSpPr>
          <p:cNvPr id="18" name="Rectangle 17">
            <a:extLst>
              <a:ext uri="{FF2B5EF4-FFF2-40B4-BE49-F238E27FC236}">
                <a16:creationId xmlns:a16="http://schemas.microsoft.com/office/drawing/2014/main" id="{49D8CE33-3586-E070-B5CD-1133F4A42462}"/>
              </a:ext>
            </a:extLst>
          </p:cNvPr>
          <p:cNvSpPr>
            <a:spLocks/>
          </p:cNvSpPr>
          <p:nvPr/>
        </p:nvSpPr>
        <p:spPr bwMode="gray">
          <a:xfrm>
            <a:off x="2313111" y="3496647"/>
            <a:ext cx="1828965" cy="2042875"/>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en-US" sz="700" b="1" u="sng" noProof="1">
                <a:solidFill>
                  <a:srgbClr val="002A86"/>
                </a:solidFill>
                <a:latin typeface="+mn-lt"/>
                <a:hlinkClick r:id="rId6">
                  <a:extLst>
                    <a:ext uri="{A12FA001-AC4F-418D-AE19-62706E023703}">
                      <ahyp:hlinkClr xmlns:ahyp="http://schemas.microsoft.com/office/drawing/2018/hyperlinkcolor" val="tx"/>
                    </a:ext>
                  </a:extLst>
                </a:hlinkClick>
              </a:rPr>
              <a:t>SP-28344</a:t>
            </a:r>
            <a:r>
              <a:rPr lang="en-US" sz="700" b="1" noProof="1">
                <a:solidFill>
                  <a:srgbClr val="002A86"/>
                </a:solidFill>
                <a:latin typeface="+mn-lt"/>
              </a:rPr>
              <a:t> - </a:t>
            </a:r>
            <a:r>
              <a:rPr lang="en-US" sz="700" b="1" noProof="1">
                <a:latin typeface="+mn-lt"/>
              </a:rPr>
              <a:t>360 SMC Contact Fact Sheet Replacement PoC</a:t>
            </a:r>
          </a:p>
          <a:p>
            <a:pPr defTabSz="1087470">
              <a:spcBef>
                <a:spcPct val="0"/>
              </a:spcBef>
              <a:spcAft>
                <a:spcPts val="100"/>
              </a:spcAft>
              <a:defRPr/>
            </a:pPr>
            <a:endParaRPr lang="en-US" sz="700" b="1">
              <a:solidFill>
                <a:srgbClr val="000000"/>
              </a:solidFill>
              <a:latin typeface="+mn-lt"/>
              <a:cs typeface="Arial"/>
            </a:endParaRPr>
          </a:p>
          <a:p>
            <a:pPr defTabSz="1087470">
              <a:spcBef>
                <a:spcPct val="0"/>
              </a:spcBef>
              <a:spcAft>
                <a:spcPts val="100"/>
              </a:spcAft>
              <a:defRPr/>
            </a:pPr>
            <a:r>
              <a:rPr lang="en-US" sz="700" b="1" u="sng">
                <a:solidFill>
                  <a:srgbClr val="002A86"/>
                </a:solidFill>
                <a:latin typeface="+mn-lt"/>
                <a:hlinkClick r:id="rId7">
                  <a:extLst>
                    <a:ext uri="{A12FA001-AC4F-418D-AE19-62706E023703}">
                      <ahyp:hlinkClr xmlns:ahyp="http://schemas.microsoft.com/office/drawing/2018/hyperlinkcolor" val="tx"/>
                    </a:ext>
                  </a:extLst>
                </a:hlinkClick>
              </a:rPr>
              <a:t>SP-27452</a:t>
            </a:r>
            <a:r>
              <a:rPr lang="en-US" sz="700" b="1">
                <a:latin typeface="+mn-lt"/>
              </a:rPr>
              <a:t> - </a:t>
            </a:r>
            <a:r>
              <a:rPr lang="en-US" sz="700" b="1">
                <a:latin typeface="+mn-lt"/>
                <a:cs typeface="Arial"/>
              </a:rPr>
              <a:t>Redesign of Outreach CRM Integration leveraging CDP – Phase 1// Redesign CII Integration to Outreach through CDP</a:t>
            </a:r>
          </a:p>
          <a:p>
            <a:pPr defTabSz="1087470">
              <a:spcBef>
                <a:spcPct val="0"/>
              </a:spcBef>
              <a:spcAft>
                <a:spcPts val="100"/>
              </a:spcAft>
              <a:defRPr/>
            </a:pPr>
            <a:endParaRPr lang="en-US" sz="700" b="1">
              <a:latin typeface="+mn-lt"/>
              <a:cs typeface="Arial"/>
            </a:endParaRPr>
          </a:p>
          <a:p>
            <a:pPr defTabSz="1087470">
              <a:spcBef>
                <a:spcPct val="0"/>
              </a:spcBef>
              <a:spcAft>
                <a:spcPts val="100"/>
              </a:spcAft>
              <a:defRPr/>
            </a:pPr>
            <a:r>
              <a:rPr lang="de-DE" sz="700" b="1" u="sng" noProof="1">
                <a:solidFill>
                  <a:srgbClr val="002A86"/>
                </a:solidFill>
                <a:latin typeface="+mn-lt"/>
                <a:cs typeface="Segoe UI"/>
              </a:rPr>
              <a:t>SP-22935</a:t>
            </a:r>
            <a:r>
              <a:rPr lang="de-DE" sz="700" b="1" noProof="1">
                <a:solidFill>
                  <a:srgbClr val="000000"/>
                </a:solidFill>
                <a:latin typeface="+mn-lt"/>
                <a:cs typeface="Segoe UI"/>
              </a:rPr>
              <a:t> </a:t>
            </a:r>
            <a:r>
              <a:rPr lang="de-DE" sz="700" b="1" noProof="1">
                <a:solidFill>
                  <a:srgbClr val="000000"/>
                </a:solidFill>
                <a:latin typeface="+mn-lt"/>
                <a:cs typeface="Arial"/>
              </a:rPr>
              <a:t>- Outreach Behavioral Data Integration in CDP (Engagement Tracking) – Productive Go Live</a:t>
            </a:r>
          </a:p>
          <a:p>
            <a:pPr defTabSz="1087470">
              <a:spcBef>
                <a:spcPct val="0"/>
              </a:spcBef>
              <a:spcAft>
                <a:spcPts val="100"/>
              </a:spcAft>
              <a:defRPr/>
            </a:pPr>
            <a:endParaRPr lang="en-US" sz="700" b="1">
              <a:solidFill>
                <a:srgbClr val="000000"/>
              </a:solidFill>
              <a:latin typeface="+mn-lt"/>
              <a:cs typeface="Arial"/>
            </a:endParaRPr>
          </a:p>
          <a:p>
            <a:pPr defTabSz="1087470">
              <a:spcBef>
                <a:spcPct val="0"/>
              </a:spcBef>
              <a:spcAft>
                <a:spcPts val="100"/>
              </a:spcAft>
              <a:defRPr/>
            </a:pPr>
            <a:r>
              <a:rPr lang="en-US" sz="700" b="1" u="sng" noProof="1">
                <a:solidFill>
                  <a:srgbClr val="002A86"/>
                </a:solidFill>
                <a:latin typeface="+mn-lt"/>
                <a:cs typeface="Segoe UI"/>
                <a:hlinkClick r:id="rId8">
                  <a:extLst>
                    <a:ext uri="{A12FA001-AC4F-418D-AE19-62706E023703}">
                      <ahyp:hlinkClr xmlns:ahyp="http://schemas.microsoft.com/office/drawing/2018/hyperlinkcolor" val="tx"/>
                    </a:ext>
                  </a:extLst>
                </a:hlinkClick>
              </a:rPr>
              <a:t>SP-27065</a:t>
            </a:r>
            <a:r>
              <a:rPr lang="en-US" sz="700" b="1" noProof="1">
                <a:solidFill>
                  <a:srgbClr val="002A86"/>
                </a:solidFill>
                <a:latin typeface="+mn-lt"/>
              </a:rPr>
              <a:t> </a:t>
            </a:r>
            <a:r>
              <a:rPr lang="de-DE" sz="700" noProof="1">
                <a:solidFill>
                  <a:srgbClr val="000000"/>
                </a:solidFill>
                <a:latin typeface="+mn-lt"/>
                <a:cs typeface="Arial"/>
              </a:rPr>
              <a:t>- </a:t>
            </a:r>
            <a:r>
              <a:rPr lang="en-US" sz="700" b="1" noProof="1">
                <a:solidFill>
                  <a:srgbClr val="000000"/>
                </a:solidFill>
                <a:latin typeface="+mn-lt"/>
                <a:cs typeface="Arial"/>
              </a:rPr>
              <a:t>[PoC] Move classification logic to CDP</a:t>
            </a:r>
          </a:p>
          <a:p>
            <a:pPr defTabSz="1087470">
              <a:spcBef>
                <a:spcPct val="0"/>
              </a:spcBef>
              <a:spcAft>
                <a:spcPts val="100"/>
              </a:spcAft>
              <a:defRPr/>
            </a:pPr>
            <a:endParaRPr lang="en-US" sz="700" b="1" noProof="1">
              <a:solidFill>
                <a:srgbClr val="000000"/>
              </a:solidFill>
              <a:latin typeface="+mn-lt"/>
              <a:cs typeface="Arial"/>
            </a:endParaRPr>
          </a:p>
          <a:p>
            <a:pPr defTabSz="1087470">
              <a:spcBef>
                <a:spcPct val="0"/>
              </a:spcBef>
              <a:spcAft>
                <a:spcPts val="100"/>
              </a:spcAft>
              <a:defRPr/>
            </a:pPr>
            <a:r>
              <a:rPr lang="en-US" sz="700" b="1" u="sng" noProof="1">
                <a:solidFill>
                  <a:srgbClr val="002A86"/>
                </a:solidFill>
                <a:latin typeface="+mn-lt"/>
              </a:rPr>
              <a:t>SP-24337</a:t>
            </a:r>
            <a:r>
              <a:rPr lang="en-US" sz="700" b="1" noProof="1">
                <a:solidFill>
                  <a:srgbClr val="002A86"/>
                </a:solidFill>
                <a:latin typeface="+mn-lt"/>
              </a:rPr>
              <a:t> </a:t>
            </a:r>
            <a:r>
              <a:rPr lang="de-DE" sz="700" noProof="1">
                <a:solidFill>
                  <a:srgbClr val="000000"/>
                </a:solidFill>
                <a:latin typeface="+mn-lt"/>
                <a:cs typeface="Arial"/>
              </a:rPr>
              <a:t>-</a:t>
            </a:r>
            <a:r>
              <a:rPr lang="en-US" sz="700" b="1" noProof="1">
                <a:solidFill>
                  <a:srgbClr val="002A86"/>
                </a:solidFill>
                <a:latin typeface="+mn-lt"/>
              </a:rPr>
              <a:t> </a:t>
            </a:r>
            <a:r>
              <a:rPr lang="en-US" sz="700" b="1" noProof="1">
                <a:solidFill>
                  <a:srgbClr val="000000"/>
                </a:solidFill>
                <a:latin typeface="+mn-lt"/>
                <a:cs typeface="Arial"/>
              </a:rPr>
              <a:t>[PoC] Move LCD logic from Datasphere to CDP</a:t>
            </a:r>
          </a:p>
          <a:p>
            <a:pPr defTabSz="1087470">
              <a:spcBef>
                <a:spcPct val="0"/>
              </a:spcBef>
              <a:spcAft>
                <a:spcPts val="100"/>
              </a:spcAft>
              <a:defRPr/>
            </a:pPr>
            <a:endParaRPr lang="en-US" sz="700" b="1" noProof="1">
              <a:solidFill>
                <a:srgbClr val="000000"/>
              </a:solidFill>
              <a:latin typeface="+mn-lt"/>
              <a:cs typeface="Arial"/>
            </a:endParaRPr>
          </a:p>
          <a:p>
            <a:pPr defTabSz="1087470">
              <a:spcBef>
                <a:spcPct val="0"/>
              </a:spcBef>
              <a:spcAft>
                <a:spcPts val="100"/>
              </a:spcAft>
              <a:defRPr/>
            </a:pPr>
            <a:r>
              <a:rPr lang="en-US" sz="700" b="1" u="sng" noProof="1">
                <a:solidFill>
                  <a:srgbClr val="002A86"/>
                </a:solidFill>
                <a:latin typeface="+mn-lt"/>
                <a:hlinkClick r:id="rId9">
                  <a:extLst>
                    <a:ext uri="{A12FA001-AC4F-418D-AE19-62706E023703}">
                      <ahyp:hlinkClr xmlns:ahyp="http://schemas.microsoft.com/office/drawing/2018/hyperlinkcolor" val="tx"/>
                    </a:ext>
                  </a:extLst>
                </a:hlinkClick>
              </a:rPr>
              <a:t>SP-22989</a:t>
            </a:r>
            <a:r>
              <a:rPr lang="en-US" sz="700" b="1" noProof="1">
                <a:solidFill>
                  <a:srgbClr val="000000"/>
                </a:solidFill>
                <a:latin typeface="+mn-lt"/>
                <a:cs typeface="Arial"/>
              </a:rPr>
              <a:t> - Foundational: Data anonymization – Phase 3 sandbox testing</a:t>
            </a:r>
          </a:p>
          <a:p>
            <a:pPr defTabSz="1087470">
              <a:spcBef>
                <a:spcPct val="0"/>
              </a:spcBef>
              <a:spcAft>
                <a:spcPts val="100"/>
              </a:spcAft>
              <a:defRPr/>
            </a:pPr>
            <a:endParaRPr lang="en-US" sz="700" b="1" noProof="1">
              <a:solidFill>
                <a:srgbClr val="000000"/>
              </a:solidFill>
              <a:latin typeface="+mn-lt"/>
              <a:cs typeface="Arial"/>
            </a:endParaRPr>
          </a:p>
          <a:p>
            <a:pPr defTabSz="1087470">
              <a:spcBef>
                <a:spcPct val="0"/>
              </a:spcBef>
              <a:spcAft>
                <a:spcPts val="100"/>
              </a:spcAft>
              <a:defRPr/>
            </a:pPr>
            <a:r>
              <a:rPr lang="en-US" sz="700" b="1" u="sng" noProof="1">
                <a:solidFill>
                  <a:srgbClr val="002A86"/>
                </a:solidFill>
                <a:latin typeface="+mn-lt"/>
              </a:rPr>
              <a:t>SP-28343</a:t>
            </a:r>
            <a:r>
              <a:rPr lang="en-US" sz="700" b="1" noProof="1">
                <a:solidFill>
                  <a:schemeClr val="bg2">
                    <a:lumMod val="75000"/>
                  </a:schemeClr>
                </a:solidFill>
                <a:latin typeface="+mn-lt"/>
              </a:rPr>
              <a:t> </a:t>
            </a:r>
            <a:r>
              <a:rPr lang="en-US" sz="700" b="1" noProof="1">
                <a:solidFill>
                  <a:srgbClr val="000000"/>
                </a:solidFill>
                <a:latin typeface="+mn-lt"/>
                <a:cs typeface="Arial"/>
              </a:rPr>
              <a:t>- CCDQ Integration of new Country Compliance Rules with CDP Foundation </a:t>
            </a:r>
          </a:p>
          <a:p>
            <a:pPr defTabSz="1087470">
              <a:spcBef>
                <a:spcPct val="0"/>
              </a:spcBef>
              <a:spcAft>
                <a:spcPts val="100"/>
              </a:spcAft>
              <a:defRPr/>
            </a:pPr>
            <a:endParaRPr lang="en-US" sz="700" b="1" noProof="1">
              <a:solidFill>
                <a:srgbClr val="000000"/>
              </a:solidFill>
              <a:latin typeface="+mn-lt"/>
              <a:cs typeface="Arial"/>
            </a:endParaRPr>
          </a:p>
          <a:p>
            <a:pPr defTabSz="1087470">
              <a:spcBef>
                <a:spcPct val="0"/>
              </a:spcBef>
              <a:spcAft>
                <a:spcPts val="100"/>
              </a:spcAft>
              <a:defRPr/>
            </a:pPr>
            <a:r>
              <a:rPr lang="en-US" sz="700" b="1" u="sng" noProof="1">
                <a:solidFill>
                  <a:srgbClr val="002A86"/>
                </a:solidFill>
                <a:latin typeface="+mn-lt"/>
                <a:hlinkClick r:id="rId10">
                  <a:extLst>
                    <a:ext uri="{A12FA001-AC4F-418D-AE19-62706E023703}">
                      <ahyp:hlinkClr xmlns:ahyp="http://schemas.microsoft.com/office/drawing/2018/hyperlinkcolor" val="tx"/>
                    </a:ext>
                  </a:extLst>
                </a:hlinkClick>
              </a:rPr>
              <a:t>SP-26831</a:t>
            </a:r>
            <a:r>
              <a:rPr lang="en-US" sz="700" b="1" noProof="1">
                <a:solidFill>
                  <a:srgbClr val="000000"/>
                </a:solidFill>
                <a:latin typeface="+mn-lt"/>
                <a:cs typeface="Arial"/>
              </a:rPr>
              <a:t> - Data Deletion Dashboard PoC</a:t>
            </a:r>
          </a:p>
          <a:p>
            <a:pPr defTabSz="1087470">
              <a:spcBef>
                <a:spcPct val="0"/>
              </a:spcBef>
              <a:spcAft>
                <a:spcPts val="100"/>
              </a:spcAft>
              <a:defRPr/>
            </a:pPr>
            <a:endParaRPr lang="en-US" sz="700" b="1" noProof="1">
              <a:solidFill>
                <a:srgbClr val="000000"/>
              </a:solidFill>
              <a:latin typeface="+mn-lt"/>
              <a:cs typeface="Arial"/>
            </a:endParaRPr>
          </a:p>
          <a:p>
            <a:pPr defTabSz="1087470">
              <a:spcBef>
                <a:spcPct val="0"/>
              </a:spcBef>
              <a:spcAft>
                <a:spcPts val="100"/>
              </a:spcAft>
              <a:defRPr/>
            </a:pPr>
            <a:endParaRPr lang="de-DE" sz="700" b="1" noProof="1">
              <a:latin typeface="+mn-lt"/>
              <a:cs typeface="Arial"/>
            </a:endParaRPr>
          </a:p>
          <a:p>
            <a:pPr defTabSz="1087470">
              <a:spcBef>
                <a:spcPct val="0"/>
              </a:spcBef>
              <a:spcAft>
                <a:spcPts val="100"/>
              </a:spcAft>
              <a:defRPr/>
            </a:pPr>
            <a:endParaRPr lang="de-DE" sz="700" b="1" noProof="1">
              <a:latin typeface="+mn-lt"/>
            </a:endParaRPr>
          </a:p>
          <a:p>
            <a:pPr lvl="0" defTabSz="1087470">
              <a:spcBef>
                <a:spcPct val="0"/>
              </a:spcBef>
              <a:spcAft>
                <a:spcPts val="100"/>
              </a:spcAft>
              <a:defRPr/>
            </a:pPr>
            <a:endParaRPr lang="de-DE" sz="700" b="1" noProof="1">
              <a:solidFill>
                <a:srgbClr val="000000"/>
              </a:solidFill>
              <a:latin typeface="+mn-lt"/>
            </a:endParaRPr>
          </a:p>
          <a:p>
            <a:pPr algn="just" defTabSz="1087470">
              <a:spcBef>
                <a:spcPct val="0"/>
              </a:spcBef>
              <a:spcAft>
                <a:spcPts val="100"/>
              </a:spcAft>
              <a:defRPr/>
            </a:pPr>
            <a:endParaRPr lang="de-DE" sz="700" noProof="1">
              <a:latin typeface="+mn-lt"/>
            </a:endParaRPr>
          </a:p>
          <a:p>
            <a:pPr algn="just" defTabSz="1087470">
              <a:spcBef>
                <a:spcPct val="0"/>
              </a:spcBef>
              <a:spcAft>
                <a:spcPts val="100"/>
              </a:spcAft>
              <a:defRPr/>
            </a:pPr>
            <a:endParaRPr lang="de-DE" sz="700" b="1" u="sng" noProof="1">
              <a:solidFill>
                <a:srgbClr val="008FD3"/>
              </a:solidFill>
              <a:latin typeface="+mn-lt"/>
              <a:hlinkClick r:id="rId11"/>
            </a:endParaRPr>
          </a:p>
          <a:p>
            <a:pPr algn="just" defTabSz="1087470">
              <a:spcBef>
                <a:spcPct val="0"/>
              </a:spcBef>
              <a:spcAft>
                <a:spcPts val="100"/>
              </a:spcAft>
              <a:defRPr/>
            </a:pPr>
            <a:endParaRPr lang="de-DE" sz="700" b="1" u="sng" noProof="1">
              <a:solidFill>
                <a:srgbClr val="008FD3"/>
              </a:solidFill>
              <a:latin typeface="+mn-lt"/>
              <a:hlinkClick r:id="rId11"/>
            </a:endParaRPr>
          </a:p>
        </p:txBody>
      </p:sp>
      <p:sp>
        <p:nvSpPr>
          <p:cNvPr id="21" name="TextBox 20">
            <a:extLst>
              <a:ext uri="{FF2B5EF4-FFF2-40B4-BE49-F238E27FC236}">
                <a16:creationId xmlns:a16="http://schemas.microsoft.com/office/drawing/2014/main" id="{8E269867-AF38-F6F7-A555-F4F156495ABD}"/>
              </a:ext>
            </a:extLst>
          </p:cNvPr>
          <p:cNvSpPr txBox="1"/>
          <p:nvPr/>
        </p:nvSpPr>
        <p:spPr>
          <a:xfrm>
            <a:off x="109920" y="4848260"/>
            <a:ext cx="820844" cy="369332"/>
          </a:xfrm>
          <a:prstGeom prst="rect">
            <a:avLst/>
          </a:prstGeom>
          <a:noFill/>
        </p:spPr>
        <p:txBody>
          <a:bodyPr wrap="square" lIns="0" tIns="0" rIns="0" bIns="0" rtlCol="0">
            <a:spAutoFit/>
          </a:bodyPr>
          <a:lstStyle/>
          <a:p>
            <a:pPr lvl="0" defTabSz="913304" fontAlgn="base">
              <a:spcBef>
                <a:spcPct val="50000"/>
              </a:spcBef>
              <a:spcAft>
                <a:spcPct val="0"/>
              </a:spcAft>
              <a:buClr>
                <a:srgbClr val="F0AB00"/>
              </a:buClr>
              <a:buSzPct val="80000"/>
              <a:defRPr/>
            </a:pPr>
            <a:r>
              <a:rPr lang="de-DE" sz="800" b="1" kern="0" noProof="1">
                <a:latin typeface="72 Brand" panose="020B0504030603020204" pitchFamily="34" charset="0"/>
                <a:ea typeface="Arial Unicode MS" pitchFamily="34" charset="-128"/>
              </a:rPr>
              <a:t>CDP Foundational Use Cases</a:t>
            </a:r>
          </a:p>
        </p:txBody>
      </p:sp>
      <p:sp>
        <p:nvSpPr>
          <p:cNvPr id="23" name="TextBox 22">
            <a:extLst>
              <a:ext uri="{FF2B5EF4-FFF2-40B4-BE49-F238E27FC236}">
                <a16:creationId xmlns:a16="http://schemas.microsoft.com/office/drawing/2014/main" id="{8DC57F4F-E6A0-E369-5494-09C54CFC6D3E}"/>
              </a:ext>
            </a:extLst>
          </p:cNvPr>
          <p:cNvSpPr txBox="1"/>
          <p:nvPr/>
        </p:nvSpPr>
        <p:spPr>
          <a:xfrm>
            <a:off x="8580932" y="4813872"/>
            <a:ext cx="2420787" cy="107722"/>
          </a:xfrm>
          <a:prstGeom prst="rect">
            <a:avLst/>
          </a:prstGeom>
          <a:noFill/>
        </p:spPr>
        <p:txBody>
          <a:bodyPr wrap="square" lIns="0" tIns="0" rIns="0" bIns="0" rtlCol="0">
            <a:spAutoFit/>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lang="de-DE" sz="700" b="1" noProof="1">
              <a:solidFill>
                <a:srgbClr val="000000"/>
              </a:solidFill>
              <a:latin typeface="+mn-lt"/>
            </a:endParaRPr>
          </a:p>
        </p:txBody>
      </p:sp>
      <p:cxnSp>
        <p:nvCxnSpPr>
          <p:cNvPr id="24" name="Straight Connector 23">
            <a:extLst>
              <a:ext uri="{FF2B5EF4-FFF2-40B4-BE49-F238E27FC236}">
                <a16:creationId xmlns:a16="http://schemas.microsoft.com/office/drawing/2014/main" id="{8019706E-08F0-A56D-4866-435CC9A64A95}"/>
              </a:ext>
            </a:extLst>
          </p:cNvPr>
          <p:cNvCxnSpPr>
            <a:cxnSpLocks/>
          </p:cNvCxnSpPr>
          <p:nvPr/>
        </p:nvCxnSpPr>
        <p:spPr>
          <a:xfrm>
            <a:off x="11218608" y="1989057"/>
            <a:ext cx="19560" cy="4074390"/>
          </a:xfrm>
          <a:prstGeom prst="line">
            <a:avLst/>
          </a:prstGeom>
          <a:ln w="19050">
            <a:solidFill>
              <a:srgbClr val="002A8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3551DB8-9637-6E2C-0DA5-C6B1669E265B}"/>
              </a:ext>
            </a:extLst>
          </p:cNvPr>
          <p:cNvSpPr txBox="1"/>
          <p:nvPr/>
        </p:nvSpPr>
        <p:spPr>
          <a:xfrm>
            <a:off x="3496811" y="3338817"/>
            <a:ext cx="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de-DE" sz="1200" kern="0" noProof="1">
              <a:solidFill>
                <a:srgbClr val="36A41D"/>
              </a:solidFill>
              <a:latin typeface="72 Brand" panose="020B0504030603020204" pitchFamily="34" charset="0"/>
              <a:ea typeface="Arial Unicode MS" pitchFamily="34" charset="-128"/>
              <a:cs typeface="Arial Unicode MS" pitchFamily="34" charset="-128"/>
            </a:endParaRPr>
          </a:p>
        </p:txBody>
      </p:sp>
      <p:sp>
        <p:nvSpPr>
          <p:cNvPr id="27" name="TextBox 44">
            <a:extLst>
              <a:ext uri="{FF2B5EF4-FFF2-40B4-BE49-F238E27FC236}">
                <a16:creationId xmlns:a16="http://schemas.microsoft.com/office/drawing/2014/main" id="{01200A51-8A47-C5A8-E8BE-3BECFF73DE5A}"/>
              </a:ext>
            </a:extLst>
          </p:cNvPr>
          <p:cNvSpPr txBox="1"/>
          <p:nvPr/>
        </p:nvSpPr>
        <p:spPr>
          <a:xfrm>
            <a:off x="10851477" y="6001816"/>
            <a:ext cx="734262" cy="415498"/>
          </a:xfrm>
          <a:prstGeom prst="rect">
            <a:avLst/>
          </a:prstGeom>
          <a:solidFill>
            <a:schemeClr val="bg1">
              <a:lumMod val="65000"/>
            </a:schemeClr>
          </a:solid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9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Final due date: </a:t>
            </a:r>
            <a:br>
              <a:rPr kumimoji="0" lang="de-DE" sz="9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br>
            <a:r>
              <a:rPr kumimoji="0" lang="de-DE" sz="9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Dec 15th</a:t>
            </a:r>
          </a:p>
        </p:txBody>
      </p:sp>
      <p:sp>
        <p:nvSpPr>
          <p:cNvPr id="28" name="TextBox 27">
            <a:extLst>
              <a:ext uri="{FF2B5EF4-FFF2-40B4-BE49-F238E27FC236}">
                <a16:creationId xmlns:a16="http://schemas.microsoft.com/office/drawing/2014/main" id="{098AF98A-B636-7640-A6B6-4729F1DD73CB}"/>
              </a:ext>
            </a:extLst>
          </p:cNvPr>
          <p:cNvSpPr txBox="1"/>
          <p:nvPr/>
        </p:nvSpPr>
        <p:spPr>
          <a:xfrm>
            <a:off x="118902" y="6544355"/>
            <a:ext cx="4676571" cy="123111"/>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800" b="1" kern="0" baseline="30000" noProof="1">
                <a:latin typeface="+mn-lt"/>
                <a:ea typeface="Noto Music"/>
                <a:cs typeface="Arial Unicode MS"/>
              </a:rPr>
              <a:t> ‡ Spillover from previous PI</a:t>
            </a:r>
            <a:endParaRPr lang="de-DE" sz="900" kern="0" noProof="1">
              <a:latin typeface="72 Brand" panose="020B0504030603020204" pitchFamily="34" charset="0"/>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E1896B57-C52C-DDEA-C0B8-5B6C7C1A0887}"/>
              </a:ext>
            </a:extLst>
          </p:cNvPr>
          <p:cNvSpPr>
            <a:spLocks/>
          </p:cNvSpPr>
          <p:nvPr/>
        </p:nvSpPr>
        <p:spPr bwMode="gray">
          <a:xfrm>
            <a:off x="2313113" y="1980640"/>
            <a:ext cx="1700453"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b="1" kern="0" noProof="1">
                <a:solidFill>
                  <a:srgbClr val="000000"/>
                </a:solidFill>
                <a:latin typeface="+mn-lt"/>
                <a:cs typeface="Arial"/>
              </a:rPr>
              <a:t>CPR Increment 11:</a:t>
            </a:r>
            <a:r>
              <a:rPr lang="de-DE" sz="700" kern="0" noProof="1">
                <a:solidFill>
                  <a:srgbClr val="000000"/>
                </a:solidFill>
                <a:latin typeface="+mn-lt"/>
                <a:cs typeface="Arial"/>
              </a:rPr>
              <a:t> </a:t>
            </a:r>
            <a:endParaRPr lang="de-DE" sz="700" b="1" noProof="1">
              <a:solidFill>
                <a:srgbClr val="000000"/>
              </a:solidFill>
              <a:latin typeface="+mn-lt"/>
            </a:endParaRPr>
          </a:p>
          <a:p>
            <a:pPr marL="171450" indent="-171450" defTabSz="1087470">
              <a:spcBef>
                <a:spcPct val="0"/>
              </a:spcBef>
              <a:spcAft>
                <a:spcPts val="100"/>
              </a:spcAft>
              <a:buFont typeface="Arial" panose="020B0604020202020204" pitchFamily="34" charset="0"/>
              <a:buChar char="•"/>
              <a:defRPr/>
            </a:pPr>
            <a:r>
              <a:rPr lang="de-DE" sz="700" noProof="1">
                <a:solidFill>
                  <a:srgbClr val="000000"/>
                </a:solidFill>
                <a:latin typeface="+mn-lt"/>
                <a:cs typeface="Arial"/>
              </a:rPr>
              <a:t>Setup of anonymized test landscape</a:t>
            </a:r>
          </a:p>
          <a:p>
            <a:pPr marL="171450" indent="-171450" defTabSz="1087470">
              <a:spcBef>
                <a:spcPct val="0"/>
              </a:spcBef>
              <a:spcAft>
                <a:spcPts val="100"/>
              </a:spcAft>
              <a:buFont typeface="Arial" panose="020B0604020202020204" pitchFamily="34" charset="0"/>
              <a:buChar char="•"/>
              <a:defRPr/>
            </a:pPr>
            <a:r>
              <a:rPr lang="en-US" sz="700">
                <a:solidFill>
                  <a:srgbClr val="000000"/>
                </a:solidFill>
                <a:latin typeface="+mn-lt"/>
                <a:cs typeface="Arial"/>
              </a:rPr>
              <a:t>Move LCD Logic to CDP – PoC</a:t>
            </a:r>
          </a:p>
          <a:p>
            <a:pPr marL="171450" indent="-171450" defTabSz="1087470">
              <a:spcBef>
                <a:spcPct val="0"/>
              </a:spcBef>
              <a:spcAft>
                <a:spcPts val="100"/>
              </a:spcAft>
              <a:buFont typeface="Arial" panose="020B0604020202020204" pitchFamily="34" charset="0"/>
              <a:buChar char="•"/>
              <a:defRPr/>
            </a:pPr>
            <a:r>
              <a:rPr lang="en-US" sz="700" noProof="1">
                <a:solidFill>
                  <a:srgbClr val="000000"/>
                </a:solidFill>
                <a:latin typeface="+mn-lt"/>
                <a:cs typeface="Arial"/>
              </a:rPr>
              <a:t>Move contact classification logic to CDP - PoC</a:t>
            </a:r>
            <a:endParaRPr lang="de-DE" sz="700" noProof="1">
              <a:solidFill>
                <a:srgbClr val="000000"/>
              </a:solidFill>
              <a:latin typeface="+mn-lt"/>
            </a:endParaRPr>
          </a:p>
        </p:txBody>
      </p:sp>
      <p:sp>
        <p:nvSpPr>
          <p:cNvPr id="36" name="Rectangle 35">
            <a:extLst>
              <a:ext uri="{FF2B5EF4-FFF2-40B4-BE49-F238E27FC236}">
                <a16:creationId xmlns:a16="http://schemas.microsoft.com/office/drawing/2014/main" id="{2C7A0651-44F5-B328-B85C-AB06BE0A6180}"/>
              </a:ext>
            </a:extLst>
          </p:cNvPr>
          <p:cNvSpPr>
            <a:spLocks/>
          </p:cNvSpPr>
          <p:nvPr/>
        </p:nvSpPr>
        <p:spPr bwMode="gray">
          <a:xfrm>
            <a:off x="4049815" y="1970647"/>
            <a:ext cx="1740722" cy="306119"/>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en-US" sz="700" b="1" kern="0">
                <a:solidFill>
                  <a:srgbClr val="000000"/>
                </a:solidFill>
                <a:latin typeface="+mn-lt"/>
                <a:cs typeface="Arial"/>
              </a:rPr>
              <a:t>Support Deletion of Contacts from Datasphere (MDI)</a:t>
            </a:r>
            <a:endParaRPr lang="de-DE" sz="700" b="1" kern="0" noProof="1">
              <a:solidFill>
                <a:srgbClr val="000000"/>
              </a:solidFill>
              <a:latin typeface="+mn-lt"/>
              <a:cs typeface="Arial"/>
            </a:endParaRPr>
          </a:p>
          <a:p>
            <a:pPr defTabSz="1087470">
              <a:spcBef>
                <a:spcPct val="0"/>
              </a:spcBef>
              <a:spcAft>
                <a:spcPts val="100"/>
              </a:spcAft>
              <a:defRPr/>
            </a:pPr>
            <a:endParaRPr lang="de-DE" sz="700" b="1" noProof="1">
              <a:latin typeface="+mn-lt"/>
              <a:cs typeface="Arial"/>
            </a:endParaRPr>
          </a:p>
          <a:p>
            <a:pPr marL="0" marR="0" lvl="0" indent="0" algn="l" defTabSz="913578"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highlight>
                <a:srgbClr val="FFFF00"/>
              </a:highlight>
              <a:uLnTx/>
              <a:uFillTx/>
              <a:latin typeface="+mn-lt"/>
              <a:ea typeface="+mn-ea"/>
              <a:cs typeface="+mn-cs"/>
            </a:endParaRPr>
          </a:p>
        </p:txBody>
      </p:sp>
      <p:sp>
        <p:nvSpPr>
          <p:cNvPr id="41" name="TextBox 40">
            <a:extLst>
              <a:ext uri="{FF2B5EF4-FFF2-40B4-BE49-F238E27FC236}">
                <a16:creationId xmlns:a16="http://schemas.microsoft.com/office/drawing/2014/main" id="{775813F3-A422-E3AF-E295-30F06FC86CE7}"/>
              </a:ext>
            </a:extLst>
          </p:cNvPr>
          <p:cNvSpPr txBox="1"/>
          <p:nvPr/>
        </p:nvSpPr>
        <p:spPr>
          <a:xfrm>
            <a:off x="4067018" y="3545924"/>
            <a:ext cx="1634874" cy="1441420"/>
          </a:xfrm>
          <a:prstGeom prst="rect">
            <a:avLst/>
          </a:prstGeom>
          <a:noFill/>
        </p:spPr>
        <p:txBody>
          <a:bodyPr wrap="square" lIns="0" tIns="0" rIns="0" bIns="0" rtlCol="0">
            <a:spAutoFit/>
          </a:bodyPr>
          <a:lstStyle/>
          <a:p>
            <a:pPr defTabSz="1087470">
              <a:spcBef>
                <a:spcPct val="0"/>
              </a:spcBef>
              <a:spcAft>
                <a:spcPts val="100"/>
              </a:spcAft>
              <a:defRPr/>
            </a:pPr>
            <a:r>
              <a:rPr lang="de-DE" sz="700" b="1" u="sng" noProof="1">
                <a:solidFill>
                  <a:srgbClr val="002A86"/>
                </a:solidFill>
                <a:latin typeface="+mn-lt"/>
              </a:rPr>
              <a:t>SP-xxxxx </a:t>
            </a:r>
            <a:r>
              <a:rPr lang="en-US" sz="700" b="1">
                <a:latin typeface="+mn-lt"/>
                <a:cs typeface="Arial"/>
              </a:rPr>
              <a:t>-</a:t>
            </a:r>
            <a:r>
              <a:rPr lang="de-DE" sz="700" b="1" noProof="1">
                <a:latin typeface="+mn-lt"/>
                <a:cs typeface="Arial"/>
              </a:rPr>
              <a:t> Feasibilty Check of Multi-relationship support in CDP PoC </a:t>
            </a:r>
          </a:p>
          <a:p>
            <a:pPr defTabSz="1087470">
              <a:spcBef>
                <a:spcPct val="0"/>
              </a:spcBef>
              <a:spcAft>
                <a:spcPts val="100"/>
              </a:spcAft>
              <a:defRPr/>
            </a:pPr>
            <a:r>
              <a:rPr lang="en-US" sz="700" b="1" u="sng" noProof="1">
                <a:solidFill>
                  <a:srgbClr val="002A86"/>
                </a:solidFill>
                <a:latin typeface="+mn-lt"/>
              </a:rPr>
              <a:t>SP-24337</a:t>
            </a:r>
            <a:r>
              <a:rPr lang="en-US" sz="700" b="1" noProof="1">
                <a:solidFill>
                  <a:srgbClr val="002A86"/>
                </a:solidFill>
              </a:rPr>
              <a:t> </a:t>
            </a:r>
            <a:r>
              <a:rPr lang="en-US" sz="700" b="1">
                <a:latin typeface="+mn-lt"/>
                <a:cs typeface="Arial"/>
              </a:rPr>
              <a:t>-</a:t>
            </a:r>
            <a:r>
              <a:rPr lang="en-US" sz="700" b="1" noProof="1">
                <a:latin typeface="+mn-lt"/>
                <a:cs typeface="Arial"/>
              </a:rPr>
              <a:t> Move classification logic to CDP </a:t>
            </a:r>
          </a:p>
          <a:p>
            <a:pPr defTabSz="1087470">
              <a:spcBef>
                <a:spcPct val="0"/>
              </a:spcBef>
              <a:spcAft>
                <a:spcPts val="100"/>
              </a:spcAft>
              <a:defRPr/>
            </a:pPr>
            <a:r>
              <a:rPr lang="en-US" sz="700" b="1" u="sng" noProof="1">
                <a:solidFill>
                  <a:srgbClr val="002A86"/>
                </a:solidFill>
                <a:latin typeface="+mn-lt"/>
              </a:rPr>
              <a:t>SP-24337</a:t>
            </a:r>
            <a:r>
              <a:rPr lang="en-US" sz="700" b="1" noProof="1">
                <a:solidFill>
                  <a:srgbClr val="002A86"/>
                </a:solidFill>
              </a:rPr>
              <a:t> </a:t>
            </a:r>
            <a:r>
              <a:rPr lang="en-US" sz="700" b="1">
                <a:latin typeface="+mn-lt"/>
                <a:cs typeface="Arial"/>
              </a:rPr>
              <a:t>- </a:t>
            </a:r>
            <a:r>
              <a:rPr lang="en-US" sz="700" b="1" noProof="1">
                <a:latin typeface="+mn-lt"/>
                <a:cs typeface="Arial"/>
              </a:rPr>
              <a:t>Move LCD logic from Datasphere to CDP </a:t>
            </a:r>
            <a:endParaRPr lang="en-US" sz="700" b="1">
              <a:latin typeface="+mn-lt"/>
              <a:cs typeface="Arial"/>
            </a:endParaRPr>
          </a:p>
          <a:p>
            <a:pPr defTabSz="1087470">
              <a:spcBef>
                <a:spcPct val="0"/>
              </a:spcBef>
              <a:spcAft>
                <a:spcPts val="100"/>
              </a:spcAft>
              <a:defRPr/>
            </a:pPr>
            <a:r>
              <a:rPr lang="en-US" sz="700" b="1" u="sng" noProof="1">
                <a:solidFill>
                  <a:srgbClr val="002A86"/>
                </a:solidFill>
                <a:latin typeface="+mn-lt"/>
                <a:hlinkClick r:id="rId12">
                  <a:extLst>
                    <a:ext uri="{A12FA001-AC4F-418D-AE19-62706E023703}">
                      <ahyp:hlinkClr xmlns:ahyp="http://schemas.microsoft.com/office/drawing/2018/hyperlinkcolor" val="tx"/>
                    </a:ext>
                  </a:extLst>
                </a:hlinkClick>
              </a:rPr>
              <a:t>SP-27065</a:t>
            </a:r>
            <a:r>
              <a:rPr lang="en-US" sz="700" b="1" u="sng" noProof="1">
                <a:solidFill>
                  <a:srgbClr val="002A86"/>
                </a:solidFill>
                <a:latin typeface="+mn-lt"/>
              </a:rPr>
              <a:t> </a:t>
            </a:r>
            <a:r>
              <a:rPr lang="en-US" sz="700" b="1">
                <a:latin typeface="+mn-lt"/>
                <a:cs typeface="Arial"/>
              </a:rPr>
              <a:t>-</a:t>
            </a:r>
            <a:r>
              <a:rPr lang="en-US" sz="700" b="1" noProof="1">
                <a:latin typeface="+mn-lt"/>
                <a:cs typeface="Arial"/>
              </a:rPr>
              <a:t> PRM Contact ID</a:t>
            </a:r>
          </a:p>
          <a:p>
            <a:pPr defTabSz="1087470">
              <a:spcBef>
                <a:spcPct val="0"/>
              </a:spcBef>
              <a:spcAft>
                <a:spcPts val="100"/>
              </a:spcAft>
              <a:defRPr/>
            </a:pPr>
            <a:r>
              <a:rPr lang="en-US" sz="700" b="1" u="sng" noProof="1">
                <a:solidFill>
                  <a:srgbClr val="002A86"/>
                </a:solidFill>
                <a:latin typeface="+mn-lt"/>
              </a:rPr>
              <a:t>SP-28580</a:t>
            </a:r>
            <a:r>
              <a:rPr lang="en-US" sz="700" b="1" noProof="1">
                <a:solidFill>
                  <a:srgbClr val="000000"/>
                </a:solidFill>
                <a:cs typeface="Arial"/>
              </a:rPr>
              <a:t> </a:t>
            </a:r>
            <a:r>
              <a:rPr lang="en-US" sz="700" b="1">
                <a:latin typeface="+mn-lt"/>
                <a:cs typeface="Arial"/>
              </a:rPr>
              <a:t>-</a:t>
            </a:r>
            <a:r>
              <a:rPr lang="en-US" sz="700" b="1" noProof="1">
                <a:latin typeface="+mn-lt"/>
                <a:cs typeface="Arial"/>
              </a:rPr>
              <a:t> CCDQ AF3 Integrate Legitimate Interest/ Expressed Interest </a:t>
            </a:r>
          </a:p>
          <a:p>
            <a:pPr defTabSz="1087470">
              <a:spcBef>
                <a:spcPct val="0"/>
              </a:spcBef>
              <a:spcAft>
                <a:spcPts val="100"/>
              </a:spcAft>
              <a:defRPr/>
            </a:pPr>
            <a:r>
              <a:rPr lang="en-US" sz="700" b="1" u="sng" noProof="1">
                <a:solidFill>
                  <a:srgbClr val="002A86"/>
                </a:solidFill>
                <a:latin typeface="+mn-lt"/>
              </a:rPr>
              <a:t>SP-28580</a:t>
            </a:r>
            <a:r>
              <a:rPr lang="en-US" sz="700" b="1" noProof="1">
                <a:solidFill>
                  <a:srgbClr val="002A86"/>
                </a:solidFill>
              </a:rPr>
              <a:t> </a:t>
            </a:r>
            <a:r>
              <a:rPr lang="en-US" sz="700" b="1">
                <a:latin typeface="+mn-lt"/>
                <a:cs typeface="Arial"/>
              </a:rPr>
              <a:t>-</a:t>
            </a:r>
            <a:r>
              <a:rPr lang="en-US" sz="700" b="1" noProof="1">
                <a:latin typeface="+mn-lt"/>
                <a:cs typeface="Arial"/>
              </a:rPr>
              <a:t> CCRMS results stored in CDP </a:t>
            </a:r>
          </a:p>
          <a:p>
            <a:pPr defTabSz="1087470">
              <a:spcBef>
                <a:spcPct val="0"/>
              </a:spcBef>
              <a:spcAft>
                <a:spcPts val="100"/>
              </a:spcAft>
              <a:defRPr/>
            </a:pPr>
            <a:endParaRPr lang="de-DE" sz="700" b="1" kern="0" baseline="30000" noProof="1">
              <a:solidFill>
                <a:srgbClr val="000000"/>
              </a:solidFill>
              <a:highlight>
                <a:srgbClr val="FFFF00"/>
              </a:highlight>
              <a:latin typeface="+mn-lt"/>
              <a:ea typeface="Noto Music"/>
              <a:cs typeface="Arial Unicode MS"/>
            </a:endParaRPr>
          </a:p>
        </p:txBody>
      </p:sp>
      <p:sp>
        <p:nvSpPr>
          <p:cNvPr id="42" name="Rectangle 41">
            <a:extLst>
              <a:ext uri="{FF2B5EF4-FFF2-40B4-BE49-F238E27FC236}">
                <a16:creationId xmlns:a16="http://schemas.microsoft.com/office/drawing/2014/main" id="{4410F5C4-286C-0B0B-EC36-067308BA11EF}"/>
              </a:ext>
            </a:extLst>
          </p:cNvPr>
          <p:cNvSpPr>
            <a:spLocks/>
          </p:cNvSpPr>
          <p:nvPr/>
        </p:nvSpPr>
        <p:spPr bwMode="gray">
          <a:xfrm>
            <a:off x="5727653" y="3504173"/>
            <a:ext cx="1740722" cy="1239278"/>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en-US" sz="700" b="1" u="sng" noProof="1">
                <a:solidFill>
                  <a:srgbClr val="002A86"/>
                </a:solidFill>
                <a:latin typeface="+mn-lt"/>
              </a:rPr>
              <a:t>SP-xxxxx </a:t>
            </a:r>
            <a:r>
              <a:rPr lang="en-US" sz="700" b="1" noProof="1">
                <a:latin typeface="+mn-lt"/>
              </a:rPr>
              <a:t>- </a:t>
            </a:r>
            <a:r>
              <a:rPr lang="en-US" sz="700" b="1">
                <a:latin typeface="+mn-lt"/>
              </a:rPr>
              <a:t>Clarification on Data Product for CDP Insights into One360 – PoC</a:t>
            </a:r>
            <a:endParaRPr lang="de-DE" sz="700" b="1" noProof="1">
              <a:latin typeface="+mn-lt"/>
            </a:endParaRPr>
          </a:p>
          <a:p>
            <a:pPr defTabSz="1087470">
              <a:spcBef>
                <a:spcPct val="0"/>
              </a:spcBef>
              <a:spcAft>
                <a:spcPts val="100"/>
              </a:spcAft>
              <a:defRPr/>
            </a:pPr>
            <a:r>
              <a:rPr lang="de-DE" sz="700" b="1" u="sng" noProof="1">
                <a:solidFill>
                  <a:srgbClr val="002A86"/>
                </a:solidFill>
                <a:latin typeface="+mn-lt"/>
              </a:rPr>
              <a:t>SP-xxxxx </a:t>
            </a:r>
            <a:r>
              <a:rPr lang="de-DE" sz="700" b="1" noProof="1">
                <a:latin typeface="+mn-lt"/>
              </a:rPr>
              <a:t>- S-user information data product </a:t>
            </a:r>
          </a:p>
          <a:p>
            <a:pPr defTabSz="1087470">
              <a:spcBef>
                <a:spcPct val="0"/>
              </a:spcBef>
              <a:spcAft>
                <a:spcPts val="100"/>
              </a:spcAft>
              <a:defRPr/>
            </a:pPr>
            <a:r>
              <a:rPr lang="en-US" sz="700" b="1" u="sng" noProof="1">
                <a:solidFill>
                  <a:srgbClr val="002A86"/>
                </a:solidFill>
                <a:latin typeface="+mn-lt"/>
              </a:rPr>
              <a:t>SP-28580</a:t>
            </a:r>
            <a:r>
              <a:rPr lang="en-US" sz="700" b="1" noProof="1">
                <a:solidFill>
                  <a:srgbClr val="000000"/>
                </a:solidFill>
                <a:cs typeface="Arial"/>
              </a:rPr>
              <a:t> </a:t>
            </a:r>
            <a:r>
              <a:rPr lang="en-US" sz="700" b="1" noProof="1">
                <a:latin typeface="+mn-lt"/>
              </a:rPr>
              <a:t>- CCRMS Rule change trigger CDP request and result update </a:t>
            </a:r>
          </a:p>
          <a:p>
            <a:pPr defTabSz="1087470">
              <a:spcBef>
                <a:spcPct val="0"/>
              </a:spcBef>
              <a:spcAft>
                <a:spcPts val="100"/>
              </a:spcAft>
              <a:defRPr/>
            </a:pPr>
            <a:r>
              <a:rPr lang="en-US" sz="700" b="1" u="sng" noProof="1">
                <a:solidFill>
                  <a:srgbClr val="002A86"/>
                </a:solidFill>
                <a:latin typeface="+mn-lt"/>
              </a:rPr>
              <a:t>SP-xxxxx</a:t>
            </a:r>
            <a:r>
              <a:rPr lang="en-US" sz="700" b="1" noProof="1">
                <a:latin typeface="+mn-lt"/>
              </a:rPr>
              <a:t> - </a:t>
            </a:r>
            <a:r>
              <a:rPr lang="en-US" sz="700" b="1">
                <a:latin typeface="+mn-lt"/>
              </a:rPr>
              <a:t>Switching from webhook to event mesh for CBDT consent grant &amp; revocation</a:t>
            </a:r>
            <a:endParaRPr lang="en-US" sz="700" b="1" noProof="1">
              <a:latin typeface="+mn-lt"/>
            </a:endParaRPr>
          </a:p>
          <a:p>
            <a:pPr marL="0" marR="0" lvl="0" indent="0" algn="l" defTabSz="913578" rtl="0" eaLnBrk="1" fontAlgn="auto" latinLnBrk="0" hangingPunct="1">
              <a:lnSpc>
                <a:spcPct val="100000"/>
              </a:lnSpc>
              <a:spcBef>
                <a:spcPct val="0"/>
              </a:spcBef>
              <a:spcAft>
                <a:spcPts val="100"/>
              </a:spcAft>
              <a:buClrTx/>
              <a:buSzTx/>
              <a:buFontTx/>
              <a:buNone/>
              <a:tabLst/>
              <a:defRPr/>
            </a:pPr>
            <a:endParaRPr kumimoji="0" lang="de-DE" sz="700" b="0" i="0" u="none" strike="noStrike" kern="1200" cap="none" spc="0" normalizeH="0" baseline="0" noProof="1">
              <a:ln>
                <a:noFill/>
              </a:ln>
              <a:solidFill>
                <a:srgbClr val="000000"/>
              </a:solidFill>
              <a:effectLst/>
              <a:highlight>
                <a:srgbClr val="FFFF00"/>
              </a:highlight>
              <a:uLnTx/>
              <a:uFillTx/>
              <a:latin typeface="72 Brand Light" panose="020B0304030603020204" pitchFamily="34" charset="0"/>
              <a:ea typeface="+mn-ea"/>
              <a:cs typeface="+mn-cs"/>
            </a:endParaRPr>
          </a:p>
        </p:txBody>
      </p:sp>
      <p:sp>
        <p:nvSpPr>
          <p:cNvPr id="53" name="TextBox 52">
            <a:extLst>
              <a:ext uri="{FF2B5EF4-FFF2-40B4-BE49-F238E27FC236}">
                <a16:creationId xmlns:a16="http://schemas.microsoft.com/office/drawing/2014/main" id="{A6B6C6F9-35C9-2FAD-FC5F-DEA7463B2CE8}"/>
              </a:ext>
            </a:extLst>
          </p:cNvPr>
          <p:cNvSpPr txBox="1"/>
          <p:nvPr/>
        </p:nvSpPr>
        <p:spPr>
          <a:xfrm>
            <a:off x="7512098" y="3536399"/>
            <a:ext cx="1715326" cy="984885"/>
          </a:xfrm>
          <a:prstGeom prst="rect">
            <a:avLst/>
          </a:prstGeom>
          <a:noFill/>
        </p:spPr>
        <p:txBody>
          <a:bodyPr wrap="square" lIns="0" tIns="0" rIns="0" bIns="0" rtlCol="0">
            <a:spAutoFit/>
          </a:bodyPr>
          <a:lstStyle/>
          <a:p>
            <a:pPr defTabSz="1087470">
              <a:spcBef>
                <a:spcPct val="0"/>
              </a:spcBef>
              <a:spcAft>
                <a:spcPts val="100"/>
              </a:spcAft>
              <a:defRPr/>
            </a:pPr>
            <a:r>
              <a:rPr lang="de-DE" sz="700" b="1" u="sng" noProof="1">
                <a:solidFill>
                  <a:srgbClr val="002A86"/>
                </a:solidFill>
                <a:latin typeface="+mn-lt"/>
              </a:rPr>
              <a:t>SP-xxxxx</a:t>
            </a:r>
            <a:r>
              <a:rPr lang="de-DE" sz="700" b="1" noProof="1">
                <a:solidFill>
                  <a:srgbClr val="000000"/>
                </a:solidFill>
              </a:rPr>
              <a:t> </a:t>
            </a:r>
            <a:r>
              <a:rPr lang="de-DE" sz="700" b="1" noProof="1">
                <a:latin typeface="+mn-lt"/>
                <a:cs typeface="Arial"/>
              </a:rPr>
              <a:t>- CDP to Qualtrics activation PoC </a:t>
            </a:r>
          </a:p>
          <a:p>
            <a:pPr defTabSz="1087470">
              <a:spcBef>
                <a:spcPct val="0"/>
              </a:spcBef>
              <a:spcAft>
                <a:spcPts val="100"/>
              </a:spcAft>
              <a:defRPr/>
            </a:pPr>
            <a:r>
              <a:rPr lang="de-DE" sz="700" b="1" u="sng" noProof="1">
                <a:solidFill>
                  <a:srgbClr val="002A86"/>
                </a:solidFill>
                <a:latin typeface="+mn-lt"/>
              </a:rPr>
              <a:t>SP-xxxxx</a:t>
            </a:r>
            <a:r>
              <a:rPr lang="de-DE" sz="700" noProof="1"/>
              <a:t> </a:t>
            </a:r>
            <a:r>
              <a:rPr lang="de-DE" sz="700" b="1" noProof="1">
                <a:latin typeface="+mn-lt"/>
              </a:rPr>
              <a:t>- Ingest Cross Sell AI results in CDP </a:t>
            </a:r>
          </a:p>
          <a:p>
            <a:pPr defTabSz="1087470">
              <a:spcBef>
                <a:spcPct val="0"/>
              </a:spcBef>
              <a:spcAft>
                <a:spcPts val="100"/>
              </a:spcAft>
              <a:defRPr/>
            </a:pPr>
            <a:r>
              <a:rPr lang="de-DE" sz="700" b="1" u="sng" noProof="1">
                <a:solidFill>
                  <a:srgbClr val="002A86"/>
                </a:solidFill>
                <a:latin typeface="+mn-lt"/>
              </a:rPr>
              <a:t>SP-xxxxx</a:t>
            </a:r>
            <a:r>
              <a:rPr lang="de-DE" sz="700" b="1" noProof="1">
                <a:solidFill>
                  <a:srgbClr val="002A86"/>
                </a:solidFill>
                <a:latin typeface="+mn-lt"/>
              </a:rPr>
              <a:t> </a:t>
            </a:r>
            <a:r>
              <a:rPr lang="de-DE" sz="700" b="1" noProof="1">
                <a:latin typeface="+mn-lt"/>
                <a:cs typeface="Arial"/>
              </a:rPr>
              <a:t>- Active Contacts Identification</a:t>
            </a:r>
          </a:p>
          <a:p>
            <a:pPr defTabSz="1087470">
              <a:spcBef>
                <a:spcPct val="0"/>
              </a:spcBef>
              <a:spcAft>
                <a:spcPts val="100"/>
              </a:spcAft>
              <a:defRPr/>
            </a:pPr>
            <a:r>
              <a:rPr lang="de-DE" sz="700" b="1" u="sng" noProof="1">
                <a:solidFill>
                  <a:srgbClr val="002A86"/>
                </a:solidFill>
                <a:latin typeface="+mn-lt"/>
              </a:rPr>
              <a:t>SP-xxxxx</a:t>
            </a:r>
            <a:r>
              <a:rPr lang="de-DE" sz="700" noProof="1"/>
              <a:t> </a:t>
            </a:r>
            <a:r>
              <a:rPr lang="de-DE" sz="700" b="1" noProof="1">
                <a:latin typeface="+mn-lt"/>
                <a:cs typeface="Arial"/>
              </a:rPr>
              <a:t>- Qualtrics survey data integration in CDP</a:t>
            </a:r>
          </a:p>
          <a:p>
            <a:pPr defTabSz="1087470">
              <a:spcBef>
                <a:spcPct val="0"/>
              </a:spcBef>
              <a:spcAft>
                <a:spcPts val="100"/>
              </a:spcAft>
              <a:defRPr/>
            </a:pPr>
            <a:endParaRPr lang="de-DE" sz="700" b="1" kern="0" baseline="30000" noProof="1">
              <a:solidFill>
                <a:srgbClr val="000000"/>
              </a:solidFill>
              <a:highlight>
                <a:srgbClr val="FFFF00"/>
              </a:highlight>
              <a:latin typeface="+mn-lt"/>
              <a:ea typeface="Noto Music"/>
              <a:cs typeface="Arial Unicode MS"/>
            </a:endParaRPr>
          </a:p>
        </p:txBody>
      </p:sp>
      <p:sp>
        <p:nvSpPr>
          <p:cNvPr id="57" name="Rectangle 56">
            <a:extLst>
              <a:ext uri="{FF2B5EF4-FFF2-40B4-BE49-F238E27FC236}">
                <a16:creationId xmlns:a16="http://schemas.microsoft.com/office/drawing/2014/main" id="{613BC444-4D0F-06B0-E652-94579A7BB281}"/>
              </a:ext>
            </a:extLst>
          </p:cNvPr>
          <p:cNvSpPr>
            <a:spLocks/>
          </p:cNvSpPr>
          <p:nvPr/>
        </p:nvSpPr>
        <p:spPr bwMode="gray">
          <a:xfrm>
            <a:off x="782809" y="1980640"/>
            <a:ext cx="1529006" cy="254783"/>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lvl="0" algn="just" defTabSz="1087470">
              <a:spcBef>
                <a:spcPct val="0"/>
              </a:spcBef>
              <a:spcAft>
                <a:spcPts val="100"/>
              </a:spcAft>
              <a:defRPr/>
            </a:pPr>
            <a:r>
              <a:rPr lang="de-DE" sz="700" b="1" kern="0" noProof="1">
                <a:solidFill>
                  <a:srgbClr val="000000"/>
                </a:solidFill>
                <a:latin typeface="+mn-lt"/>
                <a:cs typeface="Arial"/>
              </a:rPr>
              <a:t>CPR Increment 10: </a:t>
            </a:r>
          </a:p>
          <a:p>
            <a:pPr marL="171450" indent="-171450" defTabSz="1087470">
              <a:spcBef>
                <a:spcPct val="0"/>
              </a:spcBef>
              <a:spcAft>
                <a:spcPts val="100"/>
              </a:spcAft>
              <a:buFont typeface="Arial" panose="020B0604020202020204" pitchFamily="34" charset="0"/>
              <a:buChar char="•"/>
              <a:defRPr/>
            </a:pPr>
            <a:r>
              <a:rPr lang="en-US" sz="700">
                <a:solidFill>
                  <a:srgbClr val="000000"/>
                </a:solidFill>
                <a:latin typeface="+mn-lt"/>
                <a:cs typeface="Arial"/>
              </a:rPr>
              <a:t>CDP C4C bi-directional integration</a:t>
            </a:r>
          </a:p>
          <a:p>
            <a:pPr marL="171450" indent="-171450" defTabSz="1087470">
              <a:spcBef>
                <a:spcPct val="0"/>
              </a:spcBef>
              <a:spcAft>
                <a:spcPts val="100"/>
              </a:spcAft>
              <a:buFont typeface="Arial" panose="020B0604020202020204" pitchFamily="34" charset="0"/>
              <a:buChar char="•"/>
              <a:defRPr/>
            </a:pPr>
            <a:r>
              <a:rPr lang="en-US" sz="700">
                <a:solidFill>
                  <a:srgbClr val="000000"/>
                </a:solidFill>
                <a:latin typeface="+mn-lt"/>
                <a:cs typeface="Arial"/>
              </a:rPr>
              <a:t>Account Deletion Concept </a:t>
            </a:r>
          </a:p>
          <a:p>
            <a:pPr marL="171450" indent="-171450" defTabSz="1087470">
              <a:spcBef>
                <a:spcPct val="0"/>
              </a:spcBef>
              <a:spcAft>
                <a:spcPts val="100"/>
              </a:spcAft>
              <a:buFont typeface="Arial" panose="020B0604020202020204" pitchFamily="34" charset="0"/>
              <a:buChar char="•"/>
              <a:defRPr/>
            </a:pPr>
            <a:r>
              <a:rPr lang="en-US" sz="700">
                <a:solidFill>
                  <a:srgbClr val="000000"/>
                </a:solidFill>
                <a:latin typeface="+mn-lt"/>
                <a:cs typeface="Arial"/>
              </a:rPr>
              <a:t>Test &amp; Set-up CDP anonymized tenant</a:t>
            </a:r>
          </a:p>
          <a:p>
            <a:pPr marL="171450" indent="-171450" defTabSz="1087470">
              <a:spcBef>
                <a:spcPct val="0"/>
              </a:spcBef>
              <a:spcAft>
                <a:spcPts val="100"/>
              </a:spcAft>
              <a:buFont typeface="Arial" panose="020B0604020202020204" pitchFamily="34" charset="0"/>
              <a:buChar char="•"/>
              <a:defRPr/>
            </a:pPr>
            <a:r>
              <a:rPr lang="en-US" sz="700">
                <a:solidFill>
                  <a:srgbClr val="000000"/>
                </a:solidFill>
                <a:latin typeface="+mn-lt"/>
                <a:cs typeface="Arial"/>
              </a:rPr>
              <a:t>Enhancement of CDP/ Support CDP DP</a:t>
            </a:r>
          </a:p>
          <a:p>
            <a:pPr marL="171450" indent="-171450" defTabSz="1087470">
              <a:spcBef>
                <a:spcPct val="0"/>
              </a:spcBef>
              <a:spcAft>
                <a:spcPts val="100"/>
              </a:spcAft>
              <a:buFont typeface="Arial" panose="020B0604020202020204" pitchFamily="34" charset="0"/>
              <a:buChar char="•"/>
              <a:defRPr/>
            </a:pPr>
            <a:r>
              <a:rPr lang="en-US" sz="700">
                <a:solidFill>
                  <a:srgbClr val="000000"/>
                </a:solidFill>
                <a:latin typeface="+mn-lt"/>
                <a:cs typeface="Arial"/>
              </a:rPr>
              <a:t>Support deletion of contacts to datasphere</a:t>
            </a:r>
          </a:p>
          <a:p>
            <a:pPr marL="171450" indent="-171450" defTabSz="1087470">
              <a:spcBef>
                <a:spcPct val="0"/>
              </a:spcBef>
              <a:spcAft>
                <a:spcPts val="100"/>
              </a:spcAft>
              <a:buFont typeface="Arial" panose="020B0604020202020204" pitchFamily="34" charset="0"/>
              <a:buChar char="•"/>
              <a:defRPr/>
            </a:pPr>
            <a:r>
              <a:rPr lang="en-US" sz="700">
                <a:solidFill>
                  <a:srgbClr val="000000"/>
                </a:solidFill>
                <a:latin typeface="+mn-lt"/>
                <a:cs typeface="Arial"/>
              </a:rPr>
              <a:t>Unknown side visitors' identity resolution</a:t>
            </a:r>
          </a:p>
        </p:txBody>
      </p:sp>
      <p:sp>
        <p:nvSpPr>
          <p:cNvPr id="58" name="TextBox 57">
            <a:extLst>
              <a:ext uri="{FF2B5EF4-FFF2-40B4-BE49-F238E27FC236}">
                <a16:creationId xmlns:a16="http://schemas.microsoft.com/office/drawing/2014/main" id="{642815F4-02D2-9F7B-EE41-47F661E7E4CF}"/>
              </a:ext>
            </a:extLst>
          </p:cNvPr>
          <p:cNvSpPr txBox="1"/>
          <p:nvPr/>
        </p:nvSpPr>
        <p:spPr>
          <a:xfrm>
            <a:off x="798728" y="3558419"/>
            <a:ext cx="1513087" cy="3026470"/>
          </a:xfrm>
          <a:prstGeom prst="rect">
            <a:avLst/>
          </a:prstGeom>
          <a:noFill/>
        </p:spPr>
        <p:txBody>
          <a:bodyPr wrap="square" lIns="0" tIns="0" rIns="0" bIns="0" rtlCol="0">
            <a:spAutoFit/>
          </a:bodyPr>
          <a:lstStyle/>
          <a:p>
            <a:pPr defTabSz="1087470">
              <a:spcBef>
                <a:spcPct val="0"/>
              </a:spcBef>
              <a:spcAft>
                <a:spcPts val="100"/>
              </a:spcAft>
              <a:defRPr/>
            </a:pPr>
            <a:r>
              <a:rPr lang="de-DE" sz="700" b="1" noProof="1">
                <a:solidFill>
                  <a:srgbClr val="002A86"/>
                </a:solidFill>
                <a:latin typeface="+mn-lt"/>
                <a:cs typeface="Arial"/>
                <a:hlinkClick r:id="rId13">
                  <a:extLst>
                    <a:ext uri="{A12FA001-AC4F-418D-AE19-62706E023703}">
                      <ahyp:hlinkClr xmlns:ahyp="http://schemas.microsoft.com/office/drawing/2018/hyperlinkcolor" val="tx"/>
                    </a:ext>
                  </a:extLst>
                </a:hlinkClick>
              </a:rPr>
              <a:t>SP-26672</a:t>
            </a:r>
            <a:r>
              <a:rPr lang="de-DE" sz="700" b="1" noProof="1">
                <a:solidFill>
                  <a:schemeClr val="accent3">
                    <a:lumMod val="75000"/>
                  </a:schemeClr>
                </a:solidFill>
                <a:latin typeface="+mn-lt"/>
                <a:cs typeface="Arial"/>
              </a:rPr>
              <a:t> </a:t>
            </a:r>
            <a:r>
              <a:rPr lang="de-DE" sz="700" noProof="1">
                <a:solidFill>
                  <a:srgbClr val="000000"/>
                </a:solidFill>
                <a:latin typeface="+mn-lt"/>
                <a:cs typeface="Arial"/>
              </a:rPr>
              <a:t>- </a:t>
            </a:r>
            <a:r>
              <a:rPr lang="de-DE" sz="700" b="1" noProof="1">
                <a:solidFill>
                  <a:srgbClr val="000000"/>
                </a:solidFill>
                <a:latin typeface="+mn-lt"/>
                <a:cs typeface="Arial"/>
              </a:rPr>
              <a:t>Gainsight Integration in CDP PoC</a:t>
            </a:r>
            <a:endParaRPr lang="de-DE" sz="700" b="1" noProof="1">
              <a:solidFill>
                <a:srgbClr val="002A86"/>
              </a:solidFill>
              <a:latin typeface="+mn-lt"/>
              <a:cs typeface="Segoe UI"/>
              <a:hlinkClick r:id="rId14">
                <a:extLst>
                  <a:ext uri="{A12FA001-AC4F-418D-AE19-62706E023703}">
                    <ahyp:hlinkClr xmlns:ahyp="http://schemas.microsoft.com/office/drawing/2018/hyperlinkcolor" val="tx"/>
                  </a:ext>
                </a:extLst>
              </a:hlinkClick>
            </a:endParaRPr>
          </a:p>
          <a:p>
            <a:pPr defTabSz="1087470">
              <a:spcBef>
                <a:spcPct val="0"/>
              </a:spcBef>
              <a:spcAft>
                <a:spcPts val="100"/>
              </a:spcAft>
              <a:defRPr/>
            </a:pPr>
            <a:endParaRPr lang="de-DE" sz="700" b="1" noProof="1">
              <a:solidFill>
                <a:srgbClr val="002A86"/>
              </a:solidFill>
              <a:latin typeface="+mn-lt"/>
              <a:cs typeface="Segoe UI"/>
              <a:hlinkClick r:id="rId14">
                <a:extLst>
                  <a:ext uri="{A12FA001-AC4F-418D-AE19-62706E023703}">
                    <ahyp:hlinkClr xmlns:ahyp="http://schemas.microsoft.com/office/drawing/2018/hyperlinkcolor" val="tx"/>
                  </a:ext>
                </a:extLst>
              </a:hlinkClick>
            </a:endParaRPr>
          </a:p>
          <a:p>
            <a:pPr defTabSz="1087470">
              <a:spcBef>
                <a:spcPct val="0"/>
              </a:spcBef>
              <a:spcAft>
                <a:spcPts val="100"/>
              </a:spcAft>
              <a:defRPr/>
            </a:pPr>
            <a:r>
              <a:rPr lang="de-DE" sz="700" b="1" noProof="1">
                <a:solidFill>
                  <a:srgbClr val="002A86"/>
                </a:solidFill>
                <a:latin typeface="+mn-lt"/>
                <a:cs typeface="Segoe UI"/>
                <a:hlinkClick r:id="rId14">
                  <a:extLst>
                    <a:ext uri="{A12FA001-AC4F-418D-AE19-62706E023703}">
                      <ahyp:hlinkClr xmlns:ahyp="http://schemas.microsoft.com/office/drawing/2018/hyperlinkcolor" val="tx"/>
                    </a:ext>
                  </a:extLst>
                </a:hlinkClick>
              </a:rPr>
              <a:t>SP-22935</a:t>
            </a:r>
            <a:r>
              <a:rPr lang="de-DE" sz="700" b="1" noProof="1">
                <a:solidFill>
                  <a:srgbClr val="000000"/>
                </a:solidFill>
                <a:latin typeface="+mn-lt"/>
                <a:cs typeface="Segoe UI"/>
              </a:rPr>
              <a:t> </a:t>
            </a:r>
            <a:r>
              <a:rPr lang="de-DE" sz="700" b="1" noProof="1">
                <a:solidFill>
                  <a:srgbClr val="000000"/>
                </a:solidFill>
                <a:latin typeface="+mn-lt"/>
                <a:cs typeface="Arial"/>
              </a:rPr>
              <a:t>- Outreach Behavioral Data Integration in CDP (Engagement Tracking) – PoC</a:t>
            </a:r>
          </a:p>
          <a:p>
            <a:pPr defTabSz="1087470">
              <a:spcBef>
                <a:spcPct val="0"/>
              </a:spcBef>
              <a:spcAft>
                <a:spcPts val="100"/>
              </a:spcAft>
              <a:defRPr/>
            </a:pPr>
            <a:endParaRPr lang="de-DE" sz="700" noProof="1">
              <a:solidFill>
                <a:srgbClr val="000000"/>
              </a:solidFill>
              <a:latin typeface="+mn-lt"/>
              <a:cs typeface="Arial"/>
            </a:endParaRPr>
          </a:p>
          <a:p>
            <a:pPr defTabSz="1087470">
              <a:spcBef>
                <a:spcPct val="0"/>
              </a:spcBef>
              <a:spcAft>
                <a:spcPts val="100"/>
              </a:spcAft>
              <a:defRPr/>
            </a:pPr>
            <a:r>
              <a:rPr lang="en-US" sz="700" b="1">
                <a:solidFill>
                  <a:srgbClr val="002A86"/>
                </a:solidFill>
                <a:latin typeface="+mn-lt"/>
                <a:hlinkClick r:id="rId15">
                  <a:extLst>
                    <a:ext uri="{A12FA001-AC4F-418D-AE19-62706E023703}">
                      <ahyp:hlinkClr xmlns:ahyp="http://schemas.microsoft.com/office/drawing/2018/hyperlinkcolor" val="tx"/>
                    </a:ext>
                  </a:extLst>
                </a:hlinkClick>
              </a:rPr>
              <a:t>SP-26108</a:t>
            </a:r>
            <a:r>
              <a:rPr lang="en-US" sz="700" b="1">
                <a:solidFill>
                  <a:srgbClr val="000000"/>
                </a:solidFill>
                <a:latin typeface="+mn-lt"/>
              </a:rPr>
              <a:t> - One Customer Segmentation (Phase 3) – Contracts and COPA integration in CDP</a:t>
            </a:r>
            <a:r>
              <a:rPr lang="en-US" sz="700" b="1" kern="0" baseline="30000">
                <a:latin typeface="+mn-lt"/>
                <a:ea typeface="Noto Music"/>
                <a:cs typeface="Arial Unicode MS"/>
              </a:rPr>
              <a:t>‡</a:t>
            </a:r>
          </a:p>
          <a:p>
            <a:pPr defTabSz="1087470">
              <a:spcBef>
                <a:spcPct val="0"/>
              </a:spcBef>
              <a:spcAft>
                <a:spcPts val="100"/>
              </a:spcAft>
              <a:defRPr/>
            </a:pPr>
            <a:endParaRPr lang="en-US" sz="700" b="1" kern="0" baseline="30000">
              <a:latin typeface="+mn-lt"/>
              <a:ea typeface="Noto Music"/>
              <a:cs typeface="Arial Unicode MS"/>
            </a:endParaRPr>
          </a:p>
          <a:p>
            <a:pPr defTabSz="1087470">
              <a:spcBef>
                <a:spcPct val="0"/>
              </a:spcBef>
              <a:spcAft>
                <a:spcPts val="100"/>
              </a:spcAft>
              <a:defRPr/>
            </a:pPr>
            <a:r>
              <a:rPr lang="en-US" sz="700" b="1" kern="0">
                <a:solidFill>
                  <a:srgbClr val="002A86"/>
                </a:solidFill>
                <a:latin typeface="+mn-lt"/>
                <a:ea typeface="Noto Music"/>
                <a:cs typeface="Arial Unicode MS"/>
                <a:hlinkClick r:id="rId16">
                  <a:extLst>
                    <a:ext uri="{A12FA001-AC4F-418D-AE19-62706E023703}">
                      <ahyp:hlinkClr xmlns:ahyp="http://schemas.microsoft.com/office/drawing/2018/hyperlinkcolor" val="tx"/>
                    </a:ext>
                  </a:extLst>
                </a:hlinkClick>
              </a:rPr>
              <a:t>BPRMKT-1854</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17">
                  <a:extLst>
                    <a:ext uri="{A12FA001-AC4F-418D-AE19-62706E023703}">
                      <ahyp:hlinkClr xmlns:ahyp="http://schemas.microsoft.com/office/drawing/2018/hyperlinkcolor" val="tx"/>
                    </a:ext>
                  </a:extLst>
                </a:hlinkClick>
              </a:rPr>
              <a:t>-1871</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18">
                  <a:extLst>
                    <a:ext uri="{A12FA001-AC4F-418D-AE19-62706E023703}">
                      <ahyp:hlinkClr xmlns:ahyp="http://schemas.microsoft.com/office/drawing/2018/hyperlinkcolor" val="tx"/>
                    </a:ext>
                  </a:extLst>
                </a:hlinkClick>
              </a:rPr>
              <a:t>-1944</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19">
                  <a:extLst>
                    <a:ext uri="{A12FA001-AC4F-418D-AE19-62706E023703}">
                      <ahyp:hlinkClr xmlns:ahyp="http://schemas.microsoft.com/office/drawing/2018/hyperlinkcolor" val="tx"/>
                    </a:ext>
                  </a:extLst>
                </a:hlinkClick>
              </a:rPr>
              <a:t>-1964</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20">
                  <a:extLst>
                    <a:ext uri="{A12FA001-AC4F-418D-AE19-62706E023703}">
                      <ahyp:hlinkClr xmlns:ahyp="http://schemas.microsoft.com/office/drawing/2018/hyperlinkcolor" val="tx"/>
                    </a:ext>
                  </a:extLst>
                </a:hlinkClick>
              </a:rPr>
              <a:t>-1876</a:t>
            </a:r>
            <a:r>
              <a:rPr lang="en-US" sz="700" b="1" kern="0">
                <a:solidFill>
                  <a:srgbClr val="002A86"/>
                </a:solidFill>
                <a:latin typeface="+mn-lt"/>
                <a:ea typeface="Noto Music"/>
                <a:cs typeface="Arial Unicode MS"/>
                <a:hlinkClick r:id="rId21">
                  <a:extLst>
                    <a:ext uri="{A12FA001-AC4F-418D-AE19-62706E023703}">
                      <ahyp:hlinkClr xmlns:ahyp="http://schemas.microsoft.com/office/drawing/2018/hyperlinkcolor" val="tx"/>
                    </a:ext>
                  </a:extLst>
                </a:hlinkClick>
              </a:rPr>
              <a:t>, -1855</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22">
                  <a:extLst>
                    <a:ext uri="{A12FA001-AC4F-418D-AE19-62706E023703}">
                      <ahyp:hlinkClr xmlns:ahyp="http://schemas.microsoft.com/office/drawing/2018/hyperlinkcolor" val="tx"/>
                    </a:ext>
                  </a:extLst>
                </a:hlinkClick>
              </a:rPr>
              <a:t>-1933</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23">
                  <a:extLst>
                    <a:ext uri="{A12FA001-AC4F-418D-AE19-62706E023703}">
                      <ahyp:hlinkClr xmlns:ahyp="http://schemas.microsoft.com/office/drawing/2018/hyperlinkcolor" val="tx"/>
                    </a:ext>
                  </a:extLst>
                </a:hlinkClick>
              </a:rPr>
              <a:t>-1738</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24">
                  <a:extLst>
                    <a:ext uri="{A12FA001-AC4F-418D-AE19-62706E023703}">
                      <ahyp:hlinkClr xmlns:ahyp="http://schemas.microsoft.com/office/drawing/2018/hyperlinkcolor" val="tx"/>
                    </a:ext>
                  </a:extLst>
                </a:hlinkClick>
              </a:rPr>
              <a:t>1878</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25">
                  <a:extLst>
                    <a:ext uri="{A12FA001-AC4F-418D-AE19-62706E023703}">
                      <ahyp:hlinkClr xmlns:ahyp="http://schemas.microsoft.com/office/drawing/2018/hyperlinkcolor" val="tx"/>
                    </a:ext>
                  </a:extLst>
                </a:hlinkClick>
              </a:rPr>
              <a:t>-1947</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26">
                  <a:extLst>
                    <a:ext uri="{A12FA001-AC4F-418D-AE19-62706E023703}">
                      <ahyp:hlinkClr xmlns:ahyp="http://schemas.microsoft.com/office/drawing/2018/hyperlinkcolor" val="tx"/>
                    </a:ext>
                  </a:extLst>
                </a:hlinkClick>
              </a:rPr>
              <a:t>-1857</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27">
                  <a:extLst>
                    <a:ext uri="{A12FA001-AC4F-418D-AE19-62706E023703}">
                      <ahyp:hlinkClr xmlns:ahyp="http://schemas.microsoft.com/office/drawing/2018/hyperlinkcolor" val="tx"/>
                    </a:ext>
                  </a:extLst>
                </a:hlinkClick>
              </a:rPr>
              <a:t>-1863</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28">
                  <a:extLst>
                    <a:ext uri="{A12FA001-AC4F-418D-AE19-62706E023703}">
                      <ahyp:hlinkClr xmlns:ahyp="http://schemas.microsoft.com/office/drawing/2018/hyperlinkcolor" val="tx"/>
                    </a:ext>
                  </a:extLst>
                </a:hlinkClick>
              </a:rPr>
              <a:t>-2048</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29">
                  <a:extLst>
                    <a:ext uri="{A12FA001-AC4F-418D-AE19-62706E023703}">
                      <ahyp:hlinkClr xmlns:ahyp="http://schemas.microsoft.com/office/drawing/2018/hyperlinkcolor" val="tx"/>
                    </a:ext>
                  </a:extLst>
                </a:hlinkClick>
              </a:rPr>
              <a:t>-2049</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30">
                  <a:extLst>
                    <a:ext uri="{A12FA001-AC4F-418D-AE19-62706E023703}">
                      <ahyp:hlinkClr xmlns:ahyp="http://schemas.microsoft.com/office/drawing/2018/hyperlinkcolor" val="tx"/>
                    </a:ext>
                  </a:extLst>
                </a:hlinkClick>
              </a:rPr>
              <a:t>-1929</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31">
                  <a:extLst>
                    <a:ext uri="{A12FA001-AC4F-418D-AE19-62706E023703}">
                      <ahyp:hlinkClr xmlns:ahyp="http://schemas.microsoft.com/office/drawing/2018/hyperlinkcolor" val="tx"/>
                    </a:ext>
                  </a:extLst>
                </a:hlinkClick>
              </a:rPr>
              <a:t>-1864</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32">
                  <a:extLst>
                    <a:ext uri="{A12FA001-AC4F-418D-AE19-62706E023703}">
                      <ahyp:hlinkClr xmlns:ahyp="http://schemas.microsoft.com/office/drawing/2018/hyperlinkcolor" val="tx"/>
                    </a:ext>
                  </a:extLst>
                </a:hlinkClick>
              </a:rPr>
              <a:t>-1922</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33">
                  <a:extLst>
                    <a:ext uri="{A12FA001-AC4F-418D-AE19-62706E023703}">
                      <ahyp:hlinkClr xmlns:ahyp="http://schemas.microsoft.com/office/drawing/2018/hyperlinkcolor" val="tx"/>
                    </a:ext>
                  </a:extLst>
                </a:hlinkClick>
              </a:rPr>
              <a:t>1858</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34">
                  <a:extLst>
                    <a:ext uri="{A12FA001-AC4F-418D-AE19-62706E023703}">
                      <ahyp:hlinkClr xmlns:ahyp="http://schemas.microsoft.com/office/drawing/2018/hyperlinkcolor" val="tx"/>
                    </a:ext>
                  </a:extLst>
                </a:hlinkClick>
              </a:rPr>
              <a:t>-1925</a:t>
            </a:r>
            <a:r>
              <a:rPr lang="en-US" sz="700" b="1" kern="0">
                <a:solidFill>
                  <a:srgbClr val="002A86"/>
                </a:solidFill>
                <a:latin typeface="+mn-lt"/>
                <a:ea typeface="Noto Music"/>
                <a:cs typeface="Arial Unicode MS"/>
                <a:hlinkClick r:id="rId35">
                  <a:extLst>
                    <a:ext uri="{A12FA001-AC4F-418D-AE19-62706E023703}">
                      <ahyp:hlinkClr xmlns:ahyp="http://schemas.microsoft.com/office/drawing/2018/hyperlinkcolor" val="tx"/>
                    </a:ext>
                  </a:extLst>
                </a:hlinkClick>
              </a:rPr>
              <a:t>, -1918</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36">
                  <a:extLst>
                    <a:ext uri="{A12FA001-AC4F-418D-AE19-62706E023703}">
                      <ahyp:hlinkClr xmlns:ahyp="http://schemas.microsoft.com/office/drawing/2018/hyperlinkcolor" val="tx"/>
                    </a:ext>
                  </a:extLst>
                </a:hlinkClick>
              </a:rPr>
              <a:t>-1921</a:t>
            </a:r>
            <a:r>
              <a:rPr lang="en-US" sz="700" b="1" kern="0">
                <a:solidFill>
                  <a:srgbClr val="002A86"/>
                </a:solidFill>
                <a:latin typeface="+mn-lt"/>
                <a:ea typeface="Noto Music"/>
                <a:cs typeface="Arial Unicode MS"/>
              </a:rPr>
              <a:t>, </a:t>
            </a:r>
            <a:r>
              <a:rPr lang="en-US" sz="700" b="1" kern="0">
                <a:solidFill>
                  <a:srgbClr val="002A86"/>
                </a:solidFill>
                <a:latin typeface="+mn-lt"/>
                <a:ea typeface="Noto Music"/>
                <a:cs typeface="Arial Unicode MS"/>
                <a:hlinkClick r:id="rId37">
                  <a:extLst>
                    <a:ext uri="{A12FA001-AC4F-418D-AE19-62706E023703}">
                      <ahyp:hlinkClr xmlns:ahyp="http://schemas.microsoft.com/office/drawing/2018/hyperlinkcolor" val="tx"/>
                    </a:ext>
                  </a:extLst>
                </a:hlinkClick>
              </a:rPr>
              <a:t>-1928 </a:t>
            </a:r>
            <a:r>
              <a:rPr lang="en-US" sz="700" b="1" kern="0">
                <a:latin typeface="+mn-lt"/>
                <a:ea typeface="Noto Music"/>
                <a:cs typeface="Arial Unicode MS"/>
              </a:rPr>
              <a:t>- New Behavioral Data Model – Several Features</a:t>
            </a:r>
          </a:p>
          <a:p>
            <a:pPr defTabSz="1087470">
              <a:spcBef>
                <a:spcPct val="0"/>
              </a:spcBef>
              <a:spcAft>
                <a:spcPts val="100"/>
              </a:spcAft>
              <a:defRPr/>
            </a:pPr>
            <a:endParaRPr lang="en-US" sz="700" b="1" kern="0">
              <a:latin typeface="+mn-lt"/>
              <a:ea typeface="Noto Music"/>
              <a:cs typeface="Arial Unicode MS"/>
            </a:endParaRPr>
          </a:p>
          <a:p>
            <a:pPr defTabSz="1087470">
              <a:spcBef>
                <a:spcPct val="0"/>
              </a:spcBef>
              <a:spcAft>
                <a:spcPts val="100"/>
              </a:spcAft>
              <a:defRPr/>
            </a:pPr>
            <a:r>
              <a:rPr lang="de-DE" sz="700" b="1" noProof="1">
                <a:solidFill>
                  <a:srgbClr val="002A86"/>
                </a:solidFill>
                <a:latin typeface="+mn-lt"/>
                <a:hlinkClick r:id="rId38">
                  <a:extLst>
                    <a:ext uri="{A12FA001-AC4F-418D-AE19-62706E023703}">
                      <ahyp:hlinkClr xmlns:ahyp="http://schemas.microsoft.com/office/drawing/2018/hyperlinkcolor" val="tx"/>
                    </a:ext>
                  </a:extLst>
                </a:hlinkClick>
              </a:rPr>
              <a:t>ITDYM-4288</a:t>
            </a:r>
            <a:r>
              <a:rPr lang="de-DE" sz="700" b="1" noProof="1">
                <a:solidFill>
                  <a:schemeClr val="tx2">
                    <a:lumMod val="50000"/>
                  </a:schemeClr>
                </a:solidFill>
                <a:latin typeface="+mn-lt"/>
              </a:rPr>
              <a:t> - </a:t>
            </a:r>
            <a:r>
              <a:rPr lang="de-DE" sz="700" b="1" noProof="1">
                <a:solidFill>
                  <a:srgbClr val="000000"/>
                </a:solidFill>
                <a:latin typeface="+mn-lt"/>
              </a:rPr>
              <a:t>Enrich Contact data at the best record with 6sense data</a:t>
            </a:r>
          </a:p>
          <a:p>
            <a:pPr defTabSz="1087470">
              <a:spcBef>
                <a:spcPct val="0"/>
              </a:spcBef>
              <a:spcAft>
                <a:spcPts val="100"/>
              </a:spcAft>
              <a:defRPr/>
            </a:pPr>
            <a:endParaRPr lang="de-DE" sz="700" b="1" kern="0" noProof="1">
              <a:solidFill>
                <a:srgbClr val="000000"/>
              </a:solidFill>
              <a:latin typeface="+mn-lt"/>
              <a:ea typeface="Noto Music"/>
              <a:cs typeface="Arial Unicode MS"/>
            </a:endParaRPr>
          </a:p>
          <a:p>
            <a:pPr defTabSz="1087470">
              <a:spcBef>
                <a:spcPct val="0"/>
              </a:spcBef>
              <a:spcAft>
                <a:spcPts val="100"/>
              </a:spcAft>
              <a:defRPr/>
            </a:pPr>
            <a:r>
              <a:rPr lang="en-US" sz="700" b="1" u="sng">
                <a:solidFill>
                  <a:srgbClr val="002A86"/>
                </a:solidFill>
                <a:latin typeface="+mn-lt"/>
                <a:hlinkClick r:id="rId39">
                  <a:extLst>
                    <a:ext uri="{A12FA001-AC4F-418D-AE19-62706E023703}">
                      <ahyp:hlinkClr xmlns:ahyp="http://schemas.microsoft.com/office/drawing/2018/hyperlinkcolor" val="tx"/>
                    </a:ext>
                  </a:extLst>
                </a:hlinkClick>
              </a:rPr>
              <a:t>SP-27451</a:t>
            </a:r>
            <a:r>
              <a:rPr lang="en-US" sz="700" b="1" u="sng">
                <a:solidFill>
                  <a:schemeClr val="tx2"/>
                </a:solidFill>
                <a:latin typeface="+mn-lt"/>
              </a:rPr>
              <a:t> </a:t>
            </a:r>
            <a:r>
              <a:rPr lang="en-US" sz="700" b="1">
                <a:latin typeface="+mn-lt"/>
                <a:cs typeface="Arial"/>
              </a:rPr>
              <a:t>– CII Integration in CDP </a:t>
            </a:r>
          </a:p>
          <a:p>
            <a:pPr defTabSz="1087470">
              <a:spcBef>
                <a:spcPct val="0"/>
              </a:spcBef>
              <a:spcAft>
                <a:spcPts val="100"/>
              </a:spcAft>
              <a:defRPr/>
            </a:pPr>
            <a:endParaRPr lang="en-US" sz="700" b="1">
              <a:latin typeface="+mn-lt"/>
              <a:cs typeface="Arial"/>
            </a:endParaRPr>
          </a:p>
          <a:p>
            <a:pPr defTabSz="1087470">
              <a:spcBef>
                <a:spcPct val="0"/>
              </a:spcBef>
              <a:spcAft>
                <a:spcPts val="100"/>
              </a:spcAft>
              <a:defRPr/>
            </a:pPr>
            <a:r>
              <a:rPr lang="en-US" sz="700" b="1" u="sng">
                <a:solidFill>
                  <a:srgbClr val="002A86"/>
                </a:solidFill>
                <a:latin typeface="+mn-lt"/>
                <a:hlinkClick r:id="rId7">
                  <a:extLst>
                    <a:ext uri="{A12FA001-AC4F-418D-AE19-62706E023703}">
                      <ahyp:hlinkClr xmlns:ahyp="http://schemas.microsoft.com/office/drawing/2018/hyperlinkcolor" val="tx"/>
                    </a:ext>
                  </a:extLst>
                </a:hlinkClick>
              </a:rPr>
              <a:t>SP-27452</a:t>
            </a:r>
            <a:r>
              <a:rPr lang="en-US" sz="700">
                <a:latin typeface="+mn-lt"/>
              </a:rPr>
              <a:t> - </a:t>
            </a:r>
            <a:r>
              <a:rPr lang="en-US" sz="700" b="1">
                <a:latin typeface="+mn-lt"/>
                <a:cs typeface="Arial"/>
              </a:rPr>
              <a:t>Redesign of Outreach CRM Integration leveraging CDP – PoC</a:t>
            </a:r>
            <a:endParaRPr lang="de-DE" sz="700" b="1" noProof="1">
              <a:solidFill>
                <a:srgbClr val="000000"/>
              </a:solidFill>
              <a:latin typeface="+mn-lt"/>
              <a:cs typeface="Arial"/>
            </a:endParaRPr>
          </a:p>
        </p:txBody>
      </p:sp>
    </p:spTree>
    <p:extLst>
      <p:ext uri="{BB962C8B-B14F-4D97-AF65-F5344CB8AC3E}">
        <p14:creationId xmlns:p14="http://schemas.microsoft.com/office/powerpoint/2010/main" val="2752900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66D6E-D17A-B985-63C3-31176C9EEB9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219152D-379D-BC83-7FCE-D2E850F219E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3219152D-379D-BC83-7FCE-D2E850F219E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22102EE5-801C-C299-0DAE-70E834F7E219}"/>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(1/2)</a:t>
            </a:r>
          </a:p>
        </p:txBody>
      </p:sp>
      <p:graphicFrame>
        <p:nvGraphicFramePr>
          <p:cNvPr id="6" name="Table 6">
            <a:extLst>
              <a:ext uri="{FF2B5EF4-FFF2-40B4-BE49-F238E27FC236}">
                <a16:creationId xmlns:a16="http://schemas.microsoft.com/office/drawing/2014/main" id="{A738AAED-E924-44A7-A636-F36282531510}"/>
              </a:ext>
            </a:extLst>
          </p:cNvPr>
          <p:cNvGraphicFramePr>
            <a:graphicFrameLocks noGrp="1"/>
          </p:cNvGraphicFramePr>
          <p:nvPr>
            <p:extLst>
              <p:ext uri="{D42A27DB-BD31-4B8C-83A1-F6EECF244321}">
                <p14:modId xmlns:p14="http://schemas.microsoft.com/office/powerpoint/2010/main" val="4022089605"/>
              </p:ext>
            </p:extLst>
          </p:nvPr>
        </p:nvGraphicFramePr>
        <p:xfrm>
          <a:off x="504001" y="2036224"/>
          <a:ext cx="11242624" cy="3795331"/>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1</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lang="en-US" sz="700" b="1" dirty="0">
                          <a:solidFill>
                            <a:srgbClr val="002A86"/>
                          </a:solidFill>
                          <a:hlinkClick r:id="rId6">
                            <a:extLst>
                              <a:ext uri="{A12FA001-AC4F-418D-AE19-62706E023703}">
                                <ahyp:hlinkClr xmlns:ahyp="http://schemas.microsoft.com/office/drawing/2018/hyperlinkcolor" val="tx"/>
                              </a:ext>
                            </a:extLst>
                          </a:hlinkClick>
                        </a:rPr>
                        <a:t>SP-28344 </a:t>
                      </a:r>
                      <a:r>
                        <a:rPr lang="en-US" sz="700" b="1" dirty="0"/>
                        <a:t>- 360 SMC Contact Fact Sheet Replacement PoC</a:t>
                      </a:r>
                      <a:br>
                        <a:rPr lang="en-US" sz="700" dirty="0"/>
                      </a:br>
                      <a:r>
                        <a:rPr lang="de-DE" sz="700" b="0" kern="0" noProof="1">
                          <a:solidFill>
                            <a:srgbClr val="000000"/>
                          </a:solidFill>
                          <a:latin typeface="+mn-lt"/>
                        </a:rPr>
                        <a:t>Carol Marchesani, Nitin Singh</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a:solidFill>
                            <a:srgbClr val="000000"/>
                          </a:solidFill>
                          <a:latin typeface="+mn-lt"/>
                          <a:ea typeface="+mn-ea"/>
                          <a:cs typeface="Arial"/>
                        </a:rPr>
                        <a:t>Started in Sprint 4 (Oct 20), collect requirements, then check feasibility</a:t>
                      </a:r>
                    </a:p>
                  </a:txBody>
                  <a:tcPr>
                    <a:lnL>
                      <a:noFill/>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rgbClr val="92D050"/>
                        </a:solidFill>
                        <a:highlight>
                          <a:srgbClr val="FFFF00"/>
                        </a:highlight>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184116784"/>
                  </a:ext>
                </a:extLst>
              </a:tr>
              <a:tr h="341817">
                <a:tc>
                  <a:txBody>
                    <a:bodyPr/>
                    <a:lstStyle/>
                    <a:p>
                      <a:pPr marL="0" algn="ctr" defTabSz="1088231" rtl="0" eaLnBrk="1" fontAlgn="base" latinLnBrk="0" hangingPunct="1">
                        <a:spcBef>
                          <a:spcPts val="0"/>
                        </a:spcBef>
                        <a:spcAft>
                          <a:spcPts val="0"/>
                        </a:spcAft>
                        <a:buClr>
                          <a:srgbClr val="F0AB00"/>
                        </a:buClr>
                        <a:buSzPct val="80000"/>
                      </a:pPr>
                      <a:r>
                        <a:rPr lang="de-DE" sz="700" b="1" kern="0">
                          <a:solidFill>
                            <a:schemeClr val="tx1"/>
                          </a:solidFill>
                          <a:latin typeface="+mn-lt"/>
                          <a:ea typeface="+mn-ea"/>
                          <a:cs typeface="Arial Unicode MS"/>
                        </a:rPr>
                        <a:t>3</a:t>
                      </a:r>
                      <a:endParaRPr lang="en-US" sz="700" b="1" kern="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lang="en-US" sz="700" b="1" u="sng" kern="1200">
                          <a:solidFill>
                            <a:srgbClr val="002A86"/>
                          </a:solidFill>
                          <a:latin typeface="+mn-lt"/>
                          <a:ea typeface="+mn-ea"/>
                          <a:cs typeface="+mn-cs"/>
                          <a:hlinkClick r:id="rId7">
                            <a:extLst>
                              <a:ext uri="{A12FA001-AC4F-418D-AE19-62706E023703}">
                                <ahyp:hlinkClr xmlns:ahyp="http://schemas.microsoft.com/office/drawing/2018/hyperlinkcolor" val="tx"/>
                              </a:ext>
                            </a:extLst>
                          </a:hlinkClick>
                        </a:rPr>
                        <a:t>SP-27452</a:t>
                      </a:r>
                      <a:r>
                        <a:rPr lang="en-US" sz="700" kern="1200">
                          <a:latin typeface="+mn-lt"/>
                          <a:ea typeface="+mn-ea"/>
                          <a:cs typeface="+mn-cs"/>
                        </a:rPr>
                        <a:t> - </a:t>
                      </a:r>
                      <a:r>
                        <a:rPr lang="en-US" sz="700" b="1">
                          <a:latin typeface="+mn-lt"/>
                          <a:cs typeface="Arial"/>
                        </a:rPr>
                        <a:t>Redesign of Outreach CRM Integration leveraging CDP – PoC</a:t>
                      </a:r>
                      <a:br>
                        <a:rPr lang="en-US" sz="700" b="1">
                          <a:latin typeface="+mn-lt"/>
                          <a:cs typeface="Arial"/>
                        </a:rPr>
                      </a:br>
                      <a:r>
                        <a:rPr kumimoji="0" lang="en-US" sz="700" b="0" i="0" u="none" strike="noStrike" kern="1200" cap="none" spc="0" normalizeH="0" baseline="0" noProof="0">
                          <a:ln>
                            <a:noFill/>
                          </a:ln>
                          <a:solidFill>
                            <a:srgbClr val="000000"/>
                          </a:solidFill>
                          <a:effectLst/>
                          <a:uLnTx/>
                          <a:uFillTx/>
                          <a:latin typeface="+mn-lt"/>
                          <a:ea typeface="+mn-ea"/>
                          <a:cs typeface="Arial"/>
                        </a:rPr>
                        <a:t>Krishna Kumar Anguraj</a:t>
                      </a:r>
                      <a:endParaRPr lang="en-US" sz="700" b="1">
                        <a:latin typeface="+mn-lt"/>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8558" rtl="0" eaLnBrk="1" fontAlgn="auto" latinLnBrk="0" hangingPunct="1">
                        <a:lnSpc>
                          <a:spcPct val="100000"/>
                        </a:lnSpc>
                        <a:spcBef>
                          <a:spcPts val="0"/>
                        </a:spcBef>
                        <a:spcAft>
                          <a:spcPct val="0"/>
                        </a:spcAft>
                        <a:buClr>
                          <a:srgbClr val="000000"/>
                        </a:buClr>
                        <a:buSzPct val="100000"/>
                        <a:buFont typeface="Arial" panose="020B0604020202020204" pitchFamily="34" charset="0"/>
                        <a:buChar char="•"/>
                        <a:tabLst/>
                        <a:defRPr/>
                      </a:pPr>
                      <a:r>
                        <a:rPr lang="en-US" sz="700" b="0" kern="1200">
                          <a:solidFill>
                            <a:srgbClr val="000000"/>
                          </a:solidFill>
                          <a:latin typeface="+mn-lt"/>
                          <a:ea typeface="+mn-ea"/>
                          <a:cs typeface="Arial"/>
                        </a:rPr>
                        <a:t>Testing in CRM completed, one more change done in CRM, E2E testing in progress by Krishna – to be verified by Suzanne this week</a:t>
                      </a:r>
                    </a:p>
                    <a:p>
                      <a:pPr marL="171450" marR="0" lvl="0" indent="-171450" algn="just" defTabSz="1088558" rtl="0" eaLnBrk="1" fontAlgn="auto" latinLnBrk="0" hangingPunct="1">
                        <a:lnSpc>
                          <a:spcPct val="100000"/>
                        </a:lnSpc>
                        <a:spcBef>
                          <a:spcPts val="0"/>
                        </a:spcBef>
                        <a:spcAft>
                          <a:spcPct val="0"/>
                        </a:spcAft>
                        <a:buClr>
                          <a:srgbClr val="000000"/>
                        </a:buClr>
                        <a:buSzPct val="100000"/>
                        <a:buFont typeface="Arial" panose="020B0604020202020204" pitchFamily="34" charset="0"/>
                        <a:buChar char="•"/>
                        <a:tabLst/>
                        <a:defRPr/>
                      </a:pPr>
                      <a:r>
                        <a:rPr lang="en-US" sz="700" b="0" kern="1200">
                          <a:solidFill>
                            <a:srgbClr val="000000"/>
                          </a:solidFill>
                          <a:latin typeface="+mn-lt"/>
                          <a:ea typeface="+mn-ea"/>
                          <a:cs typeface="Arial"/>
                        </a:rPr>
                        <a:t>Next step: move to production</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800">
                        <a:highlight>
                          <a:srgbClr val="FFFF00"/>
                        </a:highlight>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922934585"/>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ea typeface="+mn-ea"/>
                          <a:cs typeface="Arial Unicode MS"/>
                        </a:rPr>
                        <a:t>4</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1" i="0" u="none" strike="noStrike" kern="1200" cap="none" spc="0" normalizeH="0" baseline="0" noProof="1">
                          <a:ln>
                            <a:noFill/>
                          </a:ln>
                          <a:solidFill>
                            <a:srgbClr val="002A86"/>
                          </a:solidFill>
                          <a:effectLst/>
                          <a:uLnTx/>
                          <a:uFillTx/>
                          <a:latin typeface="72 Brand"/>
                          <a:ea typeface="+mn-ea"/>
                          <a:cs typeface="Segoe UI"/>
                          <a:hlinkClick r:id="rId8">
                            <a:extLst>
                              <a:ext uri="{A12FA001-AC4F-418D-AE19-62706E023703}">
                                <ahyp:hlinkClr xmlns:ahyp="http://schemas.microsoft.com/office/drawing/2018/hyperlinkcolor" val="tx"/>
                              </a:ext>
                            </a:extLst>
                          </a:hlinkClick>
                        </a:rPr>
                        <a:t>SP-22935</a:t>
                      </a:r>
                      <a:r>
                        <a:rPr kumimoji="0" lang="de-DE" sz="700" b="1" i="0" u="none" strike="noStrike" kern="1200" cap="none" spc="0" normalizeH="0" baseline="0" noProof="1">
                          <a:ln>
                            <a:noFill/>
                          </a:ln>
                          <a:solidFill>
                            <a:srgbClr val="000000"/>
                          </a:solidFill>
                          <a:effectLst/>
                          <a:uLnTx/>
                          <a:uFillTx/>
                          <a:latin typeface="72 Brand"/>
                          <a:ea typeface="+mn-ea"/>
                          <a:cs typeface="Segoe UI"/>
                        </a:rPr>
                        <a:t> </a:t>
                      </a:r>
                      <a:r>
                        <a:rPr kumimoji="0" lang="de-DE" sz="700" b="1" i="0" u="none" strike="noStrike" kern="1200" cap="none" spc="0" normalizeH="0" baseline="0" noProof="1">
                          <a:ln>
                            <a:noFill/>
                          </a:ln>
                          <a:solidFill>
                            <a:srgbClr val="000000"/>
                          </a:solidFill>
                          <a:effectLst/>
                          <a:uLnTx/>
                          <a:uFillTx/>
                          <a:latin typeface="72 Brand"/>
                          <a:ea typeface="+mn-ea"/>
                          <a:cs typeface="Arial"/>
                        </a:rPr>
                        <a:t>- Outreach Behavioral Data Integration in CDP (Engagement Tracking) – PoC</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Arial"/>
                        </a:rPr>
                        <a:t>Krishna Kumar Anguraj</a:t>
                      </a:r>
                      <a:endParaRPr kumimoji="0" lang="de-DE" sz="700" b="0" i="0" u="none" strike="noStrike" kern="1200" cap="none" spc="0" normalizeH="0" baseline="0" noProof="1">
                        <a:ln>
                          <a:noFill/>
                        </a:ln>
                        <a:solidFill>
                          <a:srgbClr val="000000"/>
                        </a:solidFill>
                        <a:effectLst/>
                        <a:uLnTx/>
                        <a:uFillTx/>
                        <a:latin typeface="72 Brand"/>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defTabSz="1087470">
                        <a:spcBef>
                          <a:spcPct val="0"/>
                        </a:spcBef>
                        <a:spcAft>
                          <a:spcPts val="100"/>
                        </a:spcAft>
                        <a:buFont typeface="Arial" panose="020B0604020202020204" pitchFamily="34" charset="0"/>
                        <a:buChar char="•"/>
                        <a:defRPr/>
                      </a:pPr>
                      <a:r>
                        <a:rPr lang="de-DE" sz="700" b="0" kern="1200">
                          <a:solidFill>
                            <a:srgbClr val="000000"/>
                          </a:solidFill>
                          <a:latin typeface="+mn-lt"/>
                          <a:ea typeface="+mn-ea"/>
                          <a:cs typeface="Arial"/>
                        </a:rPr>
                        <a:t>Agreed on sequence data model</a:t>
                      </a:r>
                    </a:p>
                    <a:p>
                      <a:pPr marL="171450" indent="-171450" defTabSz="1087470">
                        <a:spcBef>
                          <a:spcPct val="0"/>
                        </a:spcBef>
                        <a:spcAft>
                          <a:spcPts val="100"/>
                        </a:spcAft>
                        <a:buFont typeface="Arial" panose="020B0604020202020204" pitchFamily="34" charset="0"/>
                        <a:buChar char="•"/>
                        <a:defRPr/>
                      </a:pPr>
                      <a:r>
                        <a:rPr lang="de-DE" sz="700" b="0" kern="1200">
                          <a:solidFill>
                            <a:srgbClr val="000000"/>
                          </a:solidFill>
                          <a:latin typeface="+mn-lt"/>
                          <a:ea typeface="+mn-ea"/>
                          <a:cs typeface="Arial"/>
                        </a:rPr>
                        <a:t>Testing on CDP side started</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chemeClr val="accent1"/>
                        </a:solidFill>
                        <a:highlight>
                          <a:srgbClr val="FFFF00"/>
                        </a:highlight>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8683573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ea typeface="+mn-ea"/>
                          <a:cs typeface="Arial Unicode MS"/>
                        </a:rPr>
                        <a:t>5</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kumimoji="0" lang="en-US" sz="700" b="1" i="0" u="none" strike="noStrike" kern="1200" cap="none" spc="0" normalizeH="0" baseline="0">
                          <a:ln>
                            <a:noFill/>
                          </a:ln>
                          <a:solidFill>
                            <a:srgbClr val="002A86"/>
                          </a:solidFill>
                          <a:effectLst/>
                          <a:uLnTx/>
                          <a:uFillTx/>
                          <a:latin typeface="72 Brand"/>
                          <a:ea typeface="+mn-ea"/>
                          <a:cs typeface="Segoe UI"/>
                          <a:hlinkClick r:id="rId9">
                            <a:extLst>
                              <a:ext uri="{A12FA001-AC4F-418D-AE19-62706E023703}">
                                <ahyp:hlinkClr xmlns:ahyp="http://schemas.microsoft.com/office/drawing/2018/hyperlinkcolor" val="tx"/>
                              </a:ext>
                            </a:extLst>
                          </a:hlinkClick>
                        </a:rPr>
                        <a:t>SP-27065</a:t>
                      </a:r>
                      <a:r>
                        <a:rPr lang="en-US" sz="700" b="1"/>
                        <a:t> - [PoC] Move classification Logic to CDP</a:t>
                      </a:r>
                      <a:endParaRPr lang="en-US" sz="700" b="1">
                        <a:latin typeface="+mn-lt"/>
                      </a:endParaRPr>
                    </a:p>
                    <a:p>
                      <a:pPr defTabSz="1087470">
                        <a:spcBef>
                          <a:spcPct val="0"/>
                        </a:spcBef>
                        <a:spcAft>
                          <a:spcPts val="100"/>
                        </a:spcAft>
                        <a:defRPr/>
                      </a:pPr>
                      <a:r>
                        <a:rPr lang="en-US" sz="700" b="0">
                          <a:latin typeface="+mn-lt"/>
                          <a:cs typeface="Arial"/>
                        </a:rPr>
                        <a:t>Seyma Borzan</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noProof="1">
                          <a:solidFill>
                            <a:srgbClr val="000000"/>
                          </a:solidFill>
                          <a:latin typeface="+mn-lt"/>
                          <a:ea typeface="+mn-ea"/>
                          <a:cs typeface="Arial"/>
                        </a:rPr>
                        <a:t>CDP feasibility check completed, Foued reviewed results</a:t>
                      </a:r>
                    </a:p>
                    <a:p>
                      <a:pPr marL="171450" marR="0" lvl="0" indent="-171450" algn="l"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noProof="1">
                          <a:solidFill>
                            <a:srgbClr val="000000"/>
                          </a:solidFill>
                          <a:latin typeface="+mn-lt"/>
                          <a:ea typeface="+mn-ea"/>
                          <a:cs typeface="Arial"/>
                        </a:rPr>
                        <a:t>Outcome: further development outside CDP not needed; Testing in progress, Seyma to review segment before testing appointment. </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800">
                        <a:highlight>
                          <a:srgbClr val="FFFF00"/>
                        </a:highlight>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9188707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6</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kumimoji="0" lang="en-US" sz="700" b="1" i="0" u="none" strike="noStrike" kern="1200" cap="none" spc="0" normalizeH="0" baseline="0">
                          <a:ln>
                            <a:noFill/>
                          </a:ln>
                          <a:solidFill>
                            <a:srgbClr val="002A86"/>
                          </a:solidFill>
                          <a:effectLst/>
                          <a:uLnTx/>
                          <a:uFillTx/>
                          <a:latin typeface="72 Brand"/>
                          <a:ea typeface="+mn-ea"/>
                          <a:cs typeface="Segoe UI"/>
                          <a:hlinkClick r:id="rId10">
                            <a:extLst>
                              <a:ext uri="{A12FA001-AC4F-418D-AE19-62706E023703}">
                                <ahyp:hlinkClr xmlns:ahyp="http://schemas.microsoft.com/office/drawing/2018/hyperlinkcolor" val="tx"/>
                              </a:ext>
                            </a:extLst>
                          </a:hlinkClick>
                        </a:rPr>
                        <a:t>SP-24337</a:t>
                      </a:r>
                      <a:r>
                        <a:rPr lang="en-US" sz="700" b="1"/>
                        <a:t> - [PoC] Move LCD Logic from CRM to CDP</a:t>
                      </a:r>
                      <a:br>
                        <a:rPr lang="en-US" sz="700"/>
                      </a:br>
                      <a:r>
                        <a:rPr lang="en-US" sz="700" b="0">
                          <a:latin typeface="+mn-lt"/>
                          <a:cs typeface="Arial"/>
                        </a:rPr>
                        <a:t>Seyma Borzan</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noProof="1">
                          <a:solidFill>
                            <a:srgbClr val="000000"/>
                          </a:solidFill>
                          <a:latin typeface="+mn-lt"/>
                          <a:ea typeface="+mn-ea"/>
                          <a:cs typeface="Arial"/>
                        </a:rPr>
                        <a:t>In analysis (checking req. and acceptance criteria), started</a:t>
                      </a:r>
                    </a:p>
                    <a:p>
                      <a:pPr marL="171450" marR="0" lvl="0" indent="-171450" algn="l"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noProof="1">
                          <a:solidFill>
                            <a:srgbClr val="000000"/>
                          </a:solidFill>
                          <a:latin typeface="+mn-lt"/>
                          <a:ea typeface="+mn-ea"/>
                          <a:cs typeface="Arial"/>
                        </a:rPr>
                        <a:t>Check feasibility on CDP side (Foued) ongoing. Started in sprint 4 (Oct 20)</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rgbClr val="92D050"/>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9936552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7</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lang="en-US" sz="700" b="1">
                          <a:solidFill>
                            <a:srgbClr val="002A86"/>
                          </a:solidFill>
                          <a:hlinkClick r:id="rId11">
                            <a:extLst>
                              <a:ext uri="{A12FA001-AC4F-418D-AE19-62706E023703}">
                                <ahyp:hlinkClr xmlns:ahyp="http://schemas.microsoft.com/office/drawing/2018/hyperlinkcolor" val="tx"/>
                              </a:ext>
                            </a:extLst>
                          </a:hlinkClick>
                        </a:rPr>
                        <a:t>SP-22989</a:t>
                      </a:r>
                      <a:r>
                        <a:rPr lang="en-US" sz="700" b="1">
                          <a:solidFill>
                            <a:srgbClr val="002A86"/>
                          </a:solidFill>
                        </a:rPr>
                        <a:t> </a:t>
                      </a:r>
                      <a:r>
                        <a:rPr lang="en-US" sz="700" b="1"/>
                        <a:t>– Foundational: Data Anonymization – Phase 3 Sandbox Texting</a:t>
                      </a:r>
                      <a:br>
                        <a:rPr lang="en-US" sz="700"/>
                      </a:br>
                      <a:r>
                        <a:rPr lang="de-DE" sz="700" b="0" kern="0" noProof="1">
                          <a:solidFill>
                            <a:srgbClr val="000000"/>
                          </a:solidFill>
                          <a:latin typeface="+mn-lt"/>
                        </a:rPr>
                        <a:t>Carol Marchesani</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a:solidFill>
                            <a:srgbClr val="000000"/>
                          </a:solidFill>
                          <a:latin typeface="+mn-lt"/>
                          <a:ea typeface="+mn-ea"/>
                          <a:cs typeface="Arial"/>
                        </a:rPr>
                        <a:t>Testing of match and merge completed, SAM matching/ testing completed. Documentation of findings in progress. </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rgbClr val="92D050"/>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9148505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8</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u="sng" noProof="1">
                          <a:solidFill>
                            <a:srgbClr val="002A86"/>
                          </a:solidFill>
                          <a:latin typeface="+mn-lt"/>
                        </a:rPr>
                        <a:t>SP-28343</a:t>
                      </a:r>
                      <a:r>
                        <a:rPr lang="en-US" sz="700" b="1" noProof="1">
                          <a:solidFill>
                            <a:schemeClr val="bg2">
                              <a:lumMod val="75000"/>
                            </a:schemeClr>
                          </a:solidFill>
                          <a:latin typeface="72 Brand" panose="020B0504030603020204" pitchFamily="34" charset="0"/>
                        </a:rPr>
                        <a:t> </a:t>
                      </a:r>
                      <a:r>
                        <a:rPr lang="en-US" sz="700" b="1" noProof="1">
                          <a:solidFill>
                            <a:srgbClr val="000000"/>
                          </a:solidFill>
                          <a:latin typeface="72 Brand" panose="020B0504030603020204" pitchFamily="34" charset="0"/>
                          <a:cs typeface="Arial"/>
                        </a:rPr>
                        <a:t>- CCDQ Integration of new Country Compliance Rules with CDP Foundation </a:t>
                      </a:r>
                    </a:p>
                    <a:p>
                      <a:pPr defTabSz="1087470">
                        <a:spcBef>
                          <a:spcPct val="0"/>
                        </a:spcBef>
                        <a:spcAft>
                          <a:spcPts val="100"/>
                        </a:spcAft>
                        <a:defRPr/>
                      </a:pPr>
                      <a:r>
                        <a:rPr lang="de-DE" sz="700" b="0" kern="0" noProof="1">
                          <a:solidFill>
                            <a:srgbClr val="000000"/>
                          </a:solidFill>
                          <a:latin typeface="+mn-lt"/>
                        </a:rPr>
                        <a:t>Carol Marchesani</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contingent on development of CCRMS (Country Compliance Rules Management System)</a:t>
                      </a:r>
                    </a:p>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Call with Data Protection team necessary to refine requirements and timeline – took place</a:t>
                      </a:r>
                    </a:p>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Data Protection team implementing CCRMS system in progress, Integration of CDC started in parallel by EDT</a:t>
                      </a:r>
                    </a:p>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Carol: contact schema for storing consent data from CDC (alignments in progress, Carol to check what they need from us)</a:t>
                      </a:r>
                    </a:p>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Implementation of CDC – CDP integration completed. Next step: E2E testing in sprint 4, invite will follow</a:t>
                      </a:r>
                    </a:p>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Carol to provide fields</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dirty="0">
                        <a:solidFill>
                          <a:srgbClr val="92D050"/>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23601772"/>
                  </a:ext>
                </a:extLst>
              </a:tr>
            </a:tbl>
          </a:graphicData>
        </a:graphic>
      </p:graphicFrame>
      <p:sp>
        <p:nvSpPr>
          <p:cNvPr id="10" name="Rectangle 9">
            <a:extLst>
              <a:ext uri="{FF2B5EF4-FFF2-40B4-BE49-F238E27FC236}">
                <a16:creationId xmlns:a16="http://schemas.microsoft.com/office/drawing/2014/main" id="{684BAE62-6C83-413D-8DF0-6FFDDFA7BFCA}"/>
              </a:ext>
            </a:extLst>
          </p:cNvPr>
          <p:cNvSpPr/>
          <p:nvPr/>
        </p:nvSpPr>
        <p:spPr>
          <a:xfrm>
            <a:off x="484233" y="1569905"/>
            <a:ext cx="11160000" cy="261586"/>
          </a:xfrm>
          <a:prstGeom prst="rect">
            <a:avLst/>
          </a:prstGeom>
        </p:spPr>
        <p:txBody>
          <a:bodyPr wrap="square" lIns="91416" tIns="45708" rIns="91416" bIns="45708" anchor="t">
            <a:spAutoFit/>
          </a:bodyPr>
          <a:lstStyle/>
          <a:p>
            <a:pPr marL="178435" marR="0" lvl="0" indent="-178435" algn="l" defTabSz="1088122" rtl="0" eaLnBrk="1" fontAlgn="auto" latinLnBrk="0" hangingPunct="1">
              <a:lnSpc>
                <a:spcPct val="100000"/>
              </a:lnSpc>
              <a:spcBef>
                <a:spcPts val="600"/>
              </a:spcBef>
              <a:spcAft>
                <a:spcPts val="0"/>
              </a:spcAft>
              <a:buClr>
                <a:srgbClr val="999999"/>
              </a:buClr>
              <a:buSzTx/>
              <a:buFont typeface="Wingdings" panose="05000000000000000000" pitchFamily="2" charset="2"/>
              <a:buChar char="§"/>
              <a:tabLst/>
              <a:defRPr/>
            </a:pPr>
            <a:r>
              <a:rPr kumimoji="0" lang="en-US" sz="1100" b="0" i="0" u="none" strike="noStrike" kern="1200" cap="none" spc="0" normalizeH="0" baseline="0" noProof="0">
                <a:ln>
                  <a:noFill/>
                </a:ln>
                <a:solidFill>
                  <a:srgbClr val="000000"/>
                </a:solidFill>
                <a:effectLst/>
                <a:uLnTx/>
                <a:uFillTx/>
                <a:latin typeface="72 Brand" panose="020B0504030603020204" pitchFamily="34" charset="0"/>
                <a:ea typeface="+mn-ea"/>
                <a:cs typeface="+mn-cs"/>
              </a:rPr>
              <a:t>All CDP Foundational Use Cases are on track and will enable business adoption</a:t>
            </a:r>
            <a:r>
              <a:rPr kumimoji="0" lang="en-US" sz="1100" b="0" i="0" u="none" strike="noStrike" kern="1200" cap="none" spc="0" normalizeH="0" baseline="0" noProof="0">
                <a:ln>
                  <a:noFill/>
                </a:ln>
                <a:solidFill>
                  <a:srgbClr val="000000"/>
                </a:solidFill>
                <a:effectLst/>
                <a:highlight>
                  <a:srgbClr val="FFFF00"/>
                </a:highlight>
                <a:uLnTx/>
                <a:uFillTx/>
                <a:latin typeface="72 Brand" panose="020B0504030603020204" pitchFamily="34" charset="0"/>
                <a:ea typeface="+mn-ea"/>
                <a:cs typeface="+mn-cs"/>
              </a:rPr>
              <a:t>. </a:t>
            </a:r>
          </a:p>
        </p:txBody>
      </p:sp>
      <p:cxnSp>
        <p:nvCxnSpPr>
          <p:cNvPr id="11" name="Straight Connector 10">
            <a:extLst>
              <a:ext uri="{FF2B5EF4-FFF2-40B4-BE49-F238E27FC236}">
                <a16:creationId xmlns:a16="http://schemas.microsoft.com/office/drawing/2014/main" id="{4D7C26AF-C5B6-46E6-9C29-FC8FF94AF77D}"/>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80ABA4-9EB2-4498-8EC3-33D415EE607E}"/>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DA355873-23F8-4BE4-8706-51E4331F4FE4}"/>
              </a:ext>
            </a:extLst>
          </p:cNvPr>
          <p:cNvGraphicFramePr>
            <a:graphicFrameLocks noGrp="1"/>
          </p:cNvGraphicFramePr>
          <p:nvPr>
            <p:extLst>
              <p:ext uri="{D42A27DB-BD31-4B8C-83A1-F6EECF244321}">
                <p14:modId xmlns:p14="http://schemas.microsoft.com/office/powerpoint/2010/main" val="327689891"/>
              </p:ext>
            </p:extLst>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61D3C7-AEDD-42FF-B0D4-6016912D8EA0}"/>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19FC80B7-462D-0F31-D0C2-2CC4BE579D7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BFDAC2BF-17E7-EC21-4FD4-D1D3E7FB68DF}"/>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E9328F0B-FF78-5EEE-23DC-9F0DF216A3A9}"/>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D075EE3F-1670-F362-8245-7102592998F4}"/>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F364D61B-768D-80DF-CA8E-4AD78CB10D95}"/>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2C65040F-4055-BC84-D065-3E63844150E3}"/>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9EEB2864-79EA-7102-D835-98E957C0863F}"/>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5408FA71-995A-BA79-12B7-0C90F1C30C07}"/>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179665A1-E62B-391E-2CC0-5BE1BFFCE536}"/>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4CD89C84-97E8-CEE9-9B15-713A736A0DC3}"/>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F183A9C4-3D09-115F-8B01-A3E21D930521}"/>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E76DA291-21EA-4E5A-CBBB-B23AA27A086A}"/>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2C52BBD6-7076-5E50-B68F-EC204BB09F2C}"/>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374FF9AE-AEBC-9462-9BAE-B6A5193DFD79}"/>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0E45FE75-EDD3-DF04-C89E-DF1F70938727}"/>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001E1662-8222-291E-395E-97EDE7C28201}"/>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47052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66D6E-D17A-B985-63C3-31176C9EEB9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219152D-379D-BC83-7FCE-D2E850F219E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3219152D-379D-BC83-7FCE-D2E850F219E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22102EE5-801C-C299-0DAE-70E834F7E219}"/>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(1/2)</a:t>
            </a:r>
          </a:p>
        </p:txBody>
      </p:sp>
      <p:graphicFrame>
        <p:nvGraphicFramePr>
          <p:cNvPr id="6" name="Table 6">
            <a:extLst>
              <a:ext uri="{FF2B5EF4-FFF2-40B4-BE49-F238E27FC236}">
                <a16:creationId xmlns:a16="http://schemas.microsoft.com/office/drawing/2014/main" id="{A738AAED-E924-44A7-A636-F36282531510}"/>
              </a:ext>
            </a:extLst>
          </p:cNvPr>
          <p:cNvGraphicFramePr>
            <a:graphicFrameLocks noGrp="1"/>
          </p:cNvGraphicFramePr>
          <p:nvPr/>
        </p:nvGraphicFramePr>
        <p:xfrm>
          <a:off x="504001" y="2036224"/>
          <a:ext cx="11242624" cy="2792070"/>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1</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lang="en-US" sz="700" b="1" dirty="0">
                          <a:solidFill>
                            <a:srgbClr val="002A86"/>
                          </a:solidFill>
                        </a:rPr>
                        <a:t>{{Foundational Use Case Title 1}}</a:t>
                      </a:r>
                      <a:br>
                        <a:rPr lang="en-US" sz="700" dirty="0"/>
                      </a:br>
                      <a:r>
                        <a:rPr lang="de-DE" sz="700" b="0" kern="0" noProof="1">
                          <a:solidFill>
                            <a:srgbClr val="000000"/>
                          </a:solidFill>
                          <a:latin typeface="+mn-lt"/>
                        </a:rPr>
                        <a:t>{{Foundational Use Case Owner 1}}</a:t>
                      </a:r>
                    </a:p>
                  </a:txBody>
                  <a:tcPr>
                    <a:lnL w="10000" cap="flat" cmpd="sng" algn="ctr">
                      <a:noFill/>
                      <a:prstDash val="solid"/>
                    </a:lnL>
                    <a:lnR>
                      <a:noFill/>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{{Overall Status FUC 1}}</a:t>
                      </a:r>
                    </a:p>
                  </a:txBody>
                  <a:tcPr>
                    <a:lnL>
                      <a:noFill/>
                    </a:lnL>
                    <a:lnR w="1270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rgbClr val="92D050"/>
                        </a:solidFill>
                        <a:highlight>
                          <a:srgbClr val="FFFF00"/>
                        </a:highlight>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184116784"/>
                  </a:ext>
                </a:extLst>
              </a:tr>
              <a:tr h="341817">
                <a:tc>
                  <a:txBody>
                    <a:bodyPr/>
                    <a:lstStyle/>
                    <a:p>
                      <a:pPr marL="0" algn="ctr" defTabSz="1088231" rtl="0" eaLnBrk="1" fontAlgn="base" latinLnBrk="0" hangingPunct="1">
                        <a:spcBef>
                          <a:spcPts val="0"/>
                        </a:spcBef>
                        <a:spcAft>
                          <a:spcPts val="0"/>
                        </a:spcAft>
                        <a:buClr>
                          <a:srgbClr val="F0AB00"/>
                        </a:buClr>
                        <a:buSzPct val="80000"/>
                      </a:pPr>
                      <a:r>
                        <a:rPr lang="de-DE" sz="700" b="1" kern="0">
                          <a:solidFill>
                            <a:schemeClr val="tx1"/>
                          </a:solidFill>
                          <a:latin typeface="+mn-lt"/>
                          <a:ea typeface="+mn-ea"/>
                          <a:cs typeface="Arial Unicode MS"/>
                        </a:rPr>
                        <a:t>3</a:t>
                      </a:r>
                      <a:endParaRPr lang="en-US" sz="700" b="1" kern="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1087470">
                        <a:spcBef>
                          <a:spcPct val="0"/>
                        </a:spcBef>
                        <a:spcAft>
                          <a:spcPts val="100"/>
                        </a:spcAft>
                        <a:defRPr/>
                      </a:pPr>
                      <a:r>
                        <a:rPr lang="en-US" sz="700" b="1" dirty="0">
                          <a:solidFill>
                            <a:srgbClr val="002A86"/>
                          </a:solidFill>
                        </a:rPr>
                        <a:t>{{Foundational Use Case Title 2}}</a:t>
                      </a:r>
                      <a:br>
                        <a:rPr lang="en-US" sz="700" b="1" dirty="0">
                          <a:latin typeface="+mn-lt"/>
                          <a:cs typeface="Arial"/>
                        </a:rPr>
                      </a:br>
                      <a:r>
                        <a:rPr lang="de-DE" sz="700" b="0" kern="0" noProof="1">
                          <a:solidFill>
                            <a:srgbClr val="000000"/>
                          </a:solidFill>
                          <a:latin typeface="+mn-lt"/>
                        </a:rPr>
                        <a:t>{{Foundational Use Case Owner 2}}</a:t>
                      </a:r>
                      <a:endParaRPr lang="en-US" sz="700" b="1" dirty="0">
                        <a:latin typeface="+mn-lt"/>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{{Overall Status FUC 2}}</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800">
                        <a:highlight>
                          <a:srgbClr val="FFFF00"/>
                        </a:highlight>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922934585"/>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ea typeface="+mn-ea"/>
                          <a:cs typeface="Arial Unicode MS"/>
                        </a:rPr>
                        <a:t>4</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{{Foundational Use Case Title 3}}</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{{Foundational Use Case Owner 3}}</a:t>
                      </a:r>
                      <a:endParaRPr kumimoji="0" lang="de-DE" sz="700" b="0" i="0" u="none" strike="noStrike" kern="1200" cap="none" spc="0" normalizeH="0" baseline="0" noProof="1">
                        <a:ln>
                          <a:noFill/>
                        </a:ln>
                        <a:solidFill>
                          <a:srgbClr val="000000"/>
                        </a:solidFill>
                        <a:effectLst/>
                        <a:uLnTx/>
                        <a:uFillTx/>
                        <a:latin typeface="72 Brand"/>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{{Overall Status FUC 3}}</a:t>
                      </a:r>
                    </a:p>
                  </a:txBody>
                  <a:tcPr>
                    <a:lnL>
                      <a:noFill/>
                    </a:lnL>
                    <a:lnR w="12700" cap="flat" cmpd="sng" algn="ctr">
                      <a:solidFill>
                        <a:schemeClr val="bg2"/>
                      </a:solid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chemeClr val="accent1"/>
                        </a:solidFill>
                        <a:highlight>
                          <a:srgbClr val="FFFF00"/>
                        </a:highlight>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86835731"/>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ea typeface="+mn-ea"/>
                          <a:cs typeface="Arial Unicode MS"/>
                        </a:rPr>
                        <a:t>5</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{{Foundational Use Case Title 4}}</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{{Foundational Use Case Owner 4}}</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{{Overall Status FUC 4}}</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800">
                        <a:highlight>
                          <a:srgbClr val="FFFF00"/>
                        </a:highlight>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9188707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6</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{{Foundational Use Case Title 5}}</a:t>
                      </a:r>
                      <a:br>
                        <a:rPr lang="en-US" sz="700" dirty="0"/>
                      </a:br>
                      <a:r>
                        <a:rPr lang="de-DE" sz="700" b="0" kern="0" noProof="1">
                          <a:solidFill>
                            <a:srgbClr val="000000"/>
                          </a:solidFill>
                          <a:latin typeface="+mn-lt"/>
                        </a:rPr>
                        <a:t>{{Foundational Use Case Owner 5}}</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{{Overall Status FUC 5}}</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rgbClr val="92D050"/>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9936552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7</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{{Foundational Use Case Title 6}}</a:t>
                      </a:r>
                      <a:br>
                        <a:rPr lang="en-US" sz="700" dirty="0"/>
                      </a:br>
                      <a:r>
                        <a:rPr lang="de-DE" sz="700" b="0" kern="0" noProof="1">
                          <a:solidFill>
                            <a:srgbClr val="000000"/>
                          </a:solidFill>
                          <a:latin typeface="+mn-lt"/>
                        </a:rPr>
                        <a:t>{{Foundational Use Case Owner 6}}</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{{Overall Status FUC 6}}</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rgbClr val="92D050"/>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914850514"/>
                  </a:ext>
                </a:extLst>
              </a:tr>
              <a:tr h="341817">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8</a:t>
                      </a: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{{Foundational Use Case Title 7}}</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{{Foundational Use Case Owner 7}}</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{{Overall Status FUC 7}}</a:t>
                      </a:r>
                    </a:p>
                  </a:txBody>
                  <a:tcPr>
                    <a:lnL>
                      <a:noFill/>
                    </a:lnL>
                    <a:lnR w="12700" cap="flat" cmpd="sng" algn="ctr">
                      <a:solidFill>
                        <a:schemeClr val="bg2"/>
                      </a:solid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dirty="0">
                        <a:solidFill>
                          <a:srgbClr val="92D050"/>
                        </a:solidFill>
                        <a:latin typeface="+mn-lt"/>
                        <a:ea typeface="+mn-ea"/>
                        <a:cs typeface="+mn-cs"/>
                      </a:endParaRP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2">
                          <a:lumMod val="40000"/>
                          <a:lumOff val="60000"/>
                        </a:schemeClr>
                      </a:solidFill>
                      <a:prstDash val="solid"/>
                      <a:round/>
                      <a:headEnd type="none" w="med" len="med"/>
                      <a:tailEnd type="none" w="med" len="med"/>
                    </a:lnT>
                    <a:lnB w="1905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23601772"/>
                  </a:ext>
                </a:extLst>
              </a:tr>
            </a:tbl>
          </a:graphicData>
        </a:graphic>
      </p:graphicFrame>
      <p:sp>
        <p:nvSpPr>
          <p:cNvPr id="10" name="Rectangle 9">
            <a:extLst>
              <a:ext uri="{FF2B5EF4-FFF2-40B4-BE49-F238E27FC236}">
                <a16:creationId xmlns:a16="http://schemas.microsoft.com/office/drawing/2014/main" id="{684BAE62-6C83-413D-8DF0-6FFDDFA7BFCA}"/>
              </a:ext>
            </a:extLst>
          </p:cNvPr>
          <p:cNvSpPr/>
          <p:nvPr/>
        </p:nvSpPr>
        <p:spPr>
          <a:xfrm>
            <a:off x="484233" y="1569905"/>
            <a:ext cx="11160000" cy="261586"/>
          </a:xfrm>
          <a:prstGeom prst="rect">
            <a:avLst/>
          </a:prstGeom>
        </p:spPr>
        <p:txBody>
          <a:bodyPr wrap="square" lIns="91416" tIns="45708" rIns="91416" bIns="45708" anchor="t">
            <a:spAutoFit/>
          </a:bodyPr>
          <a:lstStyle/>
          <a:p>
            <a:pPr marL="178435" marR="0" lvl="0" indent="-178435" algn="l" defTabSz="1088122" rtl="0" eaLnBrk="1" fontAlgn="auto" latinLnBrk="0" hangingPunct="1">
              <a:lnSpc>
                <a:spcPct val="100000"/>
              </a:lnSpc>
              <a:spcBef>
                <a:spcPts val="600"/>
              </a:spcBef>
              <a:spcAft>
                <a:spcPts val="0"/>
              </a:spcAft>
              <a:buClr>
                <a:srgbClr val="999999"/>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72 Brand" panose="020B0504030603020204" pitchFamily="34" charset="0"/>
                <a:ea typeface="+mn-ea"/>
                <a:cs typeface="+mn-cs"/>
              </a:rPr>
              <a:t>{{AI</a:t>
            </a:r>
            <a:r>
              <a:rPr lang="en-US" sz="1100" dirty="0">
                <a:solidFill>
                  <a:srgbClr val="000000"/>
                </a:solidFill>
                <a:highlight>
                  <a:srgbClr val="FFFF00"/>
                </a:highlight>
                <a:latin typeface="72 Brand" panose="020B0504030603020204" pitchFamily="34" charset="0"/>
              </a:rPr>
              <a:t>OverviewMessage1}}</a:t>
            </a:r>
            <a:r>
              <a:rPr kumimoji="0" lang="en-US" sz="1100" b="0" i="0" u="none" strike="noStrike" kern="1200" cap="none" spc="0" normalizeH="0" baseline="0" noProof="0" dirty="0">
                <a:ln>
                  <a:noFill/>
                </a:ln>
                <a:solidFill>
                  <a:srgbClr val="000000"/>
                </a:solidFill>
                <a:effectLst/>
                <a:highlight>
                  <a:srgbClr val="FFFF00"/>
                </a:highlight>
                <a:uLnTx/>
                <a:uFillTx/>
                <a:latin typeface="72 Brand" panose="020B0504030603020204" pitchFamily="34" charset="0"/>
                <a:ea typeface="+mn-ea"/>
                <a:cs typeface="+mn-cs"/>
              </a:rPr>
              <a:t> </a:t>
            </a:r>
          </a:p>
        </p:txBody>
      </p:sp>
      <p:cxnSp>
        <p:nvCxnSpPr>
          <p:cNvPr id="11" name="Straight Connector 10">
            <a:extLst>
              <a:ext uri="{FF2B5EF4-FFF2-40B4-BE49-F238E27FC236}">
                <a16:creationId xmlns:a16="http://schemas.microsoft.com/office/drawing/2014/main" id="{4D7C26AF-C5B6-46E6-9C29-FC8FF94AF77D}"/>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80ABA4-9EB2-4498-8EC3-33D415EE607E}"/>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DA355873-23F8-4BE4-8706-51E4331F4FE4}"/>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61D3C7-AEDD-42FF-B0D4-6016912D8EA0}"/>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19FC80B7-462D-0F31-D0C2-2CC4BE579D7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BFDAC2BF-17E7-EC21-4FD4-D1D3E7FB68DF}"/>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E9328F0B-FF78-5EEE-23DC-9F0DF216A3A9}"/>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D075EE3F-1670-F362-8245-7102592998F4}"/>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F364D61B-768D-80DF-CA8E-4AD78CB10D95}"/>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2C65040F-4055-BC84-D065-3E63844150E3}"/>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9EEB2864-79EA-7102-D835-98E957C0863F}"/>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5408FA71-995A-BA79-12B7-0C90F1C30C07}"/>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179665A1-E62B-391E-2CC0-5BE1BFFCE536}"/>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4CD89C84-97E8-CEE9-9B15-713A736A0DC3}"/>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F183A9C4-3D09-115F-8B01-A3E21D930521}"/>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E76DA291-21EA-4E5A-CBBB-B23AA27A086A}"/>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2C52BBD6-7076-5E50-B68F-EC204BB09F2C}"/>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374FF9AE-AEBC-9462-9BAE-B6A5193DFD79}"/>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0E45FE75-EDD3-DF04-C89E-DF1F70938727}"/>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001E1662-8222-291E-395E-97EDE7C28201}"/>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784785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CB784-1B64-6AE0-FB8B-F07FC530B44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D335A23-9BE9-6FFA-8E69-7452A329224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FD335A23-9BE9-6FFA-8E69-7452A329224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3925C308-9233-DD22-0F06-93D36B6FCCB4}"/>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(2/2)</a:t>
            </a:r>
          </a:p>
        </p:txBody>
      </p:sp>
      <p:graphicFrame>
        <p:nvGraphicFramePr>
          <p:cNvPr id="6" name="Table 6">
            <a:extLst>
              <a:ext uri="{FF2B5EF4-FFF2-40B4-BE49-F238E27FC236}">
                <a16:creationId xmlns:a16="http://schemas.microsoft.com/office/drawing/2014/main" id="{5B2052E5-9AAF-2BD8-6445-1B9C14EA6551}"/>
              </a:ext>
            </a:extLst>
          </p:cNvPr>
          <p:cNvGraphicFramePr>
            <a:graphicFrameLocks noGrp="1"/>
          </p:cNvGraphicFramePr>
          <p:nvPr>
            <p:extLst>
              <p:ext uri="{D42A27DB-BD31-4B8C-83A1-F6EECF244321}">
                <p14:modId xmlns:p14="http://schemas.microsoft.com/office/powerpoint/2010/main" val="186708481"/>
              </p:ext>
            </p:extLst>
          </p:nvPr>
        </p:nvGraphicFramePr>
        <p:xfrm>
          <a:off x="504001" y="2036224"/>
          <a:ext cx="11242624" cy="2433891"/>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99351">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9</a:t>
                      </a: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u="sng" noProof="1">
                          <a:solidFill>
                            <a:srgbClr val="002A86"/>
                          </a:solidFill>
                          <a:latin typeface="+mn-lt"/>
                          <a:hlinkClick r:id="rId6">
                            <a:extLst>
                              <a:ext uri="{A12FA001-AC4F-418D-AE19-62706E023703}">
                                <ahyp:hlinkClr xmlns:ahyp="http://schemas.microsoft.com/office/drawing/2018/hyperlinkcolor" val="tx"/>
                              </a:ext>
                            </a:extLst>
                          </a:hlinkClick>
                        </a:rPr>
                        <a:t>SP-26831</a:t>
                      </a:r>
                      <a:r>
                        <a:rPr lang="en-US" sz="700" b="1" noProof="1">
                          <a:solidFill>
                            <a:srgbClr val="000000"/>
                          </a:solidFill>
                          <a:cs typeface="Arial"/>
                        </a:rPr>
                        <a:t> </a:t>
                      </a:r>
                      <a:r>
                        <a:rPr lang="en-US" sz="700" b="1" noProof="1">
                          <a:solidFill>
                            <a:srgbClr val="000000"/>
                          </a:solidFill>
                          <a:latin typeface="72 Brand" panose="020B0504030603020204" pitchFamily="34" charset="0"/>
                          <a:cs typeface="Arial"/>
                        </a:rPr>
                        <a:t>- Data Deletion Dashboard PoC</a:t>
                      </a:r>
                    </a:p>
                    <a:p>
                      <a:pPr defTabSz="1087470">
                        <a:spcBef>
                          <a:spcPct val="0"/>
                        </a:spcBef>
                        <a:spcAft>
                          <a:spcPts val="100"/>
                        </a:spcAft>
                        <a:defRPr/>
                      </a:pPr>
                      <a:r>
                        <a:rPr lang="de-DE" sz="700" b="0" kern="0" noProof="1">
                          <a:solidFill>
                            <a:srgbClr val="000000"/>
                          </a:solidFill>
                          <a:latin typeface="+mn-lt"/>
                        </a:rPr>
                        <a:t>Madhavan Ponmalar</a:t>
                      </a: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Will be PoC, not business adoption because receiving team doesn’t have resources to build dashboard, we can build data set</a:t>
                      </a:r>
                    </a:p>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Stakeholder alignment on requirements, result: move forward with Outreach SMC for phase 1. CRM will be archiving flag vs. deletion. </a:t>
                      </a:r>
                    </a:p>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Next step: implementation of missing fields in data products completed and can be tested in next sprint (sprint 4, starting Oct 21)</a:t>
                      </a:r>
                    </a:p>
                    <a:p>
                      <a:pPr marL="171450" indent="-171450" defTabSz="1087470">
                        <a:spcBef>
                          <a:spcPct val="0"/>
                        </a:spcBef>
                        <a:spcAft>
                          <a:spcPts val="100"/>
                        </a:spcAft>
                        <a:buFont typeface="Arial" panose="020B0604020202020204" pitchFamily="34" charset="0"/>
                        <a:buChar char="•"/>
                        <a:defRPr/>
                      </a:pPr>
                      <a:r>
                        <a:rPr lang="en-US" sz="700" b="0" kern="1200">
                          <a:solidFill>
                            <a:srgbClr val="000000"/>
                          </a:solidFill>
                          <a:latin typeface="+mn-lt"/>
                          <a:ea typeface="+mn-ea"/>
                          <a:cs typeface="Arial"/>
                        </a:rPr>
                        <a:t>Invite for call to plan tasks for next PI</a:t>
                      </a:r>
                    </a:p>
                  </a:txBody>
                  <a:tcPr>
                    <a:lnL>
                      <a:noFill/>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rgbClr val="92D05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36A41D"/>
                    </a:solidFill>
                  </a:tcPr>
                </a:tc>
                <a:extLst>
                  <a:ext uri="{0D108BD9-81ED-4DB2-BD59-A6C34878D82A}">
                    <a16:rowId xmlns:a16="http://schemas.microsoft.com/office/drawing/2014/main" val="789610763"/>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de-DE" sz="700" b="1" kern="0">
                          <a:solidFill>
                            <a:schemeClr val="tx1"/>
                          </a:solidFill>
                          <a:latin typeface="+mn-lt"/>
                          <a:ea typeface="+mn-ea"/>
                          <a:cs typeface="Arial Unicode MS"/>
                        </a:rPr>
                        <a:t>10</a:t>
                      </a:r>
                      <a:endParaRPr lang="en-US" sz="700" b="1" kern="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ct val="0"/>
                        </a:spcBef>
                        <a:spcAft>
                          <a:spcPts val="100"/>
                        </a:spcAft>
                        <a:buClrTx/>
                        <a:buSzTx/>
                        <a:buFontTx/>
                        <a:buNone/>
                      </a:pP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7">
                            <a:extLst>
                              <a:ext uri="{A12FA001-AC4F-418D-AE19-62706E023703}">
                                <ahyp:hlinkClr xmlns:ahyp="http://schemas.microsoft.com/office/drawing/2018/hyperlinkcolor" val="tx"/>
                              </a:ext>
                            </a:extLst>
                          </a:hlinkClick>
                        </a:rPr>
                        <a:t>BPRMKT-1854</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8">
                            <a:extLst>
                              <a:ext uri="{A12FA001-AC4F-418D-AE19-62706E023703}">
                                <ahyp:hlinkClr xmlns:ahyp="http://schemas.microsoft.com/office/drawing/2018/hyperlinkcolor" val="tx"/>
                              </a:ext>
                            </a:extLst>
                          </a:hlinkClick>
                        </a:rPr>
                        <a:t>-1871</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9">
                            <a:extLst>
                              <a:ext uri="{A12FA001-AC4F-418D-AE19-62706E023703}">
                                <ahyp:hlinkClr xmlns:ahyp="http://schemas.microsoft.com/office/drawing/2018/hyperlinkcolor" val="tx"/>
                              </a:ext>
                            </a:extLst>
                          </a:hlinkClick>
                        </a:rPr>
                        <a:t>-1944</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0">
                            <a:extLst>
                              <a:ext uri="{A12FA001-AC4F-418D-AE19-62706E023703}">
                                <ahyp:hlinkClr xmlns:ahyp="http://schemas.microsoft.com/office/drawing/2018/hyperlinkcolor" val="tx"/>
                              </a:ext>
                            </a:extLst>
                          </a:hlinkClick>
                        </a:rPr>
                        <a:t>-1964</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1">
                            <a:extLst>
                              <a:ext uri="{A12FA001-AC4F-418D-AE19-62706E023703}">
                                <ahyp:hlinkClr xmlns:ahyp="http://schemas.microsoft.com/office/drawing/2018/hyperlinkcolor" val="tx"/>
                              </a:ext>
                            </a:extLst>
                          </a:hlinkClick>
                        </a:rPr>
                        <a:t>-1876, -1855</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2">
                            <a:extLst>
                              <a:ext uri="{A12FA001-AC4F-418D-AE19-62706E023703}">
                                <ahyp:hlinkClr xmlns:ahyp="http://schemas.microsoft.com/office/drawing/2018/hyperlinkcolor" val="tx"/>
                              </a:ext>
                            </a:extLst>
                          </a:hlinkClick>
                        </a:rPr>
                        <a:t>-1933</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3">
                            <a:extLst>
                              <a:ext uri="{A12FA001-AC4F-418D-AE19-62706E023703}">
                                <ahyp:hlinkClr xmlns:ahyp="http://schemas.microsoft.com/office/drawing/2018/hyperlinkcolor" val="tx"/>
                              </a:ext>
                            </a:extLst>
                          </a:hlinkClick>
                        </a:rPr>
                        <a:t>-1738</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4">
                            <a:extLst>
                              <a:ext uri="{A12FA001-AC4F-418D-AE19-62706E023703}">
                                <ahyp:hlinkClr xmlns:ahyp="http://schemas.microsoft.com/office/drawing/2018/hyperlinkcolor" val="tx"/>
                              </a:ext>
                            </a:extLst>
                          </a:hlinkClick>
                        </a:rPr>
                        <a:t>1878</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5">
                            <a:extLst>
                              <a:ext uri="{A12FA001-AC4F-418D-AE19-62706E023703}">
                                <ahyp:hlinkClr xmlns:ahyp="http://schemas.microsoft.com/office/drawing/2018/hyperlinkcolor" val="tx"/>
                              </a:ext>
                            </a:extLst>
                          </a:hlinkClick>
                        </a:rPr>
                        <a:t>-1947</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6">
                            <a:extLst>
                              <a:ext uri="{A12FA001-AC4F-418D-AE19-62706E023703}">
                                <ahyp:hlinkClr xmlns:ahyp="http://schemas.microsoft.com/office/drawing/2018/hyperlinkcolor" val="tx"/>
                              </a:ext>
                            </a:extLst>
                          </a:hlinkClick>
                        </a:rPr>
                        <a:t>-1857</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7">
                            <a:extLst>
                              <a:ext uri="{A12FA001-AC4F-418D-AE19-62706E023703}">
                                <ahyp:hlinkClr xmlns:ahyp="http://schemas.microsoft.com/office/drawing/2018/hyperlinkcolor" val="tx"/>
                              </a:ext>
                            </a:extLst>
                          </a:hlinkClick>
                        </a:rPr>
                        <a:t>-1863</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8">
                            <a:extLst>
                              <a:ext uri="{A12FA001-AC4F-418D-AE19-62706E023703}">
                                <ahyp:hlinkClr xmlns:ahyp="http://schemas.microsoft.com/office/drawing/2018/hyperlinkcolor" val="tx"/>
                              </a:ext>
                            </a:extLst>
                          </a:hlinkClick>
                        </a:rPr>
                        <a:t>-2048</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19">
                            <a:extLst>
                              <a:ext uri="{A12FA001-AC4F-418D-AE19-62706E023703}">
                                <ahyp:hlinkClr xmlns:ahyp="http://schemas.microsoft.com/office/drawing/2018/hyperlinkcolor" val="tx"/>
                              </a:ext>
                            </a:extLst>
                          </a:hlinkClick>
                        </a:rPr>
                        <a:t>-2049</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20">
                            <a:extLst>
                              <a:ext uri="{A12FA001-AC4F-418D-AE19-62706E023703}">
                                <ahyp:hlinkClr xmlns:ahyp="http://schemas.microsoft.com/office/drawing/2018/hyperlinkcolor" val="tx"/>
                              </a:ext>
                            </a:extLst>
                          </a:hlinkClick>
                        </a:rPr>
                        <a:t>-1929</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21">
                            <a:extLst>
                              <a:ext uri="{A12FA001-AC4F-418D-AE19-62706E023703}">
                                <ahyp:hlinkClr xmlns:ahyp="http://schemas.microsoft.com/office/drawing/2018/hyperlinkcolor" val="tx"/>
                              </a:ext>
                            </a:extLst>
                          </a:hlinkClick>
                        </a:rPr>
                        <a:t>-1864</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22">
                            <a:extLst>
                              <a:ext uri="{A12FA001-AC4F-418D-AE19-62706E023703}">
                                <ahyp:hlinkClr xmlns:ahyp="http://schemas.microsoft.com/office/drawing/2018/hyperlinkcolor" val="tx"/>
                              </a:ext>
                            </a:extLst>
                          </a:hlinkClick>
                        </a:rPr>
                        <a:t>-1922</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23">
                            <a:extLst>
                              <a:ext uri="{A12FA001-AC4F-418D-AE19-62706E023703}">
                                <ahyp:hlinkClr xmlns:ahyp="http://schemas.microsoft.com/office/drawing/2018/hyperlinkcolor" val="tx"/>
                              </a:ext>
                            </a:extLst>
                          </a:hlinkClick>
                        </a:rPr>
                        <a:t>1858</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24">
                            <a:extLst>
                              <a:ext uri="{A12FA001-AC4F-418D-AE19-62706E023703}">
                                <ahyp:hlinkClr xmlns:ahyp="http://schemas.microsoft.com/office/drawing/2018/hyperlinkcolor" val="tx"/>
                              </a:ext>
                            </a:extLst>
                          </a:hlinkClick>
                        </a:rPr>
                        <a:t>-1925, -1918</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25">
                            <a:extLst>
                              <a:ext uri="{A12FA001-AC4F-418D-AE19-62706E023703}">
                                <ahyp:hlinkClr xmlns:ahyp="http://schemas.microsoft.com/office/drawing/2018/hyperlinkcolor" val="tx"/>
                              </a:ext>
                            </a:extLst>
                          </a:hlinkClick>
                        </a:rPr>
                        <a:t>-1921</a:t>
                      </a:r>
                      <a:r>
                        <a:rPr kumimoji="0" lang="en-US" sz="700" b="1" i="0" u="none" strike="noStrike" kern="0" cap="none" spc="0" normalizeH="0" baseline="0" noProof="0">
                          <a:ln>
                            <a:noFill/>
                          </a:ln>
                          <a:solidFill>
                            <a:srgbClr val="002A86"/>
                          </a:solidFill>
                          <a:effectLst/>
                          <a:uLnTx/>
                          <a:uFillTx/>
                          <a:latin typeface="72 Brand"/>
                          <a:ea typeface="Noto Music"/>
                          <a:cs typeface="Arial Unicode MS"/>
                        </a:rPr>
                        <a:t>, </a:t>
                      </a:r>
                      <a:r>
                        <a:rPr kumimoji="0" lang="en-US" sz="700" b="1" i="0" u="none" strike="noStrike" kern="0" cap="none" spc="0" normalizeH="0" baseline="0" noProof="0">
                          <a:ln>
                            <a:noFill/>
                          </a:ln>
                          <a:solidFill>
                            <a:srgbClr val="002A86"/>
                          </a:solidFill>
                          <a:effectLst/>
                          <a:uLnTx/>
                          <a:uFillTx/>
                          <a:latin typeface="72 Brand"/>
                          <a:ea typeface="Noto Music"/>
                          <a:cs typeface="Arial Unicode MS"/>
                          <a:hlinkClick r:id="rId26">
                            <a:extLst>
                              <a:ext uri="{A12FA001-AC4F-418D-AE19-62706E023703}">
                                <ahyp:hlinkClr xmlns:ahyp="http://schemas.microsoft.com/office/drawing/2018/hyperlinkcolor" val="tx"/>
                              </a:ext>
                            </a:extLst>
                          </a:hlinkClick>
                        </a:rPr>
                        <a:t>-1928 </a:t>
                      </a:r>
                      <a:r>
                        <a:rPr kumimoji="0" lang="en-US" sz="700" b="1" i="0" u="none" strike="noStrike" kern="0" cap="none" spc="0" normalizeH="0" baseline="0" noProof="0">
                          <a:ln>
                            <a:noFill/>
                          </a:ln>
                          <a:solidFill>
                            <a:srgbClr val="000000"/>
                          </a:solidFill>
                          <a:effectLst/>
                          <a:uLnTx/>
                          <a:uFillTx/>
                          <a:latin typeface="72 Brand"/>
                          <a:ea typeface="Noto Music"/>
                          <a:cs typeface="Arial Unicode MS"/>
                        </a:rPr>
                        <a:t>- New Behavioral Data Model – Several Features</a:t>
                      </a:r>
                      <a:r>
                        <a:rPr lang="en-US" sz="700" b="1" i="0" u="none" strike="noStrike" kern="0" cap="none" spc="0" normalizeH="0" baseline="0" noProof="0">
                          <a:ln>
                            <a:noFill/>
                          </a:ln>
                          <a:solidFill>
                            <a:srgbClr val="000000"/>
                          </a:solidFill>
                          <a:effectLst/>
                          <a:uLnTx/>
                          <a:uFillTx/>
                          <a:latin typeface="72 Brand"/>
                          <a:ea typeface="Noto Music"/>
                          <a:cs typeface="Arial Unicode MS"/>
                        </a:rPr>
                        <a:t> (Ingestion)</a:t>
                      </a:r>
                      <a:endParaRPr kumimoji="0" lang="en-US" sz="700" b="1" i="0" u="none" strike="noStrike" kern="0" cap="none" spc="0" normalizeH="0" baseline="0" noProof="0">
                        <a:ln>
                          <a:noFill/>
                        </a:ln>
                        <a:solidFill>
                          <a:srgbClr val="000000"/>
                        </a:solidFill>
                        <a:effectLst/>
                        <a:uLnTx/>
                        <a:uFillTx/>
                        <a:latin typeface="72 Brand"/>
                        <a:ea typeface="Noto Music"/>
                        <a:cs typeface="Arial Unicode MS"/>
                      </a:endParaRP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0" i="0" u="none" strike="noStrike" kern="1200" cap="none" spc="0" normalizeH="0" baseline="0" noProof="1">
                          <a:ln>
                            <a:noFill/>
                          </a:ln>
                          <a:solidFill>
                            <a:srgbClr val="000000"/>
                          </a:solidFill>
                          <a:effectLst/>
                          <a:uLnTx/>
                          <a:uFillTx/>
                          <a:latin typeface="+mn-lt"/>
                          <a:ea typeface="+mn-ea"/>
                          <a:cs typeface="+mn-cs"/>
                        </a:rPr>
                        <a:t>Nitin Singh</a:t>
                      </a: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8435" marR="0" lvl="0" indent="-178435" algn="l" defTabSz="1088122" rtl="0" eaLnBrk="1" fontAlgn="auto" latinLnBrk="0" hangingPunct="1">
                        <a:lnSpc>
                          <a:spcPct val="100000"/>
                        </a:lnSpc>
                        <a:spcBef>
                          <a:spcPts val="600"/>
                        </a:spcBef>
                        <a:spcAft>
                          <a:spcPts val="0"/>
                        </a:spcAft>
                        <a:buClr>
                          <a:schemeClr val="tx1"/>
                        </a:buClr>
                        <a:buSzTx/>
                        <a:buFont typeface="Wingdings" panose="05000000000000000000" pitchFamily="2" charset="2"/>
                        <a:buChar char="§"/>
                        <a:tabLst/>
                        <a:defRPr/>
                      </a:pPr>
                      <a:r>
                        <a:rPr lang="en-US" sz="700" b="0" kern="1200" noProof="0">
                          <a:solidFill>
                            <a:srgbClr val="000000"/>
                          </a:solidFill>
                          <a:latin typeface="+mn-lt"/>
                          <a:ea typeface="+mn-ea"/>
                          <a:cs typeface="Arial"/>
                        </a:rPr>
                        <a:t>Raw Data ingestion features currently in deploy / validation for several sources:</a:t>
                      </a:r>
                    </a:p>
                    <a:p>
                      <a:pPr marL="722714" marR="0" lvl="1" indent="-178435" algn="l" defTabSz="1088122" rtl="0" eaLnBrk="1" fontAlgn="auto" latinLnBrk="0" hangingPunct="1">
                        <a:lnSpc>
                          <a:spcPct val="100000"/>
                        </a:lnSpc>
                        <a:spcBef>
                          <a:spcPts val="600"/>
                        </a:spcBef>
                        <a:spcAft>
                          <a:spcPts val="0"/>
                        </a:spcAft>
                        <a:buClr>
                          <a:schemeClr val="tx1"/>
                        </a:buClr>
                        <a:buSzTx/>
                        <a:buFont typeface="Wingdings" panose="05000000000000000000" pitchFamily="2" charset="2"/>
                        <a:buChar char="§"/>
                        <a:tabLst/>
                        <a:defRPr/>
                      </a:pPr>
                      <a:r>
                        <a:rPr lang="en-US" sz="700" b="0" kern="1200" noProof="0">
                          <a:solidFill>
                            <a:srgbClr val="000000"/>
                          </a:solidFill>
                          <a:latin typeface="+mn-lt"/>
                          <a:ea typeface="+mn-ea"/>
                          <a:cs typeface="Arial"/>
                        </a:rPr>
                        <a:t>Marketo Email &amp; Web Data (ITDYM-4559, ITDYM-4561, ITDYM-4562, ITDYM-4563, ITDYM-4572 &amp; ITDYM-4607)</a:t>
                      </a:r>
                    </a:p>
                    <a:p>
                      <a:pPr marL="722714" marR="0" lvl="1" indent="-178435" algn="l" defTabSz="1088122" rtl="0" eaLnBrk="1" fontAlgn="auto" latinLnBrk="0" hangingPunct="1">
                        <a:lnSpc>
                          <a:spcPct val="100000"/>
                        </a:lnSpc>
                        <a:spcBef>
                          <a:spcPts val="600"/>
                        </a:spcBef>
                        <a:spcAft>
                          <a:spcPts val="0"/>
                        </a:spcAft>
                        <a:buClr>
                          <a:schemeClr val="tx1"/>
                        </a:buClr>
                        <a:buSzTx/>
                        <a:buFont typeface="Wingdings" panose="05000000000000000000" pitchFamily="2" charset="2"/>
                        <a:buChar char="§"/>
                        <a:tabLst/>
                        <a:defRPr/>
                      </a:pPr>
                      <a:r>
                        <a:rPr lang="en-US" sz="700" b="0" kern="1200" noProof="0">
                          <a:solidFill>
                            <a:srgbClr val="000000"/>
                          </a:solidFill>
                          <a:latin typeface="+mn-lt"/>
                          <a:ea typeface="+mn-ea"/>
                          <a:cs typeface="Arial"/>
                        </a:rPr>
                        <a:t>PTT (ITDYM-4564) &amp; NGDS (ITDYM-4577) Data</a:t>
                      </a:r>
                    </a:p>
                    <a:p>
                      <a:pPr marL="722714" marR="0" lvl="1" indent="-178435" algn="l" defTabSz="1088122" rtl="0" eaLnBrk="1" fontAlgn="auto" latinLnBrk="0" hangingPunct="1">
                        <a:lnSpc>
                          <a:spcPct val="100000"/>
                        </a:lnSpc>
                        <a:spcBef>
                          <a:spcPts val="600"/>
                        </a:spcBef>
                        <a:spcAft>
                          <a:spcPts val="0"/>
                        </a:spcAft>
                        <a:buClr>
                          <a:schemeClr val="tx1"/>
                        </a:buClr>
                        <a:buSzTx/>
                        <a:buFont typeface="Wingdings" panose="05000000000000000000" pitchFamily="2" charset="2"/>
                        <a:buChar char="§"/>
                        <a:tabLst/>
                        <a:defRPr/>
                      </a:pPr>
                      <a:r>
                        <a:rPr lang="en-US" sz="700" b="0" kern="1200" noProof="0">
                          <a:solidFill>
                            <a:srgbClr val="000000"/>
                          </a:solidFill>
                          <a:latin typeface="+mn-lt"/>
                          <a:ea typeface="+mn-ea"/>
                          <a:cs typeface="Arial"/>
                        </a:rPr>
                        <a:t>Raw Paid Media MSIGHTS (ITDYM-4580)</a:t>
                      </a:r>
                    </a:p>
                    <a:p>
                      <a:pPr marL="178435" marR="0" lvl="0" indent="-178435" algn="l" defTabSz="1088122" rtl="0" eaLnBrk="1" fontAlgn="auto" latinLnBrk="0" hangingPunct="1">
                        <a:lnSpc>
                          <a:spcPct val="100000"/>
                        </a:lnSpc>
                        <a:spcBef>
                          <a:spcPts val="600"/>
                        </a:spcBef>
                        <a:spcAft>
                          <a:spcPts val="0"/>
                        </a:spcAft>
                        <a:buClr>
                          <a:schemeClr val="tx1"/>
                        </a:buClr>
                        <a:buSzTx/>
                        <a:buFont typeface="Wingdings" panose="05000000000000000000" pitchFamily="2" charset="2"/>
                        <a:buChar char="§"/>
                        <a:tabLst/>
                        <a:defRPr/>
                      </a:pPr>
                      <a:r>
                        <a:rPr lang="en-US" sz="700" b="0" kern="1200" noProof="0">
                          <a:solidFill>
                            <a:srgbClr val="000000"/>
                          </a:solidFill>
                          <a:latin typeface="+mn-lt"/>
                          <a:ea typeface="+mn-ea"/>
                          <a:cs typeface="Arial"/>
                        </a:rPr>
                        <a:t>Raw Data Ingestion features currently in development:</a:t>
                      </a:r>
                    </a:p>
                    <a:p>
                      <a:pPr marL="722714" marR="0" lvl="1" indent="-178435" algn="l" defTabSz="1088122" rtl="0" eaLnBrk="1" fontAlgn="auto" latinLnBrk="0" hangingPunct="1">
                        <a:lnSpc>
                          <a:spcPct val="100000"/>
                        </a:lnSpc>
                        <a:spcBef>
                          <a:spcPts val="600"/>
                        </a:spcBef>
                        <a:spcAft>
                          <a:spcPts val="0"/>
                        </a:spcAft>
                        <a:buClr>
                          <a:schemeClr val="tx1"/>
                        </a:buClr>
                        <a:buSzTx/>
                        <a:buFont typeface="Wingdings" panose="05000000000000000000" pitchFamily="2" charset="2"/>
                        <a:buChar char="§"/>
                        <a:tabLst/>
                        <a:defRPr/>
                      </a:pPr>
                      <a:r>
                        <a:rPr lang="en-US" sz="700" b="0" kern="1200" noProof="0">
                          <a:solidFill>
                            <a:srgbClr val="000000"/>
                          </a:solidFill>
                          <a:latin typeface="+mn-lt"/>
                          <a:ea typeface="+mn-ea"/>
                          <a:cs typeface="Arial"/>
                        </a:rPr>
                        <a:t>Adobe Analytics (ITDYM-4569 &amp; ITDYM-4681)</a:t>
                      </a:r>
                    </a:p>
                    <a:p>
                      <a:pPr marL="722714" marR="0" lvl="1" indent="-178435" algn="l" defTabSz="1088122" rtl="0" eaLnBrk="1" fontAlgn="auto" latinLnBrk="0" hangingPunct="1">
                        <a:lnSpc>
                          <a:spcPct val="100000"/>
                        </a:lnSpc>
                        <a:spcBef>
                          <a:spcPts val="600"/>
                        </a:spcBef>
                        <a:spcAft>
                          <a:spcPts val="0"/>
                        </a:spcAft>
                        <a:buClr>
                          <a:schemeClr val="tx1"/>
                        </a:buClr>
                        <a:buSzTx/>
                        <a:buFont typeface="Wingdings" panose="05000000000000000000" pitchFamily="2" charset="2"/>
                        <a:buChar char="§"/>
                        <a:tabLst/>
                        <a:defRPr/>
                      </a:pPr>
                      <a:r>
                        <a:rPr lang="en-US" sz="700" b="0" kern="1200" noProof="0">
                          <a:solidFill>
                            <a:srgbClr val="000000"/>
                          </a:solidFill>
                          <a:latin typeface="+mn-lt"/>
                          <a:ea typeface="+mn-ea"/>
                          <a:cs typeface="Arial"/>
                        </a:rPr>
                        <a:t>All-in-One API Data (ITDYM-4606)</a:t>
                      </a:r>
                    </a:p>
                    <a:p>
                      <a:pPr marL="722714" marR="0" lvl="1" indent="-178435" algn="l" defTabSz="1088122" rtl="0" eaLnBrk="1" fontAlgn="auto" latinLnBrk="0" hangingPunct="1">
                        <a:lnSpc>
                          <a:spcPct val="100000"/>
                        </a:lnSpc>
                        <a:spcBef>
                          <a:spcPts val="600"/>
                        </a:spcBef>
                        <a:spcAft>
                          <a:spcPts val="0"/>
                        </a:spcAft>
                        <a:buClr>
                          <a:schemeClr val="tx1"/>
                        </a:buClr>
                        <a:buSzTx/>
                        <a:buFont typeface="Wingdings" panose="05000000000000000000" pitchFamily="2" charset="2"/>
                        <a:buChar char="§"/>
                        <a:tabLst/>
                        <a:defRPr/>
                      </a:pPr>
                      <a:r>
                        <a:rPr lang="en-US" sz="700" b="0" kern="1200" noProof="0">
                          <a:solidFill>
                            <a:srgbClr val="000000"/>
                          </a:solidFill>
                          <a:latin typeface="+mn-lt"/>
                          <a:ea typeface="+mn-ea"/>
                          <a:cs typeface="Arial"/>
                        </a:rPr>
                        <a:t>Migrate Web Data into the new Behavioral Data Schema for CDP MVP (ITDYM-4476)</a:t>
                      </a:r>
                      <a:endParaRPr lang="en-US" sz="700" b="0" kern="1200" noProof="0">
                        <a:solidFill>
                          <a:srgbClr val="000000"/>
                        </a:solidFill>
                        <a:highlight>
                          <a:srgbClr val="FFFF00"/>
                        </a:highlight>
                        <a:latin typeface="+mn-lt"/>
                        <a:ea typeface="+mn-ea"/>
                        <a:cs typeface="Arial"/>
                      </a:endParaRP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547473885"/>
                  </a:ext>
                </a:extLst>
              </a:tr>
            </a:tbl>
          </a:graphicData>
        </a:graphic>
      </p:graphicFrame>
      <p:sp>
        <p:nvSpPr>
          <p:cNvPr id="10" name="Rectangle 9">
            <a:extLst>
              <a:ext uri="{FF2B5EF4-FFF2-40B4-BE49-F238E27FC236}">
                <a16:creationId xmlns:a16="http://schemas.microsoft.com/office/drawing/2014/main" id="{0CD8BE60-FCA3-F9BB-E313-D2DB8A847795}"/>
              </a:ext>
            </a:extLst>
          </p:cNvPr>
          <p:cNvSpPr/>
          <p:nvPr/>
        </p:nvSpPr>
        <p:spPr>
          <a:xfrm>
            <a:off x="484233" y="1569905"/>
            <a:ext cx="11160000" cy="261586"/>
          </a:xfrm>
          <a:prstGeom prst="rect">
            <a:avLst/>
          </a:prstGeom>
        </p:spPr>
        <p:txBody>
          <a:bodyPr wrap="square" lIns="91416" tIns="45708" rIns="91416" bIns="45708" anchor="t">
            <a:spAutoFit/>
          </a:bodyPr>
          <a:lstStyle/>
          <a:p>
            <a:pPr marL="178435" marR="0" lvl="0" indent="-178435" algn="l" defTabSz="1088122" rtl="0" eaLnBrk="1" fontAlgn="auto" latinLnBrk="0" hangingPunct="1">
              <a:lnSpc>
                <a:spcPct val="100000"/>
              </a:lnSpc>
              <a:spcBef>
                <a:spcPts val="600"/>
              </a:spcBef>
              <a:spcAft>
                <a:spcPts val="0"/>
              </a:spcAft>
              <a:buClr>
                <a:srgbClr val="999999"/>
              </a:buClr>
              <a:buSzTx/>
              <a:buFont typeface="Wingdings" panose="05000000000000000000" pitchFamily="2" charset="2"/>
              <a:buChar char="§"/>
              <a:tabLst/>
              <a:defRPr/>
            </a:pPr>
            <a:r>
              <a:rPr kumimoji="0" lang="en-US" sz="1100" b="0" i="0" u="none" strike="noStrike" kern="1200" cap="none" spc="0" normalizeH="0" baseline="0" noProof="0">
                <a:ln>
                  <a:noFill/>
                </a:ln>
                <a:solidFill>
                  <a:srgbClr val="000000"/>
                </a:solidFill>
                <a:effectLst/>
                <a:uLnTx/>
                <a:uFillTx/>
                <a:latin typeface="72 Brand" panose="020B0504030603020204" pitchFamily="34" charset="0"/>
                <a:ea typeface="+mn-ea"/>
                <a:cs typeface="+mn-cs"/>
              </a:rPr>
              <a:t>All CDP Foundational Use Cases are on track and will enable business adoption. </a:t>
            </a:r>
            <a:endParaRPr kumimoji="0" lang="en-US" sz="1100" b="0" i="0" u="none" strike="noStrike" kern="1200" cap="none" spc="0" normalizeH="0" baseline="0" noProof="0">
              <a:ln>
                <a:noFill/>
              </a:ln>
              <a:solidFill>
                <a:srgbClr val="000000"/>
              </a:solidFill>
              <a:effectLst/>
              <a:highlight>
                <a:srgbClr val="FFFF00"/>
              </a:highlight>
              <a:uLnTx/>
              <a:uFillTx/>
              <a:latin typeface="72 Brand" panose="020B0504030603020204" pitchFamily="34" charset="0"/>
              <a:ea typeface="+mn-ea"/>
              <a:cs typeface="+mn-cs"/>
            </a:endParaRPr>
          </a:p>
        </p:txBody>
      </p:sp>
      <p:cxnSp>
        <p:nvCxnSpPr>
          <p:cNvPr id="11" name="Straight Connector 10">
            <a:extLst>
              <a:ext uri="{FF2B5EF4-FFF2-40B4-BE49-F238E27FC236}">
                <a16:creationId xmlns:a16="http://schemas.microsoft.com/office/drawing/2014/main" id="{A814F9FE-210E-698B-81D3-BAFFFC47D077}"/>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A7581A-EFD7-05FC-65A8-923249C651FC}"/>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891D674A-032C-97DB-09ED-8E9FE86828BC}"/>
              </a:ext>
            </a:extLst>
          </p:cNvPr>
          <p:cNvGraphicFramePr>
            <a:graphicFrameLocks noGrp="1"/>
          </p:cNvGraphicFramePr>
          <p:nvPr>
            <p:extLst>
              <p:ext uri="{D42A27DB-BD31-4B8C-83A1-F6EECF244321}">
                <p14:modId xmlns:p14="http://schemas.microsoft.com/office/powerpoint/2010/main" val="1834822472"/>
              </p:ext>
            </p:extLst>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7C222B-8501-2581-BC86-28109E782FA2}"/>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3DF9697E-F440-CCB8-06C6-5A952EBF1F5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9BFB73BA-8160-4318-C955-FD703CFBCA8C}"/>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64948307-9D4D-445E-91DA-4F40091520AF}"/>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2B8BA1A8-89CA-56D0-9396-2674F4774806}"/>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C4802ED4-0230-7AA5-0D99-74BCF445DD51}"/>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BF5CECEF-74A4-51A6-16DB-06E6DD0325CA}"/>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4B21A568-41A0-D22A-1382-88CE1F0D962A}"/>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47ACFF95-9363-D10D-12B9-482A17B5D5B6}"/>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2F0C3655-065F-F995-0932-925EDAD1A268}"/>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09961D0B-A129-6220-7717-6728640437AE}"/>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6B020143-B2DB-5EA8-CE07-989466E6C3DB}"/>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29D24DB5-5497-70FC-4648-7DAB4C9F6546}"/>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C3299797-137D-97DC-2FF5-5F6A780387BE}"/>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849A294C-B891-1C58-7B1E-513F453DCBF0}"/>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9F7071F2-0FDA-3FC7-A24A-2464422D359B}"/>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D399000F-4FFB-0F47-8B2F-8895ABC5AABF}"/>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77459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CB784-1B64-6AE0-FB8B-F07FC530B44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D335A23-9BE9-6FFA-8E69-7452A329224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FD335A23-9BE9-6FFA-8E69-7452A329224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3925C308-9233-DD22-0F06-93D36B6FCCB4}"/>
              </a:ext>
            </a:extLst>
          </p:cNvPr>
          <p:cNvSpPr>
            <a:spLocks noGrp="1"/>
          </p:cNvSpPr>
          <p:nvPr>
            <p:ph type="title"/>
          </p:nvPr>
        </p:nvSpPr>
        <p:spPr>
          <a:xfrm>
            <a:off x="504001" y="504000"/>
            <a:ext cx="11186476" cy="369332"/>
          </a:xfrm>
        </p:spPr>
        <p:txBody>
          <a:bodyPr vert="horz"/>
          <a:lstStyle/>
          <a:p>
            <a:r>
              <a:rPr lang="de-DE" noProof="1">
                <a:solidFill>
                  <a:srgbClr val="002A86"/>
                </a:solidFill>
              </a:rPr>
              <a:t>2. CDP Foundational Use Cases | </a:t>
            </a:r>
            <a:r>
              <a:rPr lang="de-DE" noProof="1"/>
              <a:t>Status Update (2/2)</a:t>
            </a:r>
          </a:p>
        </p:txBody>
      </p:sp>
      <p:graphicFrame>
        <p:nvGraphicFramePr>
          <p:cNvPr id="6" name="Table 6">
            <a:extLst>
              <a:ext uri="{FF2B5EF4-FFF2-40B4-BE49-F238E27FC236}">
                <a16:creationId xmlns:a16="http://schemas.microsoft.com/office/drawing/2014/main" id="{5B2052E5-9AAF-2BD8-6445-1B9C14EA6551}"/>
              </a:ext>
            </a:extLst>
          </p:cNvPr>
          <p:cNvGraphicFramePr>
            <a:graphicFrameLocks noGrp="1"/>
          </p:cNvGraphicFramePr>
          <p:nvPr/>
        </p:nvGraphicFramePr>
        <p:xfrm>
          <a:off x="504001" y="2036224"/>
          <a:ext cx="11242624" cy="1198053"/>
        </p:xfrm>
        <a:graphic>
          <a:graphicData uri="http://schemas.openxmlformats.org/drawingml/2006/table">
            <a:tbl>
              <a:tblPr firstRow="1" bandRow="1">
                <a:tableStyleId>{7E9639D4-E3E2-4D34-9284-5A2195B3D0D7}</a:tableStyleId>
              </a:tblPr>
              <a:tblGrid>
                <a:gridCol w="295102">
                  <a:extLst>
                    <a:ext uri="{9D8B030D-6E8A-4147-A177-3AD203B41FA5}">
                      <a16:colId xmlns:a16="http://schemas.microsoft.com/office/drawing/2014/main" val="2604398794"/>
                    </a:ext>
                  </a:extLst>
                </a:gridCol>
                <a:gridCol w="2176807">
                  <a:extLst>
                    <a:ext uri="{9D8B030D-6E8A-4147-A177-3AD203B41FA5}">
                      <a16:colId xmlns:a16="http://schemas.microsoft.com/office/drawing/2014/main" val="2756012199"/>
                    </a:ext>
                  </a:extLst>
                </a:gridCol>
                <a:gridCol w="7951040">
                  <a:extLst>
                    <a:ext uri="{9D8B030D-6E8A-4147-A177-3AD203B41FA5}">
                      <a16:colId xmlns:a16="http://schemas.microsoft.com/office/drawing/2014/main" val="1607541072"/>
                    </a:ext>
                  </a:extLst>
                </a:gridCol>
                <a:gridCol w="819675">
                  <a:extLst>
                    <a:ext uri="{9D8B030D-6E8A-4147-A177-3AD203B41FA5}">
                      <a16:colId xmlns:a16="http://schemas.microsoft.com/office/drawing/2014/main" val="4056551821"/>
                    </a:ext>
                  </a:extLst>
                </a:gridCol>
              </a:tblGrid>
              <a:tr h="399351">
                <a:tc>
                  <a:txBody>
                    <a:bodyPr/>
                    <a:lstStyle/>
                    <a:p>
                      <a:pPr algn="ctr"/>
                      <a:r>
                        <a:rPr lang="en-US" sz="1050">
                          <a:solidFill>
                            <a:schemeClr val="tx1"/>
                          </a:solidFill>
                        </a:rPr>
                        <a:t>#</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Use Case</a:t>
                      </a:r>
                    </a:p>
                  </a:txBody>
                  <a:tcPr>
                    <a:lnL w="10000" cap="flat" cmpd="sng" algn="ctr">
                      <a:noFill/>
                      <a:prstDash val="solid"/>
                    </a:lnL>
                    <a:lnR>
                      <a:noFill/>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1050" b="0">
                          <a:solidFill>
                            <a:schemeClr val="tx1"/>
                          </a:solidFill>
                          <a:latin typeface="+mj-lt"/>
                        </a:rPr>
                        <a:t>Overall Status</a:t>
                      </a:r>
                    </a:p>
                  </a:txBody>
                  <a:tcPr>
                    <a:lnL>
                      <a:noFill/>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sz="1050" b="0">
                          <a:solidFill>
                            <a:schemeClr val="tx1"/>
                          </a:solidFill>
                          <a:latin typeface="+mj-lt"/>
                        </a:rPr>
                        <a:t>Status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710485751"/>
                  </a:ext>
                </a:extLst>
              </a:tr>
              <a:tr h="399351">
                <a:tc>
                  <a:txBody>
                    <a:bodyPr/>
                    <a:lstStyle/>
                    <a:p>
                      <a:pPr marL="0" algn="ctr" defTabSz="1088231" rtl="0" eaLnBrk="1" fontAlgn="base" latinLnBrk="0" hangingPunct="1">
                        <a:spcBef>
                          <a:spcPts val="0"/>
                        </a:spcBef>
                        <a:spcAft>
                          <a:spcPts val="0"/>
                        </a:spcAft>
                        <a:buClr>
                          <a:srgbClr val="F0AB00"/>
                        </a:buClr>
                        <a:buSzPct val="80000"/>
                      </a:pPr>
                      <a:r>
                        <a:rPr lang="en-US" sz="700" b="1" kern="0">
                          <a:solidFill>
                            <a:schemeClr val="tx1"/>
                          </a:solidFill>
                          <a:latin typeface="+mn-lt"/>
                          <a:cs typeface="Arial Unicode MS"/>
                        </a:rPr>
                        <a:t>9</a:t>
                      </a: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{{Foundational Use Case Title 8}}</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{{Foundational Use Case Owner 8}}</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{{Overall Status FUC 8}}</a:t>
                      </a:r>
                    </a:p>
                  </a:txBody>
                  <a:tcPr>
                    <a:lnL>
                      <a:noFill/>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1050" b="0" i="0" u="none" strike="noStrike" kern="1200" noProof="0">
                        <a:solidFill>
                          <a:srgbClr val="92D05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0000" cap="flat" cmpd="sng" algn="ctr">
                      <a:noFill/>
                      <a:prstDash val="soli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36A41D"/>
                    </a:solidFill>
                  </a:tcPr>
                </a:tc>
                <a:extLst>
                  <a:ext uri="{0D108BD9-81ED-4DB2-BD59-A6C34878D82A}">
                    <a16:rowId xmlns:a16="http://schemas.microsoft.com/office/drawing/2014/main" val="789610763"/>
                  </a:ext>
                </a:extLst>
              </a:tr>
              <a:tr h="399351">
                <a:tc>
                  <a:txBody>
                    <a:bodyPr/>
                    <a:lstStyle/>
                    <a:p>
                      <a:pPr marL="0" lvl="0" algn="ctr" defTabSz="1088231" rtl="0" eaLnBrk="1" fontAlgn="base" latinLnBrk="0" hangingPunct="1">
                        <a:spcBef>
                          <a:spcPts val="0"/>
                        </a:spcBef>
                        <a:spcAft>
                          <a:spcPts val="0"/>
                        </a:spcAft>
                        <a:buClr>
                          <a:srgbClr val="F0AB00"/>
                        </a:buClr>
                        <a:buSzPct val="80000"/>
                      </a:pPr>
                      <a:r>
                        <a:rPr lang="de-DE" sz="700" b="1" kern="0">
                          <a:solidFill>
                            <a:schemeClr val="tx1"/>
                          </a:solidFill>
                          <a:latin typeface="+mn-lt"/>
                          <a:ea typeface="+mn-ea"/>
                          <a:cs typeface="Arial Unicode MS"/>
                        </a:rPr>
                        <a:t>10</a:t>
                      </a:r>
                      <a:endParaRPr lang="en-US" sz="700" b="1" kern="0">
                        <a:solidFill>
                          <a:schemeClr val="tx1"/>
                        </a:solidFill>
                        <a:latin typeface="+mn-lt"/>
                        <a:ea typeface="+mn-ea"/>
                        <a:cs typeface="Arial Unicode MS"/>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7470" rtl="0" eaLnBrk="1" fontAlgn="auto" latinLnBrk="0" hangingPunct="1">
                        <a:lnSpc>
                          <a:spcPct val="100000"/>
                        </a:lnSpc>
                        <a:spcBef>
                          <a:spcPct val="0"/>
                        </a:spcBef>
                        <a:spcAft>
                          <a:spcPts val="100"/>
                        </a:spcAft>
                        <a:buClrTx/>
                        <a:buSzTx/>
                        <a:buFontTx/>
                        <a:buNone/>
                        <a:tabLst/>
                        <a:defRPr/>
                      </a:pPr>
                      <a:r>
                        <a:rPr lang="en-US" sz="700" b="1" dirty="0">
                          <a:solidFill>
                            <a:srgbClr val="002A86"/>
                          </a:solidFill>
                        </a:rPr>
                        <a:t>{{Foundational Use Case Title 9}}</a:t>
                      </a:r>
                    </a:p>
                    <a:p>
                      <a:pPr marL="0" marR="0" lvl="0" indent="0" algn="l" defTabSz="1087470" rtl="0" eaLnBrk="1" fontAlgn="auto" latinLnBrk="0" hangingPunct="1">
                        <a:lnSpc>
                          <a:spcPct val="100000"/>
                        </a:lnSpc>
                        <a:spcBef>
                          <a:spcPct val="0"/>
                        </a:spcBef>
                        <a:spcAft>
                          <a:spcPts val="100"/>
                        </a:spcAft>
                        <a:buClrTx/>
                        <a:buSzTx/>
                        <a:buFontTx/>
                        <a:buNone/>
                        <a:tabLst/>
                        <a:defRPr/>
                      </a:pPr>
                      <a:r>
                        <a:rPr lang="de-DE" sz="700" b="0" kern="0" noProof="1">
                          <a:solidFill>
                            <a:srgbClr val="000000"/>
                          </a:solidFill>
                          <a:latin typeface="+mn-lt"/>
                        </a:rPr>
                        <a:t>{{Foundational Use Case Owner 9}}</a:t>
                      </a:r>
                      <a:endParaRPr kumimoji="0" lang="de-DE" sz="700" b="0" i="0" u="none" strike="noStrike" kern="1200" cap="none" spc="0" normalizeH="0" baseline="0" noProof="1">
                        <a:ln>
                          <a:noFill/>
                        </a:ln>
                        <a:solidFill>
                          <a:srgbClr val="000000"/>
                        </a:solidFill>
                        <a:effectLst/>
                        <a:uLnTx/>
                        <a:uFillTx/>
                        <a:latin typeface="+mn-lt"/>
                        <a:ea typeface="+mn-ea"/>
                        <a:cs typeface="Arial"/>
                      </a:endParaRPr>
                    </a:p>
                  </a:txBody>
                  <a:tcPr>
                    <a:lnL w="10000" cap="flat" cmpd="sng" algn="ctr">
                      <a:noFill/>
                      <a:prstDash val="solid"/>
                    </a:lnL>
                    <a:lnR>
                      <a:noFill/>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1087470" rtl="0" eaLnBrk="1" fontAlgn="auto" latinLnBrk="0" hangingPunct="1">
                        <a:lnSpc>
                          <a:spcPct val="100000"/>
                        </a:lnSpc>
                        <a:spcBef>
                          <a:spcPct val="0"/>
                        </a:spcBef>
                        <a:spcAft>
                          <a:spcPts val="100"/>
                        </a:spcAft>
                        <a:buClrTx/>
                        <a:buSzTx/>
                        <a:buFont typeface="Arial" panose="020B0604020202020204" pitchFamily="34" charset="0"/>
                        <a:buChar char="•"/>
                        <a:tabLst/>
                        <a:defRPr/>
                      </a:pPr>
                      <a:r>
                        <a:rPr lang="en-US" sz="700" b="0" kern="1200" dirty="0">
                          <a:solidFill>
                            <a:srgbClr val="000000"/>
                          </a:solidFill>
                          <a:latin typeface="+mn-lt"/>
                          <a:ea typeface="+mn-ea"/>
                          <a:cs typeface="Arial"/>
                        </a:rPr>
                        <a:t>{{Overall Status FUC 9}}</a:t>
                      </a:r>
                    </a:p>
                  </a:txBody>
                  <a:tcPr>
                    <a:lnL>
                      <a:noFill/>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1088558" rtl="0" eaLnBrk="1" fontAlgn="base" latinLnBrk="0" hangingPunct="1">
                        <a:lnSpc>
                          <a:spcPct val="100000"/>
                        </a:lnSpc>
                        <a:spcBef>
                          <a:spcPts val="0"/>
                        </a:spcBef>
                        <a:spcAft>
                          <a:spcPts val="0"/>
                        </a:spcAft>
                        <a:buClrTx/>
                        <a:buSzTx/>
                        <a:buFont typeface="Wingdings" panose="05000000000000000000" pitchFamily="2" charset="2"/>
                        <a:buNone/>
                        <a:tabLst/>
                        <a:defRPr/>
                      </a:pPr>
                      <a:endParaRPr lang="en-US" sz="1050" b="0" i="0" u="none" strike="noStrike" kern="1200" noProof="0" dirty="0">
                        <a:solidFill>
                          <a:srgbClr val="92D050"/>
                        </a:solidFill>
                        <a:highlight>
                          <a:srgbClr val="FFFF0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9D1FF"/>
                      </a:solidFill>
                      <a:prstDash val="solid"/>
                      <a:round/>
                      <a:headEnd type="none" w="med" len="med"/>
                      <a:tailEnd type="none" w="med" len="med"/>
                    </a:lnT>
                    <a:lnB w="12700" cap="flat" cmpd="sng" algn="ctr">
                      <a:solidFill>
                        <a:srgbClr val="89D1FF"/>
                      </a:solidFill>
                      <a:prstDash val="solid"/>
                      <a:round/>
                      <a:headEnd type="none" w="med" len="med"/>
                      <a:tailEnd type="none" w="med" len="med"/>
                    </a:lnB>
                    <a:lnTlToBr w="12700" cmpd="sng">
                      <a:noFill/>
                      <a:prstDash val="solid"/>
                    </a:lnTlToBr>
                    <a:lnBlToTr w="12700" cmpd="sng">
                      <a:noFill/>
                      <a:prstDash val="solid"/>
                    </a:lnBlToTr>
                    <a:solidFill>
                      <a:srgbClr val="FFC933"/>
                    </a:solidFill>
                  </a:tcPr>
                </a:tc>
                <a:extLst>
                  <a:ext uri="{0D108BD9-81ED-4DB2-BD59-A6C34878D82A}">
                    <a16:rowId xmlns:a16="http://schemas.microsoft.com/office/drawing/2014/main" val="2547473885"/>
                  </a:ext>
                </a:extLst>
              </a:tr>
            </a:tbl>
          </a:graphicData>
        </a:graphic>
      </p:graphicFrame>
      <p:sp>
        <p:nvSpPr>
          <p:cNvPr id="10" name="Rectangle 9">
            <a:extLst>
              <a:ext uri="{FF2B5EF4-FFF2-40B4-BE49-F238E27FC236}">
                <a16:creationId xmlns:a16="http://schemas.microsoft.com/office/drawing/2014/main" id="{0CD8BE60-FCA3-F9BB-E313-D2DB8A847795}"/>
              </a:ext>
            </a:extLst>
          </p:cNvPr>
          <p:cNvSpPr/>
          <p:nvPr/>
        </p:nvSpPr>
        <p:spPr>
          <a:xfrm>
            <a:off x="484233" y="1569905"/>
            <a:ext cx="11160000" cy="261586"/>
          </a:xfrm>
          <a:prstGeom prst="rect">
            <a:avLst/>
          </a:prstGeom>
        </p:spPr>
        <p:txBody>
          <a:bodyPr wrap="square" lIns="91416" tIns="45708" rIns="91416" bIns="45708" anchor="t">
            <a:spAutoFit/>
          </a:bodyPr>
          <a:lstStyle/>
          <a:p>
            <a:pPr marL="178435" lvl="0" indent="-178435" defTabSz="1088122">
              <a:spcBef>
                <a:spcPts val="600"/>
              </a:spcBef>
              <a:buClr>
                <a:srgbClr val="999999"/>
              </a:buClr>
              <a:buFont typeface="Wingdings" panose="05000000000000000000" pitchFamily="2" charset="2"/>
              <a:buChar char="§"/>
              <a:defRPr/>
            </a:pPr>
            <a:r>
              <a:rPr lang="en-US" sz="1100" dirty="0">
                <a:solidFill>
                  <a:srgbClr val="000000"/>
                </a:solidFill>
                <a:latin typeface="72 Brand" panose="020B0504030603020204" pitchFamily="34" charset="0"/>
              </a:rPr>
              <a:t>{{AI</a:t>
            </a:r>
            <a:r>
              <a:rPr lang="en-US" sz="1100" dirty="0">
                <a:solidFill>
                  <a:srgbClr val="000000"/>
                </a:solidFill>
                <a:highlight>
                  <a:srgbClr val="FFFF00"/>
                </a:highlight>
                <a:latin typeface="72 Brand" panose="020B0504030603020204" pitchFamily="34" charset="0"/>
              </a:rPr>
              <a:t>OverviewMessage2}} </a:t>
            </a:r>
          </a:p>
        </p:txBody>
      </p:sp>
      <p:cxnSp>
        <p:nvCxnSpPr>
          <p:cNvPr id="11" name="Straight Connector 10">
            <a:extLst>
              <a:ext uri="{FF2B5EF4-FFF2-40B4-BE49-F238E27FC236}">
                <a16:creationId xmlns:a16="http://schemas.microsoft.com/office/drawing/2014/main" id="{A814F9FE-210E-698B-81D3-BAFFFC47D077}"/>
              </a:ext>
            </a:extLst>
          </p:cNvPr>
          <p:cNvCxnSpPr>
            <a:cxnSpLocks/>
          </p:cNvCxnSpPr>
          <p:nvPr/>
        </p:nvCxnSpPr>
        <p:spPr>
          <a:xfrm flipV="1">
            <a:off x="546657" y="1604761"/>
            <a:ext cx="11174831" cy="1"/>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A7581A-EFD7-05FC-65A8-923249C651FC}"/>
              </a:ext>
            </a:extLst>
          </p:cNvPr>
          <p:cNvSpPr txBox="1"/>
          <p:nvPr/>
        </p:nvSpPr>
        <p:spPr>
          <a:xfrm>
            <a:off x="517667" y="1353606"/>
            <a:ext cx="1132439" cy="184666"/>
          </a:xfrm>
          <a:prstGeom prst="rect">
            <a:avLst/>
          </a:prstGeom>
          <a:noFill/>
        </p:spPr>
        <p:txBody>
          <a:bodyPr wrap="square" lIns="0" tIns="0" rIns="0" bIns="0" rtlCol="0">
            <a:spAutoFit/>
          </a:bodyPr>
          <a:lstStyle/>
          <a:p>
            <a:pPr marL="0" marR="0" lvl="0" indent="0" algn="l"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0070F2"/>
                </a:solidFill>
                <a:effectLst/>
                <a:uLnTx/>
                <a:uFillTx/>
                <a:latin typeface="Arial"/>
                <a:ea typeface="Arial Unicode MS" pitchFamily="34" charset="-128"/>
                <a:cs typeface="Arial Unicode MS" pitchFamily="34" charset="-128"/>
              </a:rPr>
              <a:t>Key Message</a:t>
            </a:r>
          </a:p>
        </p:txBody>
      </p:sp>
      <p:graphicFrame>
        <p:nvGraphicFramePr>
          <p:cNvPr id="9" name="Table 8">
            <a:extLst>
              <a:ext uri="{FF2B5EF4-FFF2-40B4-BE49-F238E27FC236}">
                <a16:creationId xmlns:a16="http://schemas.microsoft.com/office/drawing/2014/main" id="{891D674A-032C-97DB-09ED-8E9FE86828BC}"/>
              </a:ext>
            </a:extLst>
          </p:cNvPr>
          <p:cNvGraphicFramePr>
            <a:graphicFrameLocks noGrp="1"/>
          </p:cNvGraphicFramePr>
          <p:nvPr/>
        </p:nvGraphicFramePr>
        <p:xfrm>
          <a:off x="10293715" y="638646"/>
          <a:ext cx="1837895" cy="335280"/>
        </p:xfrm>
        <a:graphic>
          <a:graphicData uri="http://schemas.openxmlformats.org/drawingml/2006/table">
            <a:tbl>
              <a:tblPr firstRow="1" bandRow="1">
                <a:tableStyleId>{2D5ABB26-0587-4C30-8999-92F81FD0307C}</a:tableStyleId>
              </a:tblPr>
              <a:tblGrid>
                <a:gridCol w="1004521">
                  <a:extLst>
                    <a:ext uri="{9D8B030D-6E8A-4147-A177-3AD203B41FA5}">
                      <a16:colId xmlns:a16="http://schemas.microsoft.com/office/drawing/2014/main" val="567310072"/>
                    </a:ext>
                  </a:extLst>
                </a:gridCol>
                <a:gridCol w="833374">
                  <a:extLst>
                    <a:ext uri="{9D8B030D-6E8A-4147-A177-3AD203B41FA5}">
                      <a16:colId xmlns:a16="http://schemas.microsoft.com/office/drawing/2014/main" val="3107298705"/>
                    </a:ext>
                  </a:extLst>
                </a:gridCol>
              </a:tblGrid>
              <a:tr h="266267">
                <a:tc>
                  <a:txBody>
                    <a:bodyPr/>
                    <a:lstStyle/>
                    <a:p>
                      <a:r>
                        <a:rPr lang="en-US" sz="1100" b="1">
                          <a:solidFill>
                            <a:srgbClr val="0070F2"/>
                          </a:solidFill>
                        </a:rPr>
                        <a:t>Overall Status</a:t>
                      </a:r>
                    </a:p>
                    <a:p>
                      <a:r>
                        <a:rPr lang="en-US" sz="1100" b="1">
                          <a:solidFill>
                            <a:srgbClr val="0070F2"/>
                          </a:solidFill>
                        </a:rPr>
                        <a:t>28.10.2025</a:t>
                      </a: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a:solidFill>
                          <a:schemeClr val="accent2"/>
                        </a:solidFill>
                        <a:highlight>
                          <a:srgbClr val="FFFF00"/>
                        </a:highlight>
                      </a:endParaRPr>
                    </a:p>
                  </a:txBody>
                  <a:tcPr marL="0" marR="0" marT="0" marB="0" anchor="ctr">
                    <a:lnL>
                      <a:noFill/>
                    </a:lnL>
                    <a:lnR>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84250"/>
                  </a:ext>
                </a:extLst>
              </a:tr>
            </a:tbl>
          </a:graphicData>
        </a:graphic>
      </p:graphicFrame>
      <p:sp>
        <p:nvSpPr>
          <p:cNvPr id="14" name="dritter_kreis">
            <a:extLst>
              <a:ext uri="{FF2B5EF4-FFF2-40B4-BE49-F238E27FC236}">
                <a16:creationId xmlns:a16="http://schemas.microsoft.com/office/drawing/2014/main" id="{DF7C222B-8501-2581-BC86-28109E782FA2}"/>
              </a:ext>
            </a:extLst>
          </p:cNvPr>
          <p:cNvSpPr>
            <a:spLocks noChangeAspect="1" noChangeArrowheads="1"/>
          </p:cNvSpPr>
          <p:nvPr/>
        </p:nvSpPr>
        <p:spPr bwMode="gray">
          <a:xfrm>
            <a:off x="11494691" y="668226"/>
            <a:ext cx="251934" cy="251934"/>
          </a:xfrm>
          <a:prstGeom prst="ellipse">
            <a:avLst/>
          </a:prstGeom>
          <a:solidFill>
            <a:schemeClr val="accent3"/>
          </a:solidFill>
          <a:ln w="9525" algn="ctr">
            <a:noFill/>
            <a:round/>
            <a:headEnd/>
            <a:tailEnd/>
          </a:ln>
          <a:effectLst/>
        </p:spPr>
        <p:txBody>
          <a:bodyPr wrap="none" lIns="89977" tIns="46788" rIns="89977" bIns="46788" anchor="ctr"/>
          <a:lstStyle/>
          <a:p>
            <a:pPr marL="0" marR="0" lvl="0" indent="0" algn="ctr" defTabSz="1088449" rtl="0" eaLnBrk="1" fontAlgn="auto" latinLnBrk="0" hangingPunct="1">
              <a:lnSpc>
                <a:spcPct val="100000"/>
              </a:lnSpc>
              <a:spcBef>
                <a:spcPts val="0"/>
              </a:spcBef>
              <a:spcAft>
                <a:spcPts val="0"/>
              </a:spcAft>
              <a:buClrTx/>
              <a:buSzTx/>
              <a:buFontTx/>
              <a:buNone/>
              <a:tabLst/>
              <a:defRPr/>
            </a:pPr>
            <a:r>
              <a:rPr kumimoji="0" lang="de-DE" sz="700" b="0" i="0" u="none" strike="noStrike" kern="1200" cap="none" spc="0" normalizeH="0" baseline="0" noProof="0">
                <a:ln>
                  <a:noFill/>
                </a:ln>
                <a:solidFill>
                  <a:srgbClr val="FFFFFF"/>
                </a:solidFill>
                <a:effectLst/>
                <a:uLnTx/>
                <a:uFillTx/>
                <a:latin typeface="Arial"/>
                <a:ea typeface="+mn-ea"/>
                <a:cs typeface="+mn-cs"/>
              </a:rPr>
              <a:t>G</a:t>
            </a:r>
            <a:endParaRPr kumimoji="0" lang="en-US"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3DF9697E-F440-CCB8-06C6-5A952EBF1F58}"/>
              </a:ext>
            </a:extLst>
          </p:cNvPr>
          <p:cNvSpPr txBox="1"/>
          <p:nvPr/>
        </p:nvSpPr>
        <p:spPr>
          <a:xfrm>
            <a:off x="1212574" y="1759226"/>
            <a:ext cx="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9BFB73BA-8160-4318-C955-FD703CFBCA8C}"/>
              </a:ext>
            </a:extLst>
          </p:cNvPr>
          <p:cNvGrpSpPr/>
          <p:nvPr/>
        </p:nvGrpSpPr>
        <p:grpSpPr>
          <a:xfrm>
            <a:off x="8416613" y="6529844"/>
            <a:ext cx="3035627" cy="276443"/>
            <a:chOff x="8425119" y="6189621"/>
            <a:chExt cx="3035627" cy="276443"/>
          </a:xfrm>
        </p:grpSpPr>
        <p:grpSp>
          <p:nvGrpSpPr>
            <p:cNvPr id="25" name="Group 24">
              <a:extLst>
                <a:ext uri="{FF2B5EF4-FFF2-40B4-BE49-F238E27FC236}">
                  <a16:creationId xmlns:a16="http://schemas.microsoft.com/office/drawing/2014/main" id="{64948307-9D4D-445E-91DA-4F40091520AF}"/>
                </a:ext>
              </a:extLst>
            </p:cNvPr>
            <p:cNvGrpSpPr/>
            <p:nvPr/>
          </p:nvGrpSpPr>
          <p:grpSpPr>
            <a:xfrm>
              <a:off x="9316179" y="6190553"/>
              <a:ext cx="2144567" cy="275511"/>
              <a:chOff x="9452248" y="6581190"/>
              <a:chExt cx="2144567" cy="275511"/>
            </a:xfrm>
          </p:grpSpPr>
          <p:grpSp>
            <p:nvGrpSpPr>
              <p:cNvPr id="26" name="Group 25">
                <a:extLst>
                  <a:ext uri="{FF2B5EF4-FFF2-40B4-BE49-F238E27FC236}">
                    <a16:creationId xmlns:a16="http://schemas.microsoft.com/office/drawing/2014/main" id="{2B8BA1A8-89CA-56D0-9396-2674F4774806}"/>
                  </a:ext>
                </a:extLst>
              </p:cNvPr>
              <p:cNvGrpSpPr/>
              <p:nvPr/>
            </p:nvGrpSpPr>
            <p:grpSpPr>
              <a:xfrm>
                <a:off x="10100387" y="6581190"/>
                <a:ext cx="506279" cy="123111"/>
                <a:chOff x="6295651" y="6636723"/>
                <a:chExt cx="506279" cy="123111"/>
              </a:xfrm>
            </p:grpSpPr>
            <p:sp>
              <p:nvSpPr>
                <p:cNvPr id="33" name="Rectangle 32">
                  <a:extLst>
                    <a:ext uri="{FF2B5EF4-FFF2-40B4-BE49-F238E27FC236}">
                      <a16:creationId xmlns:a16="http://schemas.microsoft.com/office/drawing/2014/main" id="{C4802ED4-0230-7AA5-0D99-74BCF445DD51}"/>
                    </a:ext>
                  </a:extLst>
                </p:cNvPr>
                <p:cNvSpPr/>
                <p:nvPr/>
              </p:nvSpPr>
              <p:spPr bwMode="gray">
                <a:xfrm>
                  <a:off x="6295651" y="6650902"/>
                  <a:ext cx="108000" cy="108000"/>
                </a:xfrm>
                <a:prstGeom prst="rect">
                  <a:avLst/>
                </a:prstGeom>
                <a:solidFill>
                  <a:srgbClr val="FFC933"/>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BF5CECEF-74A4-51A6-16DB-06E6DD0325CA}"/>
                    </a:ext>
                  </a:extLst>
                </p:cNvPr>
                <p:cNvSpPr txBox="1"/>
                <p:nvPr/>
              </p:nvSpPr>
              <p:spPr>
                <a:xfrm>
                  <a:off x="6439651" y="6636723"/>
                  <a:ext cx="362279"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delayed</a:t>
                  </a:r>
                </a:p>
              </p:txBody>
            </p:sp>
          </p:grpSp>
          <p:grpSp>
            <p:nvGrpSpPr>
              <p:cNvPr id="27" name="Group 26">
                <a:extLst>
                  <a:ext uri="{FF2B5EF4-FFF2-40B4-BE49-F238E27FC236}">
                    <a16:creationId xmlns:a16="http://schemas.microsoft.com/office/drawing/2014/main" id="{4B21A568-41A0-D22A-1382-88CE1F0D962A}"/>
                  </a:ext>
                </a:extLst>
              </p:cNvPr>
              <p:cNvGrpSpPr/>
              <p:nvPr/>
            </p:nvGrpSpPr>
            <p:grpSpPr>
              <a:xfrm>
                <a:off x="10725052" y="6581190"/>
                <a:ext cx="871763" cy="275511"/>
                <a:chOff x="6118362" y="6636723"/>
                <a:chExt cx="871763" cy="275511"/>
              </a:xfrm>
            </p:grpSpPr>
            <p:sp>
              <p:nvSpPr>
                <p:cNvPr id="31" name="Rectangle 30">
                  <a:extLst>
                    <a:ext uri="{FF2B5EF4-FFF2-40B4-BE49-F238E27FC236}">
                      <a16:creationId xmlns:a16="http://schemas.microsoft.com/office/drawing/2014/main" id="{47ACFF95-9363-D10D-12B9-482A17B5D5B6}"/>
                    </a:ext>
                  </a:extLst>
                </p:cNvPr>
                <p:cNvSpPr/>
                <p:nvPr/>
              </p:nvSpPr>
              <p:spPr bwMode="gray">
                <a:xfrm>
                  <a:off x="6118362" y="6650902"/>
                  <a:ext cx="108000" cy="108000"/>
                </a:xfrm>
                <a:prstGeom prst="rect">
                  <a:avLst/>
                </a:prstGeom>
                <a:solidFill>
                  <a:srgbClr val="D20A0A"/>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2F0C3655-065F-F995-0932-925EDAD1A268}"/>
                    </a:ext>
                  </a:extLst>
                </p:cNvPr>
                <p:cNvSpPr txBox="1"/>
                <p:nvPr/>
              </p:nvSpPr>
              <p:spPr>
                <a:xfrm>
                  <a:off x="6255950" y="6636723"/>
                  <a:ext cx="73417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lang="en-GB" sz="800" kern="0">
                      <a:solidFill>
                        <a:srgbClr val="000000"/>
                      </a:solidFill>
                      <a:latin typeface="72 Brand"/>
                      <a:ea typeface="Arial Unicode MS" pitchFamily="34" charset="-128"/>
                      <a:cs typeface="Arial Unicode MS" pitchFamily="34" charset="-128"/>
                    </a:rPr>
                    <a:t>b</a:t>
                  </a:r>
                  <a:r>
                    <a:rPr kumimoji="0" lang="en-GB"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locked / a</a:t>
                  </a: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 risk</a:t>
                  </a:r>
                </a:p>
              </p:txBody>
            </p:sp>
            <p:sp>
              <p:nvSpPr>
                <p:cNvPr id="8" name="TextBox 7">
                  <a:extLst>
                    <a:ext uri="{FF2B5EF4-FFF2-40B4-BE49-F238E27FC236}">
                      <a16:creationId xmlns:a16="http://schemas.microsoft.com/office/drawing/2014/main" id="{09961D0B-A129-6220-7717-6728640437AE}"/>
                    </a:ext>
                  </a:extLst>
                </p:cNvPr>
                <p:cNvSpPr txBox="1"/>
                <p:nvPr/>
              </p:nvSpPr>
              <p:spPr>
                <a:xfrm>
                  <a:off x="6414762" y="6789123"/>
                  <a:ext cx="65"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grpSp>
            <p:nvGrpSpPr>
              <p:cNvPr id="28" name="Group 27">
                <a:extLst>
                  <a:ext uri="{FF2B5EF4-FFF2-40B4-BE49-F238E27FC236}">
                    <a16:creationId xmlns:a16="http://schemas.microsoft.com/office/drawing/2014/main" id="{6B020143-B2DB-5EA8-CE07-989466E6C3DB}"/>
                  </a:ext>
                </a:extLst>
              </p:cNvPr>
              <p:cNvGrpSpPr/>
              <p:nvPr/>
            </p:nvGrpSpPr>
            <p:grpSpPr>
              <a:xfrm>
                <a:off x="9452248" y="6581190"/>
                <a:ext cx="511088" cy="123111"/>
                <a:chOff x="6454275" y="6636723"/>
                <a:chExt cx="511088" cy="123111"/>
              </a:xfrm>
            </p:grpSpPr>
            <p:sp>
              <p:nvSpPr>
                <p:cNvPr id="29" name="Rectangle 28">
                  <a:extLst>
                    <a:ext uri="{FF2B5EF4-FFF2-40B4-BE49-F238E27FC236}">
                      <a16:creationId xmlns:a16="http://schemas.microsoft.com/office/drawing/2014/main" id="{29D24DB5-5497-70FC-4648-7DAB4C9F6546}"/>
                    </a:ext>
                  </a:extLst>
                </p:cNvPr>
                <p:cNvSpPr/>
                <p:nvPr/>
              </p:nvSpPr>
              <p:spPr bwMode="gray">
                <a:xfrm>
                  <a:off x="6454275" y="6650902"/>
                  <a:ext cx="108000" cy="108000"/>
                </a:xfrm>
                <a:prstGeom prst="rect">
                  <a:avLst/>
                </a:prstGeom>
                <a:solidFill>
                  <a:srgbClr val="36A41D"/>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C3299797-137D-97DC-2FF5-5F6A780387BE}"/>
                    </a:ext>
                  </a:extLst>
                </p:cNvPr>
                <p:cNvSpPr txBox="1"/>
                <p:nvPr/>
              </p:nvSpPr>
              <p:spPr>
                <a:xfrm>
                  <a:off x="6598275" y="6636723"/>
                  <a:ext cx="367088" cy="123111"/>
                </a:xfrm>
                <a:prstGeom prst="rect">
                  <a:avLst/>
                </a:prstGeom>
                <a:noFill/>
              </p:spPr>
              <p:txBody>
                <a:bodyPr wrap="non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F0AB00"/>
                    </a:buClr>
                    <a:buSzPct val="80000"/>
                    <a:buFontTx/>
                    <a:buNone/>
                    <a:tabLst/>
                    <a:defRPr/>
                  </a:pPr>
                  <a:r>
                    <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on track</a:t>
                  </a:r>
                </a:p>
              </p:txBody>
            </p:sp>
          </p:grpSp>
        </p:grpSp>
        <p:sp>
          <p:nvSpPr>
            <p:cNvPr id="15" name="Rectangle 14">
              <a:extLst>
                <a:ext uri="{FF2B5EF4-FFF2-40B4-BE49-F238E27FC236}">
                  <a16:creationId xmlns:a16="http://schemas.microsoft.com/office/drawing/2014/main" id="{849A294C-B891-1C58-7B1E-513F453DCBF0}"/>
                </a:ext>
              </a:extLst>
            </p:cNvPr>
            <p:cNvSpPr/>
            <p:nvPr/>
          </p:nvSpPr>
          <p:spPr bwMode="gray">
            <a:xfrm>
              <a:off x="8425119" y="6190553"/>
              <a:ext cx="108000" cy="108000"/>
            </a:xfrm>
            <a:prstGeom prst="rect">
              <a:avLst/>
            </a:prstGeom>
            <a:solidFill>
              <a:schemeClr val="bg1">
                <a:lumMod val="75000"/>
              </a:schemeClr>
            </a:solidFill>
            <a:ln w="25400" algn="ctr">
              <a:noFill/>
              <a:miter lim="800000"/>
              <a:headEnd/>
              <a:tailEnd/>
            </a:ln>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DE" sz="1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9F7071F2-0FDA-3FC7-A24A-2464422D359B}"/>
                </a:ext>
              </a:extLst>
            </p:cNvPr>
            <p:cNvSpPr txBox="1"/>
            <p:nvPr/>
          </p:nvSpPr>
          <p:spPr>
            <a:xfrm>
              <a:off x="8562017" y="6189621"/>
              <a:ext cx="669757" cy="123111"/>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800" kern="0">
                  <a:solidFill>
                    <a:srgbClr val="000000"/>
                  </a:solidFill>
                  <a:latin typeface="72 Brand"/>
                  <a:ea typeface="Arial Unicode MS" pitchFamily="34" charset="-128"/>
                  <a:cs typeface="Arial Unicode MS" pitchFamily="34" charset="-128"/>
                </a:rPr>
                <a:t>n</a:t>
              </a:r>
              <a:r>
                <a:rPr kumimoji="0" lang="en-US" sz="800" b="0" i="0" u="none" strike="noStrike" kern="0" cap="none" spc="0" normalizeH="0" baseline="0" noProof="0" err="1">
                  <a:ln>
                    <a:noFill/>
                  </a:ln>
                  <a:solidFill>
                    <a:srgbClr val="000000"/>
                  </a:solidFill>
                  <a:effectLst/>
                  <a:uLnTx/>
                  <a:uFillTx/>
                  <a:latin typeface="72 Brand"/>
                  <a:ea typeface="Arial Unicode MS" pitchFamily="34" charset="-128"/>
                  <a:cs typeface="Arial Unicode MS" pitchFamily="34" charset="-128"/>
                </a:rPr>
                <a:t>ot</a:t>
              </a:r>
              <a:r>
                <a:rPr kumimoji="0" lang="en-US"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started</a:t>
              </a:r>
              <a:endParaRPr kumimoji="0" lang="en-DE" sz="8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endParaRPr>
            </a:p>
          </p:txBody>
        </p:sp>
      </p:grpSp>
      <p:sp>
        <p:nvSpPr>
          <p:cNvPr id="18" name="TextBox 17">
            <a:extLst>
              <a:ext uri="{FF2B5EF4-FFF2-40B4-BE49-F238E27FC236}">
                <a16:creationId xmlns:a16="http://schemas.microsoft.com/office/drawing/2014/main" id="{D399000F-4FFB-0F47-8B2F-8895ABC5AABF}"/>
              </a:ext>
            </a:extLst>
          </p:cNvPr>
          <p:cNvSpPr txBox="1">
            <a:spLocks/>
          </p:cNvSpPr>
          <p:nvPr/>
        </p:nvSpPr>
        <p:spPr>
          <a:xfrm>
            <a:off x="8840805" y="288129"/>
            <a:ext cx="2905820" cy="169277"/>
          </a:xfrm>
          <a:prstGeom prst="rect">
            <a:avLst/>
          </a:prstGeom>
          <a:noFill/>
        </p:spPr>
        <p:txBody>
          <a:bodyPr wrap="square" lIns="0" tIns="0" rIns="0" bIns="0" rtlCol="0">
            <a:spAutoFit/>
          </a:bodyPr>
          <a:lstStyle/>
          <a:p>
            <a:pPr marL="0" marR="0" lvl="0" indent="0" algn="r" defTabSz="1088776" rtl="0" eaLnBrk="1" fontAlgn="base" latinLnBrk="0" hangingPunct="1">
              <a:lnSpc>
                <a:spcPct val="100000"/>
              </a:lnSpc>
              <a:spcBef>
                <a:spcPct val="50000"/>
              </a:spcBef>
              <a:spcAft>
                <a:spcPct val="0"/>
              </a:spcAft>
              <a:buClr>
                <a:srgbClr val="000000"/>
              </a:buClr>
              <a:buSzPct val="100000"/>
              <a:buFontTx/>
              <a:buNone/>
              <a:tabLst/>
              <a:defRPr/>
            </a:pPr>
            <a:r>
              <a:rPr kumimoji="0" lang="de-DE" sz="1100" b="1"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Owner: </a:t>
            </a:r>
            <a:r>
              <a:rPr kumimoji="0" lang="de-DE" sz="1100" i="0" u="none" strike="noStrike" kern="0" cap="none" spc="0" normalizeH="0" baseline="0" noProof="0">
                <a:ln>
                  <a:noFill/>
                </a:ln>
                <a:solidFill>
                  <a:srgbClr val="000000"/>
                </a:solidFill>
                <a:effectLst/>
                <a:uLnTx/>
                <a:uFillTx/>
                <a:latin typeface="72 Brand" panose="020B0504030603020204" pitchFamily="34" charset="0"/>
                <a:ea typeface="Arial Unicode MS" pitchFamily="34" charset="-128"/>
                <a:cs typeface="Arial Unicode MS" pitchFamily="34" charset="-128"/>
              </a:rPr>
              <a:t>OCV Team, Marketing Team</a:t>
            </a:r>
            <a:endParaRPr kumimoji="0" lang="de-DE" sz="1100" i="0" u="none" strike="noStrike" kern="0" cap="none" spc="0" normalizeH="0" baseline="0" noProof="0">
              <a:ln>
                <a:noFill/>
              </a:ln>
              <a:solidFill>
                <a:srgbClr val="000000"/>
              </a:solidFill>
              <a:effectLst/>
              <a:highlight>
                <a:srgbClr val="FFFF00"/>
              </a:highlight>
              <a:uLnTx/>
              <a:uFillTx/>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46466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731F5-E30F-3964-1FBE-A72C165C2B8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77FA187-6177-17CD-B564-EA7DB22CF5DD}"/>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US" noProof="1">
                <a:solidFill>
                  <a:srgbClr val="0070F2"/>
                </a:solidFill>
              </a:rPr>
              <a:t>CDP Business Adoption </a:t>
            </a:r>
            <a:r>
              <a:rPr lang="de-DE" noProof="1">
                <a:solidFill>
                  <a:srgbClr val="0070F2"/>
                </a:solidFill>
              </a:rPr>
              <a:t>| </a:t>
            </a:r>
            <a:r>
              <a:rPr lang="de-DE" noProof="1"/>
              <a:t>Content</a:t>
            </a:r>
            <a:endParaRPr lang="en-US"/>
          </a:p>
        </p:txBody>
      </p:sp>
      <p:sp>
        <p:nvSpPr>
          <p:cNvPr id="6" name="TextBox 5">
            <a:extLst>
              <a:ext uri="{FF2B5EF4-FFF2-40B4-BE49-F238E27FC236}">
                <a16:creationId xmlns:a16="http://schemas.microsoft.com/office/drawing/2014/main" id="{AD59042F-A8E3-3255-E604-631ADF26D550}"/>
              </a:ext>
            </a:extLst>
          </p:cNvPr>
          <p:cNvSpPr txBox="1"/>
          <p:nvPr/>
        </p:nvSpPr>
        <p:spPr>
          <a:xfrm>
            <a:off x="548972" y="2092508"/>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2</a:t>
            </a:r>
          </a:p>
        </p:txBody>
      </p:sp>
      <p:sp>
        <p:nvSpPr>
          <p:cNvPr id="7" name="TextBox 6">
            <a:extLst>
              <a:ext uri="{FF2B5EF4-FFF2-40B4-BE49-F238E27FC236}">
                <a16:creationId xmlns:a16="http://schemas.microsoft.com/office/drawing/2014/main" id="{9BA5D69F-CCF3-C4F0-97A6-E64109CFD131}"/>
              </a:ext>
            </a:extLst>
          </p:cNvPr>
          <p:cNvSpPr txBox="1"/>
          <p:nvPr/>
        </p:nvSpPr>
        <p:spPr>
          <a:xfrm>
            <a:off x="1283839" y="1338090"/>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Objectives, Actions from Last Call, Overview, Roadmap</a:t>
            </a:r>
            <a:endParaRPr lang="en-US" sz="1600">
              <a:latin typeface="72 Brand" panose="020B0504030603020204" pitchFamily="34" charset="0"/>
            </a:endParaRPr>
          </a:p>
        </p:txBody>
      </p:sp>
      <p:cxnSp>
        <p:nvCxnSpPr>
          <p:cNvPr id="8" name="Straight Connector 7" descr="Straight line">
            <a:extLst>
              <a:ext uri="{FF2B5EF4-FFF2-40B4-BE49-F238E27FC236}">
                <a16:creationId xmlns:a16="http://schemas.microsoft.com/office/drawing/2014/main" id="{C9D5A090-208A-C8CD-2063-02A4496FCB52}"/>
              </a:ext>
            </a:extLst>
          </p:cNvPr>
          <p:cNvCxnSpPr>
            <a:cxnSpLocks/>
          </p:cNvCxnSpPr>
          <p:nvPr/>
        </p:nvCxnSpPr>
        <p:spPr>
          <a:xfrm>
            <a:off x="479425" y="1969032"/>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F8A516-AC2E-B134-E366-EEB252DCFAE6}"/>
              </a:ext>
            </a:extLst>
          </p:cNvPr>
          <p:cNvSpPr txBox="1"/>
          <p:nvPr/>
        </p:nvSpPr>
        <p:spPr>
          <a:xfrm>
            <a:off x="548972" y="3231647"/>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3</a:t>
            </a:r>
          </a:p>
        </p:txBody>
      </p:sp>
      <p:sp>
        <p:nvSpPr>
          <p:cNvPr id="10" name="TextBox 9">
            <a:extLst>
              <a:ext uri="{FF2B5EF4-FFF2-40B4-BE49-F238E27FC236}">
                <a16:creationId xmlns:a16="http://schemas.microsoft.com/office/drawing/2014/main" id="{E8C2C430-9ABC-F1AB-599A-CF35257AC2C0}"/>
              </a:ext>
            </a:extLst>
          </p:cNvPr>
          <p:cNvSpPr txBox="1"/>
          <p:nvPr/>
        </p:nvSpPr>
        <p:spPr>
          <a:xfrm>
            <a:off x="1283839" y="3616368"/>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Foundational Use Cases (Roadmap, Status)</a:t>
            </a:r>
            <a:endParaRPr lang="en-US" sz="1600">
              <a:latin typeface="72 Brand" panose="020B0504030603020204" pitchFamily="34" charset="0"/>
            </a:endParaRPr>
          </a:p>
        </p:txBody>
      </p:sp>
      <p:cxnSp>
        <p:nvCxnSpPr>
          <p:cNvPr id="11" name="Straight Connector 10" descr="Straight line">
            <a:extLst>
              <a:ext uri="{FF2B5EF4-FFF2-40B4-BE49-F238E27FC236}">
                <a16:creationId xmlns:a16="http://schemas.microsoft.com/office/drawing/2014/main" id="{6595E01F-45DC-CACC-CAEE-56EB7899DB60}"/>
              </a:ext>
            </a:extLst>
          </p:cNvPr>
          <p:cNvCxnSpPr>
            <a:cxnSpLocks/>
          </p:cNvCxnSpPr>
          <p:nvPr/>
        </p:nvCxnSpPr>
        <p:spPr>
          <a:xfrm>
            <a:off x="479425" y="3108171"/>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4AAAA67-D7B0-AF36-718D-8A7E72C0FD35}"/>
              </a:ext>
            </a:extLst>
          </p:cNvPr>
          <p:cNvSpPr txBox="1"/>
          <p:nvPr/>
        </p:nvSpPr>
        <p:spPr>
          <a:xfrm>
            <a:off x="548972" y="4370786"/>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4</a:t>
            </a:r>
          </a:p>
        </p:txBody>
      </p:sp>
      <p:sp>
        <p:nvSpPr>
          <p:cNvPr id="13" name="TextBox 12">
            <a:extLst>
              <a:ext uri="{FF2B5EF4-FFF2-40B4-BE49-F238E27FC236}">
                <a16:creationId xmlns:a16="http://schemas.microsoft.com/office/drawing/2014/main" id="{C6F96BA6-3573-8785-3526-DD84208A05B0}"/>
              </a:ext>
            </a:extLst>
          </p:cNvPr>
          <p:cNvSpPr txBox="1"/>
          <p:nvPr/>
        </p:nvSpPr>
        <p:spPr>
          <a:xfrm>
            <a:off x="1283839" y="4755507"/>
            <a:ext cx="10287128" cy="246221"/>
          </a:xfrm>
          <a:prstGeom prst="rect">
            <a:avLst/>
          </a:prstGeom>
          <a:noFill/>
        </p:spPr>
        <p:txBody>
          <a:bodyPr wrap="square" lIns="0" tIns="0" rIns="0" bIns="0" rtlCol="0">
            <a:spAutoFit/>
          </a:bodyPr>
          <a:lstStyle/>
          <a:p>
            <a:r>
              <a:rPr lang="de-DE" sz="1600" b="1">
                <a:latin typeface="72 Brand" panose="020B0504030603020204" pitchFamily="34" charset="0"/>
              </a:rPr>
              <a:t>RAIDs</a:t>
            </a:r>
            <a:endParaRPr lang="en-US" sz="1600" b="1">
              <a:latin typeface="72 Brand" panose="020B0504030603020204" pitchFamily="34" charset="0"/>
            </a:endParaRPr>
          </a:p>
        </p:txBody>
      </p:sp>
      <p:cxnSp>
        <p:nvCxnSpPr>
          <p:cNvPr id="14" name="Straight Connector 13" descr="Straight line">
            <a:extLst>
              <a:ext uri="{FF2B5EF4-FFF2-40B4-BE49-F238E27FC236}">
                <a16:creationId xmlns:a16="http://schemas.microsoft.com/office/drawing/2014/main" id="{E3C84F95-C597-6A49-3971-1BB5F59EC16F}"/>
              </a:ext>
            </a:extLst>
          </p:cNvPr>
          <p:cNvCxnSpPr>
            <a:cxnSpLocks/>
          </p:cNvCxnSpPr>
          <p:nvPr/>
        </p:nvCxnSpPr>
        <p:spPr>
          <a:xfrm>
            <a:off x="492125" y="5386449"/>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26E84-C655-9DAD-0F68-55C5389CA3AA}"/>
              </a:ext>
            </a:extLst>
          </p:cNvPr>
          <p:cNvSpPr txBox="1"/>
          <p:nvPr/>
        </p:nvSpPr>
        <p:spPr>
          <a:xfrm>
            <a:off x="548972" y="5509923"/>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5</a:t>
            </a:r>
          </a:p>
        </p:txBody>
      </p:sp>
      <p:sp>
        <p:nvSpPr>
          <p:cNvPr id="16" name="TextBox 15">
            <a:extLst>
              <a:ext uri="{FF2B5EF4-FFF2-40B4-BE49-F238E27FC236}">
                <a16:creationId xmlns:a16="http://schemas.microsoft.com/office/drawing/2014/main" id="{C90D7BAC-E7AF-3036-1B0C-A446FA6426C0}"/>
              </a:ext>
            </a:extLst>
          </p:cNvPr>
          <p:cNvSpPr txBox="1"/>
          <p:nvPr/>
        </p:nvSpPr>
        <p:spPr>
          <a:xfrm>
            <a:off x="1283839" y="5894644"/>
            <a:ext cx="10296526" cy="246221"/>
          </a:xfrm>
          <a:prstGeom prst="rect">
            <a:avLst/>
          </a:prstGeom>
          <a:noFill/>
        </p:spPr>
        <p:txBody>
          <a:bodyPr wrap="square" lIns="0" tIns="0" rIns="0" bIns="0" rtlCol="0">
            <a:spAutoFit/>
          </a:bodyPr>
          <a:lstStyle/>
          <a:p>
            <a:r>
              <a:rPr lang="en-US" sz="1600" b="1">
                <a:latin typeface="72 Brand" panose="020B0504030603020204" pitchFamily="34" charset="0"/>
              </a:rPr>
              <a:t>Appendix: Use Case </a:t>
            </a:r>
            <a:r>
              <a:rPr lang="en-US" sz="1600" b="1" err="1">
                <a:latin typeface="72 Brand" panose="020B0504030603020204" pitchFamily="34" charset="0"/>
              </a:rPr>
              <a:t>OnePagers</a:t>
            </a:r>
            <a:r>
              <a:rPr lang="en-US" sz="1600" b="1">
                <a:latin typeface="72 Brand" panose="020B0504030603020204" pitchFamily="34" charset="0"/>
              </a:rPr>
              <a:t> </a:t>
            </a:r>
          </a:p>
        </p:txBody>
      </p:sp>
      <p:sp>
        <p:nvSpPr>
          <p:cNvPr id="2" name="TextBox 1">
            <a:extLst>
              <a:ext uri="{FF2B5EF4-FFF2-40B4-BE49-F238E27FC236}">
                <a16:creationId xmlns:a16="http://schemas.microsoft.com/office/drawing/2014/main" id="{EE577A82-BB07-539B-BF78-33C397E7AAE1}"/>
              </a:ext>
            </a:extLst>
          </p:cNvPr>
          <p:cNvSpPr txBox="1"/>
          <p:nvPr/>
        </p:nvSpPr>
        <p:spPr>
          <a:xfrm>
            <a:off x="551470" y="953369"/>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1</a:t>
            </a:r>
          </a:p>
        </p:txBody>
      </p:sp>
      <p:sp>
        <p:nvSpPr>
          <p:cNvPr id="4" name="TextBox 3">
            <a:extLst>
              <a:ext uri="{FF2B5EF4-FFF2-40B4-BE49-F238E27FC236}">
                <a16:creationId xmlns:a16="http://schemas.microsoft.com/office/drawing/2014/main" id="{B69A498C-2ACB-6E91-3FD0-7C8F1F6E6268}"/>
              </a:ext>
            </a:extLst>
          </p:cNvPr>
          <p:cNvSpPr txBox="1"/>
          <p:nvPr/>
        </p:nvSpPr>
        <p:spPr>
          <a:xfrm>
            <a:off x="1283839" y="2477229"/>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Business Use Cases (Marketing, Sales, Compliance, Customer Success UCs)</a:t>
            </a:r>
            <a:endParaRPr lang="en-US" sz="1600">
              <a:latin typeface="72 Brand" panose="020B0504030603020204" pitchFamily="34" charset="0"/>
            </a:endParaRPr>
          </a:p>
        </p:txBody>
      </p:sp>
      <p:cxnSp>
        <p:nvCxnSpPr>
          <p:cNvPr id="17" name="Straight Connector 16" descr="Straight line">
            <a:extLst>
              <a:ext uri="{FF2B5EF4-FFF2-40B4-BE49-F238E27FC236}">
                <a16:creationId xmlns:a16="http://schemas.microsoft.com/office/drawing/2014/main" id="{39A39E7B-C23B-1B9F-F536-80BA447E7F00}"/>
              </a:ext>
            </a:extLst>
          </p:cNvPr>
          <p:cNvCxnSpPr>
            <a:cxnSpLocks/>
          </p:cNvCxnSpPr>
          <p:nvPr/>
        </p:nvCxnSpPr>
        <p:spPr>
          <a:xfrm>
            <a:off x="492125" y="4247310"/>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hteck 7">
            <a:extLst>
              <a:ext uri="{FF2B5EF4-FFF2-40B4-BE49-F238E27FC236}">
                <a16:creationId xmlns:a16="http://schemas.microsoft.com/office/drawing/2014/main" id="{270574DE-99C7-E626-8B05-851984D3C6FF}"/>
              </a:ext>
            </a:extLst>
          </p:cNvPr>
          <p:cNvSpPr/>
          <p:nvPr/>
        </p:nvSpPr>
        <p:spPr bwMode="gray">
          <a:xfrm>
            <a:off x="479426" y="5262974"/>
            <a:ext cx="11535594" cy="1186988"/>
          </a:xfrm>
          <a:prstGeom prst="rect">
            <a:avLst/>
          </a:prstGeom>
          <a:solidFill>
            <a:schemeClr val="bg1">
              <a:alpha val="71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9" name="Rechteck 7">
            <a:extLst>
              <a:ext uri="{FF2B5EF4-FFF2-40B4-BE49-F238E27FC236}">
                <a16:creationId xmlns:a16="http://schemas.microsoft.com/office/drawing/2014/main" id="{4F46B8F9-83D9-4ACF-9E5E-115D33C9EAFF}"/>
              </a:ext>
            </a:extLst>
          </p:cNvPr>
          <p:cNvSpPr/>
          <p:nvPr/>
        </p:nvSpPr>
        <p:spPr bwMode="gray">
          <a:xfrm>
            <a:off x="340108" y="874712"/>
            <a:ext cx="11514959" cy="3461313"/>
          </a:xfrm>
          <a:prstGeom prst="rect">
            <a:avLst/>
          </a:prstGeom>
          <a:solidFill>
            <a:schemeClr val="bg1">
              <a:alpha val="71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080689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1769087-FA0B-5523-29C2-2A7F0D0FC4B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81769087-FA0B-5523-29C2-2A7F0D0FC4B4}"/>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5A03980-A23A-E52E-4234-DEBB4D5C75AA}"/>
              </a:ext>
            </a:extLst>
          </p:cNvPr>
          <p:cNvSpPr>
            <a:spLocks noGrp="1"/>
          </p:cNvSpPr>
          <p:nvPr>
            <p:ph type="title"/>
          </p:nvPr>
        </p:nvSpPr>
        <p:spPr/>
        <p:txBody>
          <a:bodyPr vert="horz"/>
          <a:lstStyle/>
          <a:p>
            <a:r>
              <a:rPr lang="en-US" noProof="1">
                <a:solidFill>
                  <a:srgbClr val="0070F2"/>
                </a:solidFill>
              </a:rPr>
              <a:t>3. CDP Adoption Use Cases </a:t>
            </a:r>
            <a:r>
              <a:rPr lang="de-DE" noProof="1">
                <a:solidFill>
                  <a:srgbClr val="0070F2"/>
                </a:solidFill>
              </a:rPr>
              <a:t>| </a:t>
            </a:r>
            <a:r>
              <a:rPr lang="de-DE" noProof="1"/>
              <a:t>Project Risks (RAID)</a:t>
            </a:r>
            <a:endParaRPr lang="en-GB"/>
          </a:p>
        </p:txBody>
      </p:sp>
      <p:graphicFrame>
        <p:nvGraphicFramePr>
          <p:cNvPr id="5" name="Table 6">
            <a:extLst>
              <a:ext uri="{FF2B5EF4-FFF2-40B4-BE49-F238E27FC236}">
                <a16:creationId xmlns:a16="http://schemas.microsoft.com/office/drawing/2014/main" id="{8D1513CC-ACB1-E8EC-8EC2-5048925ED9A0}"/>
              </a:ext>
            </a:extLst>
          </p:cNvPr>
          <p:cNvGraphicFramePr>
            <a:graphicFrameLocks noGrp="1"/>
          </p:cNvGraphicFramePr>
          <p:nvPr/>
        </p:nvGraphicFramePr>
        <p:xfrm>
          <a:off x="9461450" y="92265"/>
          <a:ext cx="2228963" cy="897954"/>
        </p:xfrm>
        <a:graphic>
          <a:graphicData uri="http://schemas.openxmlformats.org/drawingml/2006/table">
            <a:tbl>
              <a:tblPr firstRow="1" bandRow="1">
                <a:tableStyleId>{2D5ABB26-0587-4C30-8999-92F81FD0307C}</a:tableStyleId>
              </a:tblPr>
              <a:tblGrid>
                <a:gridCol w="260155">
                  <a:extLst>
                    <a:ext uri="{9D8B030D-6E8A-4147-A177-3AD203B41FA5}">
                      <a16:colId xmlns:a16="http://schemas.microsoft.com/office/drawing/2014/main" val="2872452444"/>
                    </a:ext>
                  </a:extLst>
                </a:gridCol>
                <a:gridCol w="369152">
                  <a:extLst>
                    <a:ext uri="{9D8B030D-6E8A-4147-A177-3AD203B41FA5}">
                      <a16:colId xmlns:a16="http://schemas.microsoft.com/office/drawing/2014/main" val="1820928642"/>
                    </a:ext>
                  </a:extLst>
                </a:gridCol>
                <a:gridCol w="399914">
                  <a:extLst>
                    <a:ext uri="{9D8B030D-6E8A-4147-A177-3AD203B41FA5}">
                      <a16:colId xmlns:a16="http://schemas.microsoft.com/office/drawing/2014/main" val="677392833"/>
                    </a:ext>
                  </a:extLst>
                </a:gridCol>
                <a:gridCol w="399914">
                  <a:extLst>
                    <a:ext uri="{9D8B030D-6E8A-4147-A177-3AD203B41FA5}">
                      <a16:colId xmlns:a16="http://schemas.microsoft.com/office/drawing/2014/main" val="1017643034"/>
                    </a:ext>
                  </a:extLst>
                </a:gridCol>
                <a:gridCol w="399914">
                  <a:extLst>
                    <a:ext uri="{9D8B030D-6E8A-4147-A177-3AD203B41FA5}">
                      <a16:colId xmlns:a16="http://schemas.microsoft.com/office/drawing/2014/main" val="2876801168"/>
                    </a:ext>
                  </a:extLst>
                </a:gridCol>
                <a:gridCol w="399914">
                  <a:extLst>
                    <a:ext uri="{9D8B030D-6E8A-4147-A177-3AD203B41FA5}">
                      <a16:colId xmlns:a16="http://schemas.microsoft.com/office/drawing/2014/main" val="1097189233"/>
                    </a:ext>
                  </a:extLst>
                </a:gridCol>
              </a:tblGrid>
              <a:tr h="217434">
                <a:tc gridSpan="6">
                  <a:txBody>
                    <a:bodyPr/>
                    <a:lstStyle/>
                    <a:p>
                      <a:pPr algn="ctr"/>
                      <a:r>
                        <a:rPr lang="en-GB" sz="700" b="1"/>
                        <a:t>Severity</a:t>
                      </a:r>
                      <a:r>
                        <a:rPr lang="en-GB" sz="600" b="1"/>
                        <a:t> Matrix</a:t>
                      </a:r>
                    </a:p>
                  </a:txBody>
                  <a:tcPr marL="45720" marR="45720"/>
                </a:tc>
                <a:tc hMerge="1">
                  <a:txBody>
                    <a:bodyPr/>
                    <a:lstStyle/>
                    <a:p>
                      <a:r>
                        <a:rPr lang="en-GB" sz="800"/>
                        <a:t>Severity Matrix</a:t>
                      </a:r>
                    </a:p>
                  </a:txBody>
                  <a:tcPr/>
                </a:tc>
                <a:tc hMerge="1">
                  <a:txBody>
                    <a:bodyPr/>
                    <a:lstStyle/>
                    <a:p>
                      <a:r>
                        <a:rPr lang="en-GB" sz="800"/>
                        <a:t>Severity Matrix</a:t>
                      </a:r>
                    </a:p>
                  </a:txBody>
                  <a:tcPr/>
                </a:tc>
                <a:tc hMerge="1">
                  <a:txBody>
                    <a:bodyPr/>
                    <a:lstStyle/>
                    <a:p>
                      <a:endParaRPr lang="en-GB" sz="800"/>
                    </a:p>
                  </a:txBody>
                  <a:tcPr/>
                </a:tc>
                <a:tc hMerge="1">
                  <a:txBody>
                    <a:bodyPr/>
                    <a:lstStyle/>
                    <a:p>
                      <a:endParaRPr lang="en-GB" sz="800"/>
                    </a:p>
                  </a:txBody>
                  <a:tcPr/>
                </a:tc>
                <a:tc hMerge="1">
                  <a:txBody>
                    <a:bodyPr/>
                    <a:lstStyle/>
                    <a:p>
                      <a:endParaRPr lang="en-GB" sz="800"/>
                    </a:p>
                  </a:txBody>
                  <a:tcPr/>
                </a:tc>
                <a:extLst>
                  <a:ext uri="{0D108BD9-81ED-4DB2-BD59-A6C34878D82A}">
                    <a16:rowId xmlns:a16="http://schemas.microsoft.com/office/drawing/2014/main" val="1676379763"/>
                  </a:ext>
                </a:extLst>
              </a:tr>
              <a:tr h="0">
                <a:tc rowSpan="4">
                  <a:txBody>
                    <a:bodyPr/>
                    <a:lstStyle/>
                    <a:p>
                      <a:pPr algn="ctr"/>
                      <a:r>
                        <a:rPr lang="en-GB" sz="700" i="1"/>
                        <a:t>Impact</a:t>
                      </a:r>
                    </a:p>
                  </a:txBody>
                  <a:tcPr marL="45720" marR="45720" vert="vert270" anchor="ctr"/>
                </a:tc>
                <a:tc>
                  <a:txBody>
                    <a:bodyPr/>
                    <a:lstStyle/>
                    <a:p>
                      <a:pPr algn="l"/>
                      <a:r>
                        <a:rPr lang="en-GB" sz="600"/>
                        <a:t>Very high</a:t>
                      </a:r>
                    </a:p>
                  </a:txBody>
                  <a:tcPr marL="9720" marR="9720" marT="9720" marB="9720" anchor="ctr">
                    <a:lnR w="3175" cap="flat" cmpd="sng" algn="ctr">
                      <a:solidFill>
                        <a:schemeClr val="tx2"/>
                      </a:solidFill>
                      <a:prstDash val="solid"/>
                      <a:round/>
                      <a:headEnd type="none" w="med" len="med"/>
                      <a:tailEnd type="none" w="med" len="med"/>
                    </a:lnR>
                    <a:lnB w="3175" cap="flat" cmpd="sng" algn="ctr">
                      <a:solidFill>
                        <a:schemeClr val="tx2"/>
                      </a:solidFill>
                      <a:prstDash val="solid"/>
                      <a:round/>
                      <a:headEnd type="none" w="med" len="med"/>
                      <a:tailEnd type="none" w="med" len="med"/>
                    </a:lnB>
                  </a:tcPr>
                </a:tc>
                <a:tc>
                  <a:txBody>
                    <a:bodyPr/>
                    <a:lstStyle/>
                    <a:p>
                      <a:pPr algn="ct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B w="3175" cap="flat" cmpd="sng" algn="ctr">
                      <a:solidFill>
                        <a:schemeClr val="tx2"/>
                      </a:solidFill>
                      <a:prstDash val="solid"/>
                      <a:round/>
                      <a:headEnd type="none" w="med" len="med"/>
                      <a:tailEnd type="none" w="med" len="med"/>
                    </a:lnB>
                    <a:solidFill>
                      <a:srgbClr val="FFC93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B w="3175" cap="flat" cmpd="sng" algn="ctr">
                      <a:solidFill>
                        <a:schemeClr val="tx2"/>
                      </a:solidFill>
                      <a:prstDash val="solid"/>
                      <a:round/>
                      <a:headEnd type="none" w="med" len="med"/>
                      <a:tailEnd type="none" w="med" len="med"/>
                    </a:lnB>
                    <a:solidFill>
                      <a:srgbClr val="FFC933"/>
                    </a:solidFill>
                  </a:tcPr>
                </a:tc>
                <a:tc>
                  <a:txBody>
                    <a:bodyPr/>
                    <a:lstStyle/>
                    <a:p>
                      <a:pPr algn="ctr"/>
                      <a:r>
                        <a:rPr lang="en-GB" sz="600"/>
                        <a:t>High</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B w="3175" cap="flat" cmpd="sng" algn="ctr">
                      <a:solidFill>
                        <a:schemeClr val="tx2"/>
                      </a:solidFill>
                      <a:prstDash val="solid"/>
                      <a:round/>
                      <a:headEnd type="none" w="med" len="med"/>
                      <a:tailEnd type="none" w="med" len="med"/>
                    </a:lnB>
                    <a:solidFill>
                      <a:srgbClr val="D20A0A"/>
                    </a:solidFill>
                  </a:tcPr>
                </a:tc>
                <a:tc>
                  <a:txBody>
                    <a:bodyPr/>
                    <a:lstStyle/>
                    <a:p>
                      <a:pPr algn="ctr"/>
                      <a:r>
                        <a:rPr lang="en-GB" sz="600"/>
                        <a:t>High</a:t>
                      </a:r>
                    </a:p>
                  </a:txBody>
                  <a:tcPr marL="9720" marR="9720" marT="9720" marB="9720" anchor="ctr">
                    <a:lnL w="3175" cap="flat" cmpd="sng" algn="ctr">
                      <a:solidFill>
                        <a:schemeClr val="tx2"/>
                      </a:solidFill>
                      <a:prstDash val="solid"/>
                      <a:round/>
                      <a:headEnd type="none" w="med" len="med"/>
                      <a:tailEnd type="none" w="med" len="med"/>
                    </a:lnL>
                    <a:lnB w="3175" cap="flat" cmpd="sng" algn="ctr">
                      <a:solidFill>
                        <a:schemeClr val="tx2"/>
                      </a:solidFill>
                      <a:prstDash val="solid"/>
                      <a:round/>
                      <a:headEnd type="none" w="med" len="med"/>
                      <a:tailEnd type="none" w="med" len="med"/>
                    </a:lnB>
                    <a:solidFill>
                      <a:srgbClr val="D20A0A"/>
                    </a:solidFill>
                  </a:tcPr>
                </a:tc>
                <a:extLst>
                  <a:ext uri="{0D108BD9-81ED-4DB2-BD59-A6C34878D82A}">
                    <a16:rowId xmlns:a16="http://schemas.microsoft.com/office/drawing/2014/main" val="1316947774"/>
                  </a:ext>
                </a:extLst>
              </a:tr>
              <a:tr h="66040">
                <a:tc vMerge="1">
                  <a:txBody>
                    <a:bodyPr/>
                    <a:lstStyle/>
                    <a:p>
                      <a:pPr algn="l"/>
                      <a:endParaRPr lang="en-GB" sz="800"/>
                    </a:p>
                  </a:txBody>
                  <a:tcPr anchor="ctr"/>
                </a:tc>
                <a:tc>
                  <a:txBody>
                    <a:bodyPr/>
                    <a:lstStyle/>
                    <a:p>
                      <a:pPr algn="l"/>
                      <a:r>
                        <a:rPr lang="en-GB" sz="600"/>
                        <a:t>High</a:t>
                      </a:r>
                    </a:p>
                  </a:txBody>
                  <a:tcPr marL="9720" marR="9720" marT="9720" marB="9720" anchor="ctr">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FFC93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FFC933"/>
                    </a:solidFill>
                  </a:tcPr>
                </a:tc>
                <a:tc>
                  <a:txBody>
                    <a:bodyPr/>
                    <a:lstStyle/>
                    <a:p>
                      <a:pPr algn="ctr"/>
                      <a:r>
                        <a:rPr lang="en-GB" sz="600"/>
                        <a:t>High</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D20A0A"/>
                    </a:solidFill>
                  </a:tcPr>
                </a:tc>
                <a:tc>
                  <a:txBody>
                    <a:bodyPr/>
                    <a:lstStyle/>
                    <a:p>
                      <a:pPr algn="ctr"/>
                      <a:r>
                        <a:rPr lang="en-GB" sz="600"/>
                        <a:t>High</a:t>
                      </a:r>
                    </a:p>
                  </a:txBody>
                  <a:tcPr marL="9720" marR="9720" marT="9720" marB="9720" anchor="ctr">
                    <a:lnL w="3175" cap="flat" cmpd="sng" algn="ctr">
                      <a:solidFill>
                        <a:schemeClr val="tx2"/>
                      </a:solidFill>
                      <a:prstDash val="solid"/>
                      <a:round/>
                      <a:headEnd type="none" w="med" len="med"/>
                      <a:tailEnd type="none" w="med" len="med"/>
                    </a:lnL>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D20A0A"/>
                    </a:solidFill>
                  </a:tcPr>
                </a:tc>
                <a:extLst>
                  <a:ext uri="{0D108BD9-81ED-4DB2-BD59-A6C34878D82A}">
                    <a16:rowId xmlns:a16="http://schemas.microsoft.com/office/drawing/2014/main" val="2284016570"/>
                  </a:ext>
                </a:extLst>
              </a:tr>
              <a:tr h="0">
                <a:tc vMerge="1">
                  <a:txBody>
                    <a:bodyPr/>
                    <a:lstStyle/>
                    <a:p>
                      <a:pPr algn="l"/>
                      <a:endParaRPr lang="en-GB" sz="800"/>
                    </a:p>
                  </a:txBody>
                  <a:tcPr anchor="ctr"/>
                </a:tc>
                <a:tc>
                  <a:txBody>
                    <a:bodyPr/>
                    <a:lstStyle/>
                    <a:p>
                      <a:pPr algn="l"/>
                      <a:r>
                        <a:rPr lang="en-GB" sz="600"/>
                        <a:t>Medium</a:t>
                      </a:r>
                    </a:p>
                  </a:txBody>
                  <a:tcPr marL="9720" marR="9720" marT="9720" marB="9720" anchor="ctr">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FFC93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FFC93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FFC93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FFC933"/>
                    </a:solidFill>
                  </a:tcPr>
                </a:tc>
                <a:extLst>
                  <a:ext uri="{0D108BD9-81ED-4DB2-BD59-A6C34878D82A}">
                    <a16:rowId xmlns:a16="http://schemas.microsoft.com/office/drawing/2014/main" val="4287889648"/>
                  </a:ext>
                </a:extLst>
              </a:tr>
              <a:tr h="0">
                <a:tc vMerge="1">
                  <a:txBody>
                    <a:bodyPr/>
                    <a:lstStyle/>
                    <a:p>
                      <a:pPr algn="l"/>
                      <a:endParaRPr lang="en-GB" sz="800"/>
                    </a:p>
                  </a:txBody>
                  <a:tcPr anchor="ctr"/>
                </a:tc>
                <a:tc>
                  <a:txBody>
                    <a:bodyPr/>
                    <a:lstStyle/>
                    <a:p>
                      <a:pPr algn="l"/>
                      <a:r>
                        <a:rPr lang="en-GB" sz="600"/>
                        <a:t>Low</a:t>
                      </a:r>
                    </a:p>
                  </a:txBody>
                  <a:tcPr marL="9720" marR="9720" marT="9720" marB="9720" anchor="ctr">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tcPr>
                </a:tc>
                <a:tc>
                  <a:txBody>
                    <a:bodyPr/>
                    <a:lstStyle/>
                    <a:p>
                      <a:pPr algn="ctr"/>
                      <a:r>
                        <a:rPr lang="en-GB" sz="600"/>
                        <a:t>Low</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36A41D"/>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FFC93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FFC933"/>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GB" sz="600"/>
                        <a:t>Medium</a:t>
                      </a:r>
                    </a:p>
                  </a:txBody>
                  <a:tcPr marL="9720" marR="9720" marT="9720" marB="9720" anchor="ctr">
                    <a:lnL w="3175" cap="flat" cmpd="sng" algn="ctr">
                      <a:solidFill>
                        <a:schemeClr val="tx2"/>
                      </a:solidFill>
                      <a:prstDash val="solid"/>
                      <a:round/>
                      <a:headEnd type="none" w="med" len="med"/>
                      <a:tailEnd type="none" w="med" len="med"/>
                    </a:lnL>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solidFill>
                      <a:srgbClr val="FFC933"/>
                    </a:solidFill>
                  </a:tcPr>
                </a:tc>
                <a:extLst>
                  <a:ext uri="{0D108BD9-81ED-4DB2-BD59-A6C34878D82A}">
                    <a16:rowId xmlns:a16="http://schemas.microsoft.com/office/drawing/2014/main" val="2389492556"/>
                  </a:ext>
                </a:extLst>
              </a:tr>
              <a:tr h="83490">
                <a:tc>
                  <a:txBody>
                    <a:bodyPr/>
                    <a:lstStyle/>
                    <a:p>
                      <a:pPr algn="ctr"/>
                      <a:endParaRPr lang="en-GB" sz="600"/>
                    </a:p>
                  </a:txBody>
                  <a:tcPr marL="9720" marR="9720" marT="9720" marB="9720" anchor="ctr"/>
                </a:tc>
                <a:tc>
                  <a:txBody>
                    <a:bodyPr/>
                    <a:lstStyle/>
                    <a:p>
                      <a:pPr algn="ctr"/>
                      <a:endParaRPr lang="en-GB" sz="600"/>
                    </a:p>
                  </a:txBody>
                  <a:tcPr marL="9720" marR="9720" marT="9720" marB="9720" anchor="ctr">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tcPr>
                </a:tc>
                <a:tc>
                  <a:txBody>
                    <a:bodyPr/>
                    <a:lstStyle/>
                    <a:p>
                      <a:pPr algn="ctr"/>
                      <a:r>
                        <a:rPr lang="en-GB" sz="600"/>
                        <a:t>Low</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tcPr>
                </a:tc>
                <a:tc>
                  <a:txBody>
                    <a:bodyPr/>
                    <a:lstStyle/>
                    <a:p>
                      <a:pPr algn="ctr"/>
                      <a:r>
                        <a:rPr lang="en-GB" sz="600"/>
                        <a:t>Medium</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tcPr>
                </a:tc>
                <a:tc>
                  <a:txBody>
                    <a:bodyPr/>
                    <a:lstStyle/>
                    <a:p>
                      <a:pPr algn="ctr"/>
                      <a:r>
                        <a:rPr lang="en-GB" sz="600"/>
                        <a:t>High</a:t>
                      </a:r>
                    </a:p>
                  </a:txBody>
                  <a:tcPr marL="9720" marR="9720" marT="9720" marB="9720" anchor="ctr">
                    <a:lnL w="3175" cap="flat" cmpd="sng" algn="ctr">
                      <a:solidFill>
                        <a:schemeClr val="tx2"/>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tcPr>
                </a:tc>
                <a:tc>
                  <a:txBody>
                    <a:bodyPr/>
                    <a:lstStyle/>
                    <a:p>
                      <a:pPr algn="ctr"/>
                      <a:r>
                        <a:rPr lang="en-GB" sz="600"/>
                        <a:t>Very high</a:t>
                      </a:r>
                    </a:p>
                  </a:txBody>
                  <a:tcPr marL="9720" marR="9720" marT="9720" marB="9720" anchor="ctr">
                    <a:lnL w="3175" cap="flat" cmpd="sng" algn="ctr">
                      <a:solidFill>
                        <a:schemeClr val="tx2"/>
                      </a:solidFill>
                      <a:prstDash val="solid"/>
                      <a:round/>
                      <a:headEnd type="none" w="med" len="med"/>
                      <a:tailEnd type="none" w="med" len="med"/>
                    </a:lnL>
                    <a:lnT w="3175"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314553959"/>
                  </a:ext>
                </a:extLst>
              </a:tr>
              <a:tr h="0">
                <a:tc gridSpan="6">
                  <a:txBody>
                    <a:bodyPr/>
                    <a:lstStyle/>
                    <a:p>
                      <a:pPr algn="ctr"/>
                      <a:r>
                        <a:rPr lang="en-GB" sz="700" i="1"/>
                        <a:t>Likelihood</a:t>
                      </a:r>
                      <a:endParaRPr lang="en-GB" sz="600" i="1"/>
                    </a:p>
                  </a:txBody>
                  <a:tcPr marL="9720" marR="9720" marT="9720" marB="9720" anchor="ctr"/>
                </a:tc>
                <a:tc hMerge="1">
                  <a:txBody>
                    <a:bodyPr/>
                    <a:lstStyle/>
                    <a:p>
                      <a:pPr algn="ctr"/>
                      <a:endParaRPr lang="en-GB" sz="600"/>
                    </a:p>
                  </a:txBody>
                  <a:tcPr marL="9720" marR="9720" marT="9720" marB="9720" anchor="ctr"/>
                </a:tc>
                <a:tc hMerge="1">
                  <a:txBody>
                    <a:bodyPr/>
                    <a:lstStyle/>
                    <a:p>
                      <a:pPr algn="ctr"/>
                      <a:r>
                        <a:rPr lang="en-GB" sz="600"/>
                        <a:t>Likelihood</a:t>
                      </a:r>
                    </a:p>
                  </a:txBody>
                  <a:tcPr marL="9720" marR="9720" marT="9720" marB="9720" anchor="ctr"/>
                </a:tc>
                <a:tc hMerge="1">
                  <a:txBody>
                    <a:bodyPr/>
                    <a:lstStyle/>
                    <a:p>
                      <a:pPr algn="ctr"/>
                      <a:endParaRPr lang="en-GB" sz="800"/>
                    </a:p>
                  </a:txBody>
                  <a:tcPr anchor="ctr"/>
                </a:tc>
                <a:tc hMerge="1">
                  <a:txBody>
                    <a:bodyPr/>
                    <a:lstStyle/>
                    <a:p>
                      <a:pPr algn="ctr"/>
                      <a:endParaRPr lang="en-GB" sz="800"/>
                    </a:p>
                  </a:txBody>
                  <a:tcPr anchor="ctr"/>
                </a:tc>
                <a:tc hMerge="1">
                  <a:txBody>
                    <a:bodyPr/>
                    <a:lstStyle/>
                    <a:p>
                      <a:pPr algn="ctr"/>
                      <a:endParaRPr lang="en-GB" sz="800"/>
                    </a:p>
                  </a:txBody>
                  <a:tcPr anchor="ctr"/>
                </a:tc>
                <a:extLst>
                  <a:ext uri="{0D108BD9-81ED-4DB2-BD59-A6C34878D82A}">
                    <a16:rowId xmlns:a16="http://schemas.microsoft.com/office/drawing/2014/main" val="929107729"/>
                  </a:ext>
                </a:extLst>
              </a:tr>
            </a:tbl>
          </a:graphicData>
        </a:graphic>
      </p:graphicFrame>
      <p:graphicFrame>
        <p:nvGraphicFramePr>
          <p:cNvPr id="6" name="Table 5">
            <a:extLst>
              <a:ext uri="{FF2B5EF4-FFF2-40B4-BE49-F238E27FC236}">
                <a16:creationId xmlns:a16="http://schemas.microsoft.com/office/drawing/2014/main" id="{783E8B5A-9CA3-A6FE-BDFA-5E3974B08E07}"/>
              </a:ext>
            </a:extLst>
          </p:cNvPr>
          <p:cNvGraphicFramePr>
            <a:graphicFrameLocks noGrp="1"/>
          </p:cNvGraphicFramePr>
          <p:nvPr>
            <p:extLst>
              <p:ext uri="{D42A27DB-BD31-4B8C-83A1-F6EECF244321}">
                <p14:modId xmlns:p14="http://schemas.microsoft.com/office/powerpoint/2010/main" val="3835528533"/>
              </p:ext>
            </p:extLst>
          </p:nvPr>
        </p:nvGraphicFramePr>
        <p:xfrm>
          <a:off x="504001" y="1022823"/>
          <a:ext cx="11186349" cy="5148666"/>
        </p:xfrm>
        <a:graphic>
          <a:graphicData uri="http://schemas.openxmlformats.org/drawingml/2006/table">
            <a:tbl>
              <a:tblPr/>
              <a:tblGrid>
                <a:gridCol w="936069">
                  <a:extLst>
                    <a:ext uri="{9D8B030D-6E8A-4147-A177-3AD203B41FA5}">
                      <a16:colId xmlns:a16="http://schemas.microsoft.com/office/drawing/2014/main" val="2195024938"/>
                    </a:ext>
                  </a:extLst>
                </a:gridCol>
                <a:gridCol w="933140">
                  <a:extLst>
                    <a:ext uri="{9D8B030D-6E8A-4147-A177-3AD203B41FA5}">
                      <a16:colId xmlns:a16="http://schemas.microsoft.com/office/drawing/2014/main" val="2183390685"/>
                    </a:ext>
                  </a:extLst>
                </a:gridCol>
                <a:gridCol w="2066729">
                  <a:extLst>
                    <a:ext uri="{9D8B030D-6E8A-4147-A177-3AD203B41FA5}">
                      <a16:colId xmlns:a16="http://schemas.microsoft.com/office/drawing/2014/main" val="2760712642"/>
                    </a:ext>
                  </a:extLst>
                </a:gridCol>
                <a:gridCol w="5339020">
                  <a:extLst>
                    <a:ext uri="{9D8B030D-6E8A-4147-A177-3AD203B41FA5}">
                      <a16:colId xmlns:a16="http://schemas.microsoft.com/office/drawing/2014/main" val="2697437390"/>
                    </a:ext>
                  </a:extLst>
                </a:gridCol>
                <a:gridCol w="550546">
                  <a:extLst>
                    <a:ext uri="{9D8B030D-6E8A-4147-A177-3AD203B41FA5}">
                      <a16:colId xmlns:a16="http://schemas.microsoft.com/office/drawing/2014/main" val="1587088664"/>
                    </a:ext>
                  </a:extLst>
                </a:gridCol>
                <a:gridCol w="759586">
                  <a:extLst>
                    <a:ext uri="{9D8B030D-6E8A-4147-A177-3AD203B41FA5}">
                      <a16:colId xmlns:a16="http://schemas.microsoft.com/office/drawing/2014/main" val="1834327591"/>
                    </a:ext>
                  </a:extLst>
                </a:gridCol>
                <a:gridCol w="601259">
                  <a:extLst>
                    <a:ext uri="{9D8B030D-6E8A-4147-A177-3AD203B41FA5}">
                      <a16:colId xmlns:a16="http://schemas.microsoft.com/office/drawing/2014/main" val="1835534041"/>
                    </a:ext>
                  </a:extLst>
                </a:gridCol>
              </a:tblGrid>
              <a:tr h="210409">
                <a:tc>
                  <a:txBody>
                    <a:bodyPr/>
                    <a:lstStyle/>
                    <a:p>
                      <a:pPr algn="ctr" fontAlgn="base"/>
                      <a:r>
                        <a:rPr lang="en-US" sz="800" b="1" i="0" u="none" strike="noStrike">
                          <a:solidFill>
                            <a:schemeClr val="tx1"/>
                          </a:solidFill>
                          <a:effectLst/>
                          <a:latin typeface="72 Brand"/>
                        </a:rPr>
                        <a:t>Workstream</a:t>
                      </a:r>
                      <a:r>
                        <a:rPr lang="en-US" sz="800" b="1" i="0">
                          <a:solidFill>
                            <a:schemeClr val="tx1"/>
                          </a:solidFill>
                          <a:effectLst/>
                          <a:latin typeface="72 Brand"/>
                        </a:rPr>
                        <a:t>​</a:t>
                      </a:r>
                      <a:endParaRPr lang="en-US" sz="1600" b="1" i="0">
                        <a:solidFill>
                          <a:schemeClr val="tx1"/>
                        </a:solidFill>
                        <a:effectLst/>
                        <a:latin typeface="72 Brand"/>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89D1FF"/>
                    </a:solidFill>
                  </a:tcPr>
                </a:tc>
                <a:tc>
                  <a:txBody>
                    <a:bodyPr/>
                    <a:lstStyle/>
                    <a:p>
                      <a:pPr lvl="0" algn="ctr">
                        <a:buNone/>
                      </a:pPr>
                      <a:r>
                        <a:rPr lang="en-US" sz="800" b="1" i="0">
                          <a:solidFill>
                            <a:schemeClr val="tx1"/>
                          </a:solidFill>
                          <a:effectLst/>
                          <a:latin typeface="72 Brand"/>
                        </a:rPr>
                        <a:t>Responsible</a:t>
                      </a:r>
                    </a:p>
                  </a:txBody>
                  <a:tcPr marL="77663" marR="77663" marT="38831" marB="38831" anchor="ctr">
                    <a:lnL w="9525" cap="flat" cmpd="sng" algn="ctr">
                      <a:solidFill>
                        <a:srgbClr val="BFBFBF"/>
                      </a:solidFill>
                      <a:prstDash val="solid"/>
                      <a:round/>
                      <a:headEnd type="none" w="med" len="med"/>
                      <a:tailEnd type="none" w="med" len="med"/>
                    </a:lnL>
                    <a:lnR w="9524">
                      <a:solidFill>
                        <a:srgbClr val="BFBFBF"/>
                      </a:solidFill>
                    </a:lnR>
                    <a:lnT w="9524">
                      <a:solidFill>
                        <a:srgbClr val="BFBFBF"/>
                      </a:solidFill>
                    </a:lnT>
                    <a:lnB w="9524" cap="flat" cmpd="sng" algn="ctr">
                      <a:solidFill>
                        <a:srgbClr val="BFBFBF"/>
                      </a:solidFill>
                      <a:prstDash val="solid"/>
                      <a:round/>
                      <a:headEnd type="none" w="med" len="med"/>
                      <a:tailEnd type="none" w="med" len="med"/>
                    </a:lnB>
                    <a:solidFill>
                      <a:srgbClr val="89D1FF"/>
                    </a:solidFill>
                  </a:tcPr>
                </a:tc>
                <a:tc>
                  <a:txBody>
                    <a:bodyPr/>
                    <a:lstStyle/>
                    <a:p>
                      <a:pPr algn="ctr" fontAlgn="base"/>
                      <a:r>
                        <a:rPr lang="en-US" sz="800" b="1" i="0" u="none" strike="noStrike">
                          <a:solidFill>
                            <a:schemeClr val="tx1"/>
                          </a:solidFill>
                          <a:effectLst/>
                          <a:latin typeface="72 Brand"/>
                        </a:rPr>
                        <a:t>Risk/Dependency</a:t>
                      </a:r>
                      <a:r>
                        <a:rPr lang="en-US" sz="800" b="1" i="0">
                          <a:solidFill>
                            <a:schemeClr val="tx1"/>
                          </a:solidFill>
                          <a:effectLst/>
                          <a:latin typeface="72 Brand"/>
                        </a:rPr>
                        <a:t>​</a:t>
                      </a:r>
                      <a:endParaRPr lang="en-US" sz="1600" b="1" i="0">
                        <a:solidFill>
                          <a:schemeClr val="tx1"/>
                        </a:solidFill>
                        <a:effectLst/>
                        <a:latin typeface="72 Brand"/>
                      </a:endParaRPr>
                    </a:p>
                  </a:txBody>
                  <a:tcPr marL="77664" marR="77664" marT="38832" marB="38832" anchor="ctr">
                    <a:lnL w="9524"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89D1FF"/>
                    </a:solidFill>
                  </a:tcPr>
                </a:tc>
                <a:tc>
                  <a:txBody>
                    <a:bodyPr/>
                    <a:lstStyle/>
                    <a:p>
                      <a:pPr algn="ctr" fontAlgn="base"/>
                      <a:r>
                        <a:rPr lang="en-US" sz="800" b="1" i="0" u="none" strike="noStrike">
                          <a:solidFill>
                            <a:schemeClr val="tx1"/>
                          </a:solidFill>
                          <a:effectLst/>
                          <a:latin typeface="72 Brand"/>
                        </a:rPr>
                        <a:t>Mitigation</a:t>
                      </a:r>
                      <a:r>
                        <a:rPr lang="en-US" sz="800" b="1" i="0">
                          <a:solidFill>
                            <a:schemeClr val="tx1"/>
                          </a:solidFill>
                          <a:effectLst/>
                          <a:latin typeface="72 Brand"/>
                        </a:rPr>
                        <a:t>​</a:t>
                      </a:r>
                      <a:endParaRPr lang="en-US" sz="1600" b="1" i="0">
                        <a:solidFill>
                          <a:schemeClr val="tx1"/>
                        </a:solidFill>
                        <a:effectLst/>
                        <a:latin typeface="72 Brand"/>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89D1FF"/>
                    </a:solidFill>
                  </a:tcPr>
                </a:tc>
                <a:tc>
                  <a:txBody>
                    <a:bodyPr/>
                    <a:lstStyle/>
                    <a:p>
                      <a:pPr algn="ctr" fontAlgn="base"/>
                      <a:r>
                        <a:rPr lang="en-US" sz="800" b="1" i="0" u="none" strike="noStrike">
                          <a:solidFill>
                            <a:schemeClr val="tx1"/>
                          </a:solidFill>
                          <a:effectLst/>
                          <a:latin typeface="72 Brand"/>
                        </a:rPr>
                        <a:t>Impact</a:t>
                      </a:r>
                      <a:r>
                        <a:rPr lang="en-US" sz="800" b="1" i="0">
                          <a:solidFill>
                            <a:schemeClr val="tx1"/>
                          </a:solidFill>
                          <a:effectLst/>
                          <a:latin typeface="72 Brand"/>
                        </a:rPr>
                        <a:t>​</a:t>
                      </a:r>
                      <a:endParaRPr lang="en-US" sz="1600" b="1" i="0">
                        <a:solidFill>
                          <a:schemeClr val="tx1"/>
                        </a:solidFill>
                        <a:effectLst/>
                        <a:latin typeface="72 Brand"/>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89D1FF"/>
                    </a:solidFill>
                  </a:tcPr>
                </a:tc>
                <a:tc>
                  <a:txBody>
                    <a:bodyPr/>
                    <a:lstStyle/>
                    <a:p>
                      <a:pPr algn="ctr" fontAlgn="base"/>
                      <a:r>
                        <a:rPr lang="en-US" sz="800" b="1" i="0" u="none" strike="noStrike">
                          <a:solidFill>
                            <a:schemeClr val="tx1"/>
                          </a:solidFill>
                          <a:effectLst/>
                          <a:latin typeface="72 Brand"/>
                        </a:rPr>
                        <a:t>Likelihood</a:t>
                      </a:r>
                      <a:r>
                        <a:rPr lang="en-US" sz="800" b="1" i="0">
                          <a:solidFill>
                            <a:schemeClr val="tx1"/>
                          </a:solidFill>
                          <a:effectLst/>
                          <a:latin typeface="72 Brand"/>
                        </a:rPr>
                        <a:t>​</a:t>
                      </a:r>
                      <a:endParaRPr lang="en-US" sz="1600" b="1" i="0">
                        <a:solidFill>
                          <a:schemeClr val="tx1"/>
                        </a:solidFill>
                        <a:effectLst/>
                        <a:latin typeface="72 Brand"/>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89D1FF"/>
                    </a:solidFill>
                  </a:tcPr>
                </a:tc>
                <a:tc>
                  <a:txBody>
                    <a:bodyPr/>
                    <a:lstStyle/>
                    <a:p>
                      <a:pPr algn="ctr" fontAlgn="base"/>
                      <a:r>
                        <a:rPr lang="en-US" sz="800" b="1" i="0" u="none" strike="noStrike">
                          <a:solidFill>
                            <a:schemeClr val="tx1"/>
                          </a:solidFill>
                          <a:effectLst/>
                          <a:latin typeface="72 Brand"/>
                        </a:rPr>
                        <a:t>Severity</a:t>
                      </a:r>
                      <a:r>
                        <a:rPr lang="en-US" sz="800" b="1" i="0">
                          <a:solidFill>
                            <a:schemeClr val="tx1"/>
                          </a:solidFill>
                          <a:effectLst/>
                          <a:latin typeface="72 Brand"/>
                        </a:rPr>
                        <a:t>​</a:t>
                      </a:r>
                      <a:endParaRPr lang="en-US" sz="1600" b="1" i="0">
                        <a:solidFill>
                          <a:schemeClr val="tx1"/>
                        </a:solidFill>
                        <a:effectLst/>
                        <a:latin typeface="72 Brand"/>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89D1FF"/>
                    </a:solidFill>
                  </a:tcPr>
                </a:tc>
                <a:extLst>
                  <a:ext uri="{0D108BD9-81ED-4DB2-BD59-A6C34878D82A}">
                    <a16:rowId xmlns:a16="http://schemas.microsoft.com/office/drawing/2014/main" val="2883637873"/>
                  </a:ext>
                </a:extLst>
              </a:tr>
              <a:tr h="1027647">
                <a:tc>
                  <a:txBody>
                    <a:bodyPr/>
                    <a:lstStyle/>
                    <a:p>
                      <a:pPr algn="ctr" fontAlgn="base"/>
                      <a:r>
                        <a:rPr lang="de-DE" sz="700" b="1" i="0" u="none" strike="noStrike" kern="1200">
                          <a:solidFill>
                            <a:srgbClr val="000000"/>
                          </a:solidFill>
                          <a:effectLst/>
                          <a:latin typeface="72 Brand"/>
                          <a:ea typeface="+mn-ea"/>
                          <a:cs typeface="+mn-cs"/>
                        </a:rPr>
                        <a:t>Lack of clarification and transparency on Project Timeline for NGCS</a:t>
                      </a:r>
                    </a:p>
                    <a:p>
                      <a:pPr algn="ctr" fontAlgn="base"/>
                      <a:r>
                        <a:rPr lang="de-DE" sz="700" b="1" i="0" u="none" strike="noStrike" kern="1200">
                          <a:solidFill>
                            <a:srgbClr val="000000"/>
                          </a:solidFill>
                          <a:effectLst/>
                          <a:latin typeface="+mn-lt"/>
                          <a:ea typeface="+mn-ea"/>
                          <a:cs typeface="+mn-cs"/>
                          <a:hlinkClick r:id="rId6"/>
                        </a:rPr>
                        <a:t>DARTOBJECTIVES-1895</a:t>
                      </a:r>
                      <a:endParaRPr lang="en-US" sz="700" b="1" i="0" u="none" strike="noStrike" kern="1200">
                        <a:solidFill>
                          <a:srgbClr val="000000"/>
                        </a:solidFill>
                        <a:effectLst/>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lvl="0" algn="ctr">
                        <a:buNone/>
                      </a:pPr>
                      <a:r>
                        <a:rPr lang="de-DE" sz="600" b="0" i="0" u="none" strike="noStrike" noProof="0">
                          <a:solidFill>
                            <a:srgbClr val="000000"/>
                          </a:solidFill>
                          <a:effectLst/>
                          <a:latin typeface="72 Brand"/>
                        </a:rPr>
                        <a:t>Foued Jrad</a:t>
                      </a:r>
                      <a:endParaRPr lang="en-US" sz="600" b="0" i="0" u="none" strike="noStrike" noProof="0" err="1">
                        <a:solidFill>
                          <a:srgbClr val="000000"/>
                        </a:solidFill>
                        <a:effectLst/>
                        <a:latin typeface="72 Brand"/>
                      </a:endParaRPr>
                    </a:p>
                  </a:txBody>
                  <a:tcPr marL="77663" marR="77663" marT="38831" marB="38831" anchor="ctr">
                    <a:lnL w="9525" cap="flat" cmpd="sng" algn="ctr">
                      <a:solidFill>
                        <a:srgbClr val="BFBFBF"/>
                      </a:solidFill>
                      <a:prstDash val="solid"/>
                      <a:round/>
                      <a:headEnd type="none" w="med" len="med"/>
                      <a:tailEnd type="none" w="med" len="med"/>
                    </a:lnL>
                    <a:lnR w="9524" cap="flat" cmpd="sng" algn="ctr">
                      <a:solidFill>
                        <a:srgbClr val="BFBFBF"/>
                      </a:solidFill>
                      <a:prstDash val="solid"/>
                      <a:round/>
                      <a:headEnd type="none" w="med" len="med"/>
                      <a:tailEnd type="none" w="med" len="med"/>
                    </a:lnR>
                    <a:lnT w="9524" cap="flat" cmpd="sng" algn="ctr">
                      <a:solidFill>
                        <a:srgbClr val="BFBFBF"/>
                      </a:solidFill>
                      <a:prstDash val="solid"/>
                      <a:round/>
                      <a:headEnd type="none" w="med" len="med"/>
                      <a:tailEnd type="none" w="med" len="med"/>
                    </a:lnT>
                    <a:lnB w="9524" cap="flat" cmpd="sng" algn="ctr">
                      <a:solidFill>
                        <a:srgbClr val="BFBFBF"/>
                      </a:solidFill>
                      <a:prstDash val="solid"/>
                      <a:round/>
                      <a:headEnd type="none" w="med" len="med"/>
                      <a:tailEnd type="none" w="med" len="med"/>
                    </a:lnB>
                  </a:tcPr>
                </a:tc>
                <a:tc>
                  <a:txBody>
                    <a:bodyPr/>
                    <a:lstStyle/>
                    <a:p>
                      <a:r>
                        <a:rPr lang="de-DE" sz="600" b="0" i="0" u="none" strike="noStrike" kern="1200">
                          <a:solidFill>
                            <a:srgbClr val="000000"/>
                          </a:solidFill>
                          <a:effectLst/>
                          <a:latin typeface="72 Brand"/>
                          <a:ea typeface="+mn-ea"/>
                          <a:cs typeface="+mn-cs"/>
                        </a:rPr>
                        <a:t>Project Timeline Changes; Scope of Integration for Go-live in August 2025</a:t>
                      </a:r>
                      <a:endParaRPr lang="en-US" sz="600" b="0" i="0" u="none" strike="noStrike" kern="1200">
                        <a:solidFill>
                          <a:srgbClr val="000000"/>
                        </a:solidFill>
                        <a:effectLst/>
                        <a:latin typeface="72 Brand"/>
                        <a:ea typeface="+mn-ea"/>
                        <a:cs typeface="+mn-cs"/>
                      </a:endParaRPr>
                    </a:p>
                  </a:txBody>
                  <a:tcPr marL="77664" marR="77664" marT="38832" marB="38832" anchor="ctr">
                    <a:lnL w="9524"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l">
                        <a:lnSpc>
                          <a:spcPct val="100000"/>
                        </a:lnSpc>
                        <a:spcBef>
                          <a:spcPts val="0"/>
                        </a:spcBef>
                        <a:spcAft>
                          <a:spcPts val="0"/>
                        </a:spcAft>
                        <a:buClrTx/>
                        <a:buSzTx/>
                        <a:buFontTx/>
                        <a:buNone/>
                      </a:pPr>
                      <a:r>
                        <a:rPr lang="de-DE" sz="600" b="0" i="0" kern="1200">
                          <a:solidFill>
                            <a:srgbClr val="000000"/>
                          </a:solidFill>
                          <a:effectLst/>
                          <a:latin typeface="72 Brand"/>
                          <a:ea typeface="+mn-ea"/>
                          <a:cs typeface="+mn-cs"/>
                        </a:rPr>
                        <a:t>Clarification ongoing</a:t>
                      </a:r>
                      <a:endParaRPr lang="en-US" sz="600" b="0" i="0" kern="1200">
                        <a:solidFill>
                          <a:srgbClr val="000000"/>
                        </a:solidFill>
                        <a:effectLst/>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ctr" defTabSz="1088558" rtl="0" eaLnBrk="1" fontAlgn="base"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srgbClr val="000000"/>
                          </a:solidFill>
                          <a:effectLst/>
                          <a:uLnTx/>
                          <a:uFillTx/>
                          <a:latin typeface="72 Brand"/>
                          <a:ea typeface="+mn-ea"/>
                          <a:cs typeface="+mn-cs"/>
                        </a:rPr>
                        <a:t>Medium</a:t>
                      </a:r>
                      <a:endParaRPr kumimoji="0" lang="en-US" sz="1600" b="0" i="0" u="none" strike="noStrike" kern="1200" cap="none" spc="0" normalizeH="0" baseline="0" noProof="0">
                        <a:ln>
                          <a:noFill/>
                        </a:ln>
                        <a:solidFill>
                          <a:srgbClr val="000000"/>
                        </a:solidFill>
                        <a:effectLst/>
                        <a:uLnTx/>
                        <a:uFillTx/>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72 Brand"/>
                          <a:ea typeface="+mn-ea"/>
                          <a:cs typeface="+mn-cs"/>
                        </a:rPr>
                        <a:t>High</a:t>
                      </a:r>
                      <a:endParaRPr kumimoji="0" lang="en-US" sz="2000" b="0" i="0" u="none" strike="noStrike" kern="1200" cap="none" spc="0" normalizeH="0" baseline="0" noProof="0">
                        <a:ln>
                          <a:noFill/>
                        </a:ln>
                        <a:solidFill>
                          <a:srgbClr val="000000"/>
                        </a:solidFill>
                        <a:effectLst/>
                        <a:uLnTx/>
                        <a:uFillTx/>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lvl="0" algn="ctr" defTabSz="1088558" rtl="0" eaLnBrk="1" latinLnBrk="0" hangingPunct="1">
                        <a:lnSpc>
                          <a:spcPct val="100000"/>
                        </a:lnSpc>
                        <a:spcBef>
                          <a:spcPts val="0"/>
                        </a:spcBef>
                        <a:spcAft>
                          <a:spcPts val="0"/>
                        </a:spcAft>
                        <a:buNone/>
                      </a:pPr>
                      <a:r>
                        <a:rPr lang="de-DE" sz="800" b="0" i="0" kern="1200" noProof="0">
                          <a:solidFill>
                            <a:srgbClr val="000000"/>
                          </a:solidFill>
                          <a:effectLst/>
                          <a:latin typeface="72 Brand"/>
                          <a:ea typeface="+mn-ea"/>
                          <a:cs typeface="+mn-cs"/>
                        </a:rPr>
                        <a:t>Medium</a:t>
                      </a:r>
                      <a:endParaRPr lang="en-US" sz="800" b="0" i="0" kern="1200" noProof="0">
                        <a:solidFill>
                          <a:srgbClr val="000000"/>
                        </a:solidFill>
                        <a:effectLst/>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C933"/>
                    </a:solidFill>
                  </a:tcPr>
                </a:tc>
                <a:extLst>
                  <a:ext uri="{0D108BD9-81ED-4DB2-BD59-A6C34878D82A}">
                    <a16:rowId xmlns:a16="http://schemas.microsoft.com/office/drawing/2014/main" val="3457353557"/>
                  </a:ext>
                </a:extLst>
              </a:tr>
              <a:tr h="981604">
                <a:tc>
                  <a:txBody>
                    <a:bodyPr/>
                    <a:lstStyle/>
                    <a:p>
                      <a:pPr algn="ctr" fontAlgn="base"/>
                      <a:r>
                        <a:rPr lang="en-US" sz="700" b="1" i="0" u="none" strike="noStrike" kern="1200">
                          <a:solidFill>
                            <a:srgbClr val="000000"/>
                          </a:solidFill>
                          <a:effectLst/>
                          <a:latin typeface="72 Brand"/>
                          <a:ea typeface="+mn-ea"/>
                          <a:cs typeface="+mn-cs"/>
                        </a:rPr>
                        <a:t>[Customer Platform] Lack of clarity regarding the Sales &amp; Marketing Business ownership for OCV use cases-</a:t>
                      </a:r>
                      <a:br>
                        <a:rPr lang="en-US" sz="700" b="1" i="0" u="none" strike="noStrike" kern="1200">
                          <a:solidFill>
                            <a:srgbClr val="000000"/>
                          </a:solidFill>
                          <a:effectLst/>
                          <a:latin typeface="72 Brand"/>
                          <a:ea typeface="+mn-ea"/>
                          <a:cs typeface="+mn-cs"/>
                        </a:rPr>
                      </a:br>
                      <a:r>
                        <a:rPr lang="en-US" sz="700" b="1" i="0" u="none" strike="noStrike" kern="1200">
                          <a:solidFill>
                            <a:srgbClr val="000000"/>
                          </a:solidFill>
                          <a:effectLst/>
                          <a:latin typeface="72 Brand"/>
                          <a:ea typeface="+mn-ea"/>
                          <a:cs typeface="+mn-cs"/>
                          <a:hlinkClick r:id="rId7"/>
                        </a:rPr>
                        <a:t>DARTOBJECTIVES-1244</a:t>
                      </a:r>
                      <a:endParaRPr lang="en-US" sz="700" b="1" i="0" u="none" strike="noStrike" kern="1200">
                        <a:solidFill>
                          <a:srgbClr val="000000"/>
                        </a:solidFill>
                        <a:effectLst/>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600" b="0" i="0" u="none" strike="noStrike" noProof="0">
                          <a:solidFill>
                            <a:srgbClr val="000000"/>
                          </a:solidFill>
                          <a:effectLst/>
                          <a:latin typeface="+mn-lt"/>
                        </a:rPr>
                        <a:t>Foued Jrad</a:t>
                      </a:r>
                    </a:p>
                  </a:txBody>
                  <a:tcPr marL="77663" marR="77663" marT="38831" marB="38831" anchor="ctr">
                    <a:lnL w="9525" cap="flat" cmpd="sng" algn="ctr">
                      <a:solidFill>
                        <a:srgbClr val="BFBFBF"/>
                      </a:solidFill>
                      <a:prstDash val="solid"/>
                      <a:round/>
                      <a:headEnd type="none" w="med" len="med"/>
                      <a:tailEnd type="none" w="med" len="med"/>
                    </a:lnL>
                    <a:lnR w="9524" cap="flat" cmpd="sng" algn="ctr">
                      <a:solidFill>
                        <a:srgbClr val="BFBFBF"/>
                      </a:solidFill>
                      <a:prstDash val="solid"/>
                      <a:round/>
                      <a:headEnd type="none" w="med" len="med"/>
                      <a:tailEnd type="none" w="med" len="med"/>
                    </a:lnR>
                    <a:lnT w="9524" cap="flat" cmpd="sng" algn="ctr">
                      <a:solidFill>
                        <a:srgbClr val="BFBFBF"/>
                      </a:solidFill>
                      <a:prstDash val="solid"/>
                      <a:round/>
                      <a:headEnd type="none" w="med" len="med"/>
                      <a:tailEnd type="none" w="med" len="med"/>
                    </a:lnT>
                    <a:lnB w="9524" cap="flat" cmpd="sng" algn="ctr">
                      <a:solidFill>
                        <a:srgbClr val="BFBFBF"/>
                      </a:solidFill>
                      <a:prstDash val="solid"/>
                      <a:round/>
                      <a:headEnd type="none" w="med" len="med"/>
                      <a:tailEnd type="none" w="med" len="med"/>
                    </a:lnB>
                  </a:tcPr>
                </a:tc>
                <a:tc>
                  <a:txBody>
                    <a:bodyPr/>
                    <a:lstStyle/>
                    <a:p>
                      <a:r>
                        <a:rPr lang="en-US" sz="600" b="0" i="0" u="none" strike="noStrike" kern="1200">
                          <a:solidFill>
                            <a:srgbClr val="000000"/>
                          </a:solidFill>
                          <a:effectLst/>
                          <a:latin typeface="72 Brand"/>
                          <a:ea typeface="+mn-ea"/>
                          <a:cs typeface="+mn-cs"/>
                        </a:rPr>
                        <a:t>No clarity about the Sales and Marketing Business ownership for upcoming OCV use cases. </a:t>
                      </a:r>
                    </a:p>
                    <a:p>
                      <a:r>
                        <a:rPr lang="en-US" sz="600" b="1" i="0" u="none" strike="noStrike" kern="1200">
                          <a:solidFill>
                            <a:srgbClr val="000000"/>
                          </a:solidFill>
                          <a:effectLst/>
                          <a:latin typeface="72 Brand"/>
                          <a:ea typeface="+mn-ea"/>
                          <a:cs typeface="+mn-cs"/>
                        </a:rPr>
                        <a:t>Complication (What's the impact?)</a:t>
                      </a:r>
                      <a:br>
                        <a:rPr lang="en-US" sz="600" b="0" i="0" u="none" strike="noStrike" kern="1200">
                          <a:solidFill>
                            <a:srgbClr val="000000"/>
                          </a:solidFill>
                          <a:effectLst/>
                          <a:latin typeface="72 Brand"/>
                          <a:ea typeface="+mn-ea"/>
                          <a:cs typeface="+mn-cs"/>
                        </a:rPr>
                      </a:br>
                      <a:r>
                        <a:rPr lang="en-US" sz="600" b="0" i="0" u="none" strike="noStrike" kern="1200">
                          <a:solidFill>
                            <a:srgbClr val="000000"/>
                          </a:solidFill>
                          <a:effectLst/>
                          <a:latin typeface="72 Brand"/>
                          <a:ea typeface="+mn-ea"/>
                          <a:cs typeface="+mn-cs"/>
                        </a:rPr>
                        <a:t>Delay in testing, signoff and Go-live of OCV use cases especially: </a:t>
                      </a:r>
                    </a:p>
                    <a:p>
                      <a:r>
                        <a:rPr lang="en-US" sz="600" b="0" i="0" u="none" strike="noStrike" kern="1200">
                          <a:solidFill>
                            <a:srgbClr val="000000"/>
                          </a:solidFill>
                          <a:effectLst/>
                          <a:latin typeface="72 Brand"/>
                          <a:ea typeface="+mn-ea"/>
                          <a:cs typeface="+mn-cs"/>
                        </a:rPr>
                        <a:t>Data model signoff to start implementation for </a:t>
                      </a:r>
                      <a:r>
                        <a:rPr lang="en-US" sz="600" b="1" i="0" u="none" strike="noStrike" kern="1200">
                          <a:solidFill>
                            <a:srgbClr val="000000"/>
                          </a:solidFill>
                          <a:effectLst/>
                          <a:latin typeface="72 Brand"/>
                          <a:ea typeface="+mn-ea"/>
                          <a:cs typeface="+mn-cs"/>
                        </a:rPr>
                        <a:t>UC20</a:t>
                      </a:r>
                      <a:r>
                        <a:rPr lang="en-US" sz="600" b="0" i="0" u="none" strike="noStrike" kern="1200">
                          <a:solidFill>
                            <a:srgbClr val="000000"/>
                          </a:solidFill>
                          <a:effectLst/>
                          <a:latin typeface="72 Brand"/>
                          <a:ea typeface="+mn-ea"/>
                          <a:cs typeface="+mn-cs"/>
                        </a:rPr>
                        <a:t>:  ONE Customer Segmentation Part 1 - BW Pipeline Data </a:t>
                      </a:r>
                    </a:p>
                    <a:p>
                      <a:r>
                        <a:rPr lang="en-US" sz="600" b="0" i="0" u="none" strike="noStrike" kern="1200">
                          <a:solidFill>
                            <a:srgbClr val="000000"/>
                          </a:solidFill>
                          <a:effectLst/>
                          <a:latin typeface="72 Brand"/>
                          <a:ea typeface="+mn-ea"/>
                          <a:cs typeface="+mn-cs"/>
                        </a:rPr>
                        <a:t>Data model signoff to start implementation for </a:t>
                      </a:r>
                      <a:r>
                        <a:rPr lang="en-US" sz="600" b="1" i="0" u="none" strike="noStrike" kern="1200">
                          <a:solidFill>
                            <a:srgbClr val="000000"/>
                          </a:solidFill>
                          <a:effectLst/>
                          <a:latin typeface="72 Brand"/>
                          <a:ea typeface="+mn-ea"/>
                          <a:cs typeface="+mn-cs"/>
                        </a:rPr>
                        <a:t>UC54:   </a:t>
                      </a:r>
                      <a:r>
                        <a:rPr lang="en-US" sz="600" b="0" i="0" u="none" strike="noStrike" kern="1200">
                          <a:solidFill>
                            <a:srgbClr val="000000"/>
                          </a:solidFill>
                          <a:effectLst/>
                          <a:latin typeface="72 Brand"/>
                          <a:ea typeface="+mn-ea"/>
                          <a:cs typeface="+mn-cs"/>
                        </a:rPr>
                        <a:t>Crystal Ball Integration - Implementation</a:t>
                      </a:r>
                    </a:p>
                    <a:p>
                      <a:r>
                        <a:rPr lang="en-US" sz="600" b="1" i="0" u="none" strike="noStrike" kern="1200">
                          <a:solidFill>
                            <a:srgbClr val="000000"/>
                          </a:solidFill>
                          <a:effectLst/>
                          <a:latin typeface="72 Brand"/>
                          <a:ea typeface="+mn-ea"/>
                          <a:cs typeface="+mn-cs"/>
                        </a:rPr>
                        <a:t>Marketo Interaction data </a:t>
                      </a:r>
                      <a:r>
                        <a:rPr lang="en-US" sz="600" b="0" i="0" u="none" strike="noStrike" kern="1200">
                          <a:solidFill>
                            <a:srgbClr val="000000"/>
                          </a:solidFill>
                          <a:effectLst/>
                          <a:latin typeface="72 Brand"/>
                          <a:ea typeface="+mn-ea"/>
                          <a:cs typeface="+mn-cs"/>
                        </a:rPr>
                        <a:t>Testing and Business Sign Off for </a:t>
                      </a:r>
                      <a:r>
                        <a:rPr lang="en-US" sz="600" b="0" i="0" u="none" strike="noStrike" kern="1200" err="1">
                          <a:solidFill>
                            <a:srgbClr val="000000"/>
                          </a:solidFill>
                          <a:effectLst/>
                          <a:latin typeface="72 Brand"/>
                          <a:ea typeface="+mn-ea"/>
                          <a:cs typeface="+mn-cs"/>
                        </a:rPr>
                        <a:t>GoLive</a:t>
                      </a:r>
                      <a:endParaRPr lang="en-US" sz="600" b="0" i="0" u="none" strike="noStrike" kern="1200">
                        <a:solidFill>
                          <a:srgbClr val="000000"/>
                        </a:solidFill>
                        <a:effectLst/>
                        <a:latin typeface="72 Brand"/>
                        <a:ea typeface="+mn-ea"/>
                        <a:cs typeface="+mn-cs"/>
                      </a:endParaRPr>
                    </a:p>
                    <a:p>
                      <a:r>
                        <a:rPr lang="en-US" sz="600" b="1" i="0" u="none" strike="noStrike" kern="1200">
                          <a:solidFill>
                            <a:srgbClr val="000000"/>
                          </a:solidFill>
                          <a:effectLst/>
                          <a:latin typeface="72 Brand"/>
                          <a:ea typeface="+mn-ea"/>
                          <a:cs typeface="+mn-cs"/>
                        </a:rPr>
                        <a:t>Review and sign off of new Release </a:t>
                      </a:r>
                      <a:r>
                        <a:rPr lang="en-US" sz="600" b="0" i="0" u="none" strike="noStrike" kern="1200">
                          <a:solidFill>
                            <a:srgbClr val="000000"/>
                          </a:solidFill>
                          <a:effectLst/>
                          <a:latin typeface="72 Brand"/>
                          <a:ea typeface="+mn-ea"/>
                          <a:cs typeface="+mn-cs"/>
                        </a:rPr>
                        <a:t>of OCV Account , Contact Data model </a:t>
                      </a:r>
                    </a:p>
                  </a:txBody>
                  <a:tcPr marL="77664" marR="77664" marT="38832" marB="38832" anchor="ctr">
                    <a:lnL w="9524"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r>
                        <a:rPr lang="en-US" sz="600" b="0" i="0" u="none" strike="noStrike" kern="1200">
                          <a:solidFill>
                            <a:srgbClr val="000000"/>
                          </a:solidFill>
                          <a:effectLst/>
                          <a:latin typeface="72 Brand"/>
                          <a:ea typeface="+mn-ea"/>
                          <a:cs typeface="+mn-cs"/>
                        </a:rPr>
                        <a:t>Define the </a:t>
                      </a:r>
                      <a:r>
                        <a:rPr lang="en-US" sz="600" b="1" i="0" u="none" strike="noStrike" kern="1200">
                          <a:solidFill>
                            <a:srgbClr val="000000"/>
                          </a:solidFill>
                          <a:effectLst/>
                          <a:latin typeface="72 Brand"/>
                          <a:ea typeface="+mn-ea"/>
                          <a:cs typeface="+mn-cs"/>
                        </a:rPr>
                        <a:t>Business owner for Sales &amp; Marketing use cases </a:t>
                      </a:r>
                      <a:r>
                        <a:rPr lang="en-US" sz="600" b="0" i="0" u="none" strike="noStrike" kern="1200">
                          <a:solidFill>
                            <a:srgbClr val="000000"/>
                          </a:solidFill>
                          <a:effectLst/>
                          <a:latin typeface="72 Brand"/>
                          <a:ea typeface="+mn-ea"/>
                          <a:cs typeface="+mn-cs"/>
                        </a:rPr>
                        <a:t>and involve them in Testing, Sign-off</a:t>
                      </a:r>
                      <a:br>
                        <a:rPr lang="en-US" sz="600" b="0" i="0" u="none" strike="noStrike" kern="1200">
                          <a:solidFill>
                            <a:srgbClr val="000000"/>
                          </a:solidFill>
                          <a:effectLst/>
                          <a:latin typeface="72 Brand"/>
                          <a:ea typeface="+mn-ea"/>
                          <a:cs typeface="+mn-cs"/>
                        </a:rPr>
                      </a:br>
                      <a:r>
                        <a:rPr lang="en-US" sz="600" b="0" i="0" u="none" strike="noStrike" kern="1200">
                          <a:solidFill>
                            <a:srgbClr val="000000"/>
                          </a:solidFill>
                          <a:effectLst/>
                          <a:latin typeface="72 Brand"/>
                          <a:ea typeface="+mn-ea"/>
                          <a:cs typeface="+mn-cs"/>
                        </a:rPr>
                        <a:t>Regular exchange with Marketing ongoing</a:t>
                      </a:r>
                      <a:br>
                        <a:rPr lang="en-US" sz="600" b="0" i="0" u="none" strike="noStrike" kern="1200">
                          <a:solidFill>
                            <a:srgbClr val="000000"/>
                          </a:solidFill>
                          <a:effectLst/>
                          <a:latin typeface="72 Brand"/>
                          <a:ea typeface="+mn-ea"/>
                          <a:cs typeface="+mn-cs"/>
                        </a:rPr>
                      </a:br>
                      <a:r>
                        <a:rPr lang="en-US" sz="600" b="1" i="0" u="none" strike="noStrike" kern="1200">
                          <a:solidFill>
                            <a:srgbClr val="000000"/>
                          </a:solidFill>
                          <a:effectLst/>
                          <a:latin typeface="72 Brand"/>
                          <a:ea typeface="+mn-ea"/>
                          <a:cs typeface="+mn-cs"/>
                        </a:rPr>
                        <a:t>Update May 2025: </a:t>
                      </a:r>
                      <a:r>
                        <a:rPr lang="en-US" sz="600" b="0" i="0" u="none" strike="noStrike" kern="1200">
                          <a:solidFill>
                            <a:srgbClr val="000000"/>
                          </a:solidFill>
                          <a:effectLst/>
                          <a:latin typeface="72 Brand"/>
                          <a:ea typeface="+mn-ea"/>
                          <a:cs typeface="+mn-cs"/>
                        </a:rPr>
                        <a:t>Sales Business ownership –Clarified also in connection with the E2E Data Council Sales Use Cases Touchpoint through Rene &amp; Kaya</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600" b="1" i="0" u="none" strike="noStrike" kern="1200">
                          <a:solidFill>
                            <a:srgbClr val="000000"/>
                          </a:solidFill>
                          <a:effectLst/>
                          <a:latin typeface="+mn-lt"/>
                          <a:ea typeface="+mn-ea"/>
                          <a:cs typeface="+mn-cs"/>
                        </a:rPr>
                        <a:t>Update June 2025: </a:t>
                      </a:r>
                      <a:r>
                        <a:rPr lang="en-US" sz="600" b="0" i="0" u="none" strike="noStrike" kern="1200">
                          <a:solidFill>
                            <a:srgbClr val="000000"/>
                          </a:solidFill>
                          <a:effectLst/>
                          <a:latin typeface="72 Brand"/>
                          <a:ea typeface="+mn-ea"/>
                          <a:cs typeface="+mn-cs"/>
                        </a:rPr>
                        <a:t>Training and Demo on OCS mitigated risk. Collaboration with Katarina </a:t>
                      </a:r>
                      <a:r>
                        <a:rPr lang="en-US" sz="600" b="0" i="0" u="none" strike="noStrike" kern="1200" err="1">
                          <a:solidFill>
                            <a:srgbClr val="000000"/>
                          </a:solidFill>
                          <a:effectLst/>
                          <a:latin typeface="72 Brand"/>
                          <a:ea typeface="+mn-ea"/>
                          <a:cs typeface="+mn-cs"/>
                        </a:rPr>
                        <a:t>Cavigelli</a:t>
                      </a:r>
                      <a:r>
                        <a:rPr lang="en-US" sz="600" b="0" i="0" u="none" strike="noStrike" kern="1200">
                          <a:solidFill>
                            <a:srgbClr val="000000"/>
                          </a:solidFill>
                          <a:effectLst/>
                          <a:latin typeface="72 Brand"/>
                          <a:ea typeface="+mn-ea"/>
                          <a:cs typeface="+mn-cs"/>
                        </a:rPr>
                        <a:t> </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600" b="1" i="0" u="none" strike="noStrike" kern="1200">
                          <a:solidFill>
                            <a:srgbClr val="000000"/>
                          </a:solidFill>
                          <a:effectLst/>
                          <a:latin typeface="72 Brand"/>
                          <a:ea typeface="+mn-ea"/>
                          <a:cs typeface="+mn-cs"/>
                        </a:rPr>
                        <a:t>Update Sept 2025: </a:t>
                      </a:r>
                      <a:r>
                        <a:rPr lang="en-US" sz="600" b="0" i="0" u="none" strike="noStrike" kern="1200">
                          <a:solidFill>
                            <a:srgbClr val="000000"/>
                          </a:solidFill>
                          <a:effectLst/>
                          <a:latin typeface="72 Brand"/>
                          <a:ea typeface="+mn-ea"/>
                          <a:cs typeface="+mn-cs"/>
                        </a:rPr>
                        <a:t>we know use cases, we planned Enablement Sessions, we know what Sales wants. Risk still not fully mitigated. </a:t>
                      </a:r>
                      <a:endParaRPr lang="en-US" sz="600" b="0" i="0" kern="1200">
                        <a:solidFill>
                          <a:srgbClr val="000000"/>
                        </a:solidFill>
                        <a:effectLst/>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ctr" defTabSz="1088558" rtl="0" eaLnBrk="1" fontAlgn="base"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srgbClr val="000000"/>
                          </a:solidFill>
                          <a:effectLst/>
                          <a:uLnTx/>
                          <a:uFillTx/>
                          <a:latin typeface="72 Brand"/>
                          <a:ea typeface="+mn-ea"/>
                          <a:cs typeface="+mn-cs"/>
                        </a:rPr>
                        <a:t>Medium</a:t>
                      </a:r>
                      <a:endParaRPr kumimoji="0" lang="en-US" sz="1600" b="0" i="0" u="none" strike="noStrike" kern="1200" cap="none" spc="0" normalizeH="0" baseline="0" noProof="0">
                        <a:ln>
                          <a:noFill/>
                        </a:ln>
                        <a:solidFill>
                          <a:srgbClr val="000000"/>
                        </a:solidFill>
                        <a:effectLst/>
                        <a:uLnTx/>
                        <a:uFillTx/>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72 Brand"/>
                          <a:ea typeface="+mn-ea"/>
                          <a:cs typeface="+mn-cs"/>
                        </a:rPr>
                        <a:t>High</a:t>
                      </a:r>
                      <a:endParaRPr kumimoji="0" lang="en-US" sz="2000" b="0" i="0" u="none" strike="noStrike" kern="1200" cap="none" spc="0" normalizeH="0" baseline="0" noProof="0">
                        <a:ln>
                          <a:noFill/>
                        </a:ln>
                        <a:solidFill>
                          <a:srgbClr val="000000"/>
                        </a:solidFill>
                        <a:effectLst/>
                        <a:uLnTx/>
                        <a:uFillTx/>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lvl="0" algn="ctr" defTabSz="1088558" rtl="0" eaLnBrk="1" latinLnBrk="0" hangingPunct="1">
                        <a:lnSpc>
                          <a:spcPct val="100000"/>
                        </a:lnSpc>
                        <a:spcBef>
                          <a:spcPts val="0"/>
                        </a:spcBef>
                        <a:spcAft>
                          <a:spcPts val="0"/>
                        </a:spcAft>
                        <a:buNone/>
                      </a:pPr>
                      <a:r>
                        <a:rPr lang="de-DE" sz="800" b="0" i="0" kern="1200" noProof="0">
                          <a:solidFill>
                            <a:srgbClr val="000000"/>
                          </a:solidFill>
                          <a:effectLst/>
                          <a:latin typeface="72 Brand"/>
                          <a:ea typeface="+mn-ea"/>
                          <a:cs typeface="+mn-cs"/>
                        </a:rPr>
                        <a:t>Medium</a:t>
                      </a:r>
                      <a:endParaRPr lang="en-US" sz="800" b="0" i="0" kern="1200" noProof="0">
                        <a:solidFill>
                          <a:srgbClr val="000000"/>
                        </a:solidFill>
                        <a:effectLst/>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C933"/>
                    </a:solidFill>
                  </a:tcPr>
                </a:tc>
                <a:extLst>
                  <a:ext uri="{0D108BD9-81ED-4DB2-BD59-A6C34878D82A}">
                    <a16:rowId xmlns:a16="http://schemas.microsoft.com/office/drawing/2014/main" val="1488397823"/>
                  </a:ext>
                </a:extLst>
              </a:tr>
              <a:tr h="981604">
                <a:tc>
                  <a:txBody>
                    <a:bodyPr/>
                    <a:lstStyle/>
                    <a:p>
                      <a:pPr algn="ctr" fontAlgn="base"/>
                      <a:r>
                        <a:rPr lang="en-US" sz="700" b="1" i="0" u="none" strike="noStrike" kern="1200">
                          <a:solidFill>
                            <a:srgbClr val="000000"/>
                          </a:solidFill>
                          <a:effectLst/>
                          <a:latin typeface="72 Brand"/>
                          <a:ea typeface="+mn-ea"/>
                          <a:cs typeface="+mn-cs"/>
                        </a:rPr>
                        <a:t>Readiness of Country Compliance Rule Management System (CCRMS)</a:t>
                      </a:r>
                    </a:p>
                    <a:p>
                      <a:pPr algn="ctr" fontAlgn="base"/>
                      <a:r>
                        <a:rPr lang="en-US" sz="700" b="1" i="0" u="none" strike="noStrike" kern="1200">
                          <a:solidFill>
                            <a:srgbClr val="000000"/>
                          </a:solidFill>
                          <a:effectLst/>
                          <a:latin typeface="72 Brand"/>
                          <a:ea typeface="+mn-ea"/>
                          <a:cs typeface="+mn-cs"/>
                          <a:hlinkClick r:id="rId8"/>
                        </a:rPr>
                        <a:t>DATAOBJECTIVES-2405</a:t>
                      </a:r>
                      <a:endParaRPr lang="en-US" sz="700" b="1" i="0" u="none" strike="noStrike" kern="1200">
                        <a:solidFill>
                          <a:srgbClr val="000000"/>
                        </a:solidFill>
                        <a:effectLst/>
                        <a:latin typeface="72 Brand"/>
                        <a:ea typeface="+mn-ea"/>
                        <a:cs typeface="+mn-cs"/>
                      </a:endParaRP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600" b="0" i="0" u="none" strike="noStrike" noProof="0">
                          <a:solidFill>
                            <a:srgbClr val="000000"/>
                          </a:solidFill>
                          <a:effectLst/>
                          <a:latin typeface="+mn-lt"/>
                        </a:rPr>
                        <a:t>Foued Jrad</a:t>
                      </a:r>
                    </a:p>
                  </a:txBody>
                  <a:tcPr marL="77663" marR="77663" marT="38831" marB="38831" anchor="ctr">
                    <a:lnL w="9525" cap="flat" cmpd="sng" algn="ctr">
                      <a:solidFill>
                        <a:srgbClr val="BFBFBF"/>
                      </a:solidFill>
                      <a:prstDash val="solid"/>
                      <a:round/>
                      <a:headEnd type="none" w="med" len="med"/>
                      <a:tailEnd type="none" w="med" len="med"/>
                    </a:lnL>
                    <a:lnR w="9524" cap="flat" cmpd="sng" algn="ctr">
                      <a:solidFill>
                        <a:srgbClr val="BFBFBF"/>
                      </a:solidFill>
                      <a:prstDash val="solid"/>
                      <a:round/>
                      <a:headEnd type="none" w="med" len="med"/>
                      <a:tailEnd type="none" w="med" len="med"/>
                    </a:lnR>
                    <a:lnT w="9524" cap="flat" cmpd="sng" algn="ctr">
                      <a:solidFill>
                        <a:srgbClr val="BFBFBF"/>
                      </a:solidFill>
                      <a:prstDash val="solid"/>
                      <a:round/>
                      <a:headEnd type="none" w="med" len="med"/>
                      <a:tailEnd type="none" w="med" len="med"/>
                    </a:lnT>
                    <a:lnB w="9524">
                      <a:solidFill>
                        <a:srgbClr val="BFBFBF"/>
                      </a:solidFill>
                    </a:lnB>
                  </a:tcPr>
                </a:tc>
                <a:tc>
                  <a:txBody>
                    <a:bodyPr/>
                    <a:lstStyle/>
                    <a:p>
                      <a:r>
                        <a:rPr lang="en-US" sz="600" b="0" i="0" u="none" strike="noStrike" kern="1200">
                          <a:solidFill>
                            <a:srgbClr val="000000"/>
                          </a:solidFill>
                          <a:effectLst/>
                          <a:latin typeface="72 Brand"/>
                          <a:ea typeface="+mn-ea"/>
                          <a:cs typeface="+mn-cs"/>
                        </a:rPr>
                        <a:t>We enable compliance for stakeholders by implementing the Country Compliance Rule Management System (CCRMS) to ensure adherence to local regulations, resulting in a 30% increase in audit readiness and reduced risk of non-compliance penalties.</a:t>
                      </a:r>
                    </a:p>
                  </a:txBody>
                  <a:tcPr marL="77664" marR="77664" marT="38832" marB="38832" anchor="ctr">
                    <a:lnL w="9524"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600" b="0" i="0" kern="1200">
                          <a:solidFill>
                            <a:srgbClr val="000000"/>
                          </a:solidFill>
                          <a:effectLst/>
                          <a:latin typeface="72 Brand"/>
                          <a:ea typeface="+mn-ea"/>
                          <a:cs typeface="+mn-cs"/>
                        </a:rPr>
                        <a:t>Alignment on requirements and timeline with Data Protection team (what they want from CDP) in progress. Do testing together.</a:t>
                      </a: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ctr" defTabSz="1088558"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72 Brand"/>
                          <a:ea typeface="+mn-ea"/>
                          <a:cs typeface="+mn-cs"/>
                        </a:rPr>
                        <a:t>Medium</a:t>
                      </a: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72 Brand"/>
                          <a:ea typeface="+mn-ea"/>
                          <a:cs typeface="+mn-cs"/>
                        </a:rPr>
                        <a:t>High</a:t>
                      </a: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marL="0" lvl="0" algn="ctr" defTabSz="1088558" rtl="0" eaLnBrk="1" latinLnBrk="0" hangingPunct="1">
                        <a:lnSpc>
                          <a:spcPct val="100000"/>
                        </a:lnSpc>
                        <a:spcBef>
                          <a:spcPts val="0"/>
                        </a:spcBef>
                        <a:spcAft>
                          <a:spcPts val="0"/>
                        </a:spcAft>
                        <a:buNone/>
                      </a:pPr>
                      <a:r>
                        <a:rPr lang="en-US" sz="800" b="0" i="0" kern="1200" noProof="0">
                          <a:solidFill>
                            <a:srgbClr val="000000"/>
                          </a:solidFill>
                          <a:effectLst/>
                          <a:latin typeface="72 Brand"/>
                          <a:ea typeface="+mn-ea"/>
                          <a:cs typeface="+mn-cs"/>
                        </a:rPr>
                        <a:t>Medium</a:t>
                      </a:r>
                    </a:p>
                  </a:txBody>
                  <a:tcPr marL="77664" marR="77664" marT="38832" marB="38832"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C933"/>
                    </a:solidFill>
                  </a:tcPr>
                </a:tc>
                <a:extLst>
                  <a:ext uri="{0D108BD9-81ED-4DB2-BD59-A6C34878D82A}">
                    <a16:rowId xmlns:a16="http://schemas.microsoft.com/office/drawing/2014/main" val="128614233"/>
                  </a:ext>
                </a:extLst>
              </a:tr>
              <a:tr h="1176812">
                <a:tc>
                  <a:txBody>
                    <a:bodyPr/>
                    <a:lstStyle/>
                    <a:p>
                      <a:pPr lvl="0" algn="ctr">
                        <a:buNone/>
                      </a:pPr>
                      <a:r>
                        <a:rPr lang="en-DE" sz="700" b="1" i="0">
                          <a:solidFill>
                            <a:srgbClr val="000000"/>
                          </a:solidFill>
                          <a:effectLst/>
                          <a:highlight>
                            <a:srgbClr val="FFFFFF"/>
                          </a:highlight>
                          <a:latin typeface="72 Brand"/>
                        </a:rPr>
                        <a:t>Internal System Anonymization</a:t>
                      </a:r>
                      <a:endParaRPr lang="en-US" sz="700" b="1" i="0">
                        <a:solidFill>
                          <a:srgbClr val="000000"/>
                        </a:solidFill>
                        <a:effectLst/>
                        <a:highlight>
                          <a:srgbClr val="FFFFFF"/>
                        </a:highlight>
                        <a:latin typeface="72 Brand"/>
                      </a:endParaRPr>
                    </a:p>
                  </a:txBody>
                  <a:tcPr marL="77663" marR="77663" marT="38831" marB="38831" anchor="ctr">
                    <a:lnL w="9524">
                      <a:solidFill>
                        <a:srgbClr val="BFBFBF"/>
                      </a:solidFill>
                    </a:lnL>
                    <a:lnR w="9524"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lvl="0" algn="ctr">
                        <a:buNone/>
                      </a:pPr>
                      <a:r>
                        <a:rPr lang="en-DE" sz="700" b="0" i="0">
                          <a:solidFill>
                            <a:srgbClr val="000000"/>
                          </a:solidFill>
                          <a:effectLst/>
                          <a:highlight>
                            <a:srgbClr val="FFFFFF"/>
                          </a:highlight>
                          <a:latin typeface="72 Brand"/>
                        </a:rPr>
                        <a:t>Jochen Kalkoff</a:t>
                      </a:r>
                      <a:endParaRPr lang="en-US" sz="700" b="0" i="0">
                        <a:solidFill>
                          <a:srgbClr val="000000"/>
                        </a:solidFill>
                        <a:effectLst/>
                        <a:highlight>
                          <a:srgbClr val="FFFFFF"/>
                        </a:highlight>
                        <a:latin typeface="72 Brand"/>
                      </a:endParaRPr>
                    </a:p>
                  </a:txBody>
                  <a:tcPr marL="77663" marR="77663" marT="38831" marB="38831" anchor="ctr">
                    <a:lnL w="9524" cap="flat" cmpd="sng" algn="ctr">
                      <a:solidFill>
                        <a:srgbClr val="BFBFBF"/>
                      </a:solidFill>
                      <a:prstDash val="solid"/>
                      <a:round/>
                      <a:headEnd type="none" w="med" len="med"/>
                      <a:tailEnd type="none" w="med" len="med"/>
                    </a:lnL>
                    <a:lnR w="9524" cap="flat" cmpd="sng" algn="ctr">
                      <a:solidFill>
                        <a:srgbClr val="BFBFBF"/>
                      </a:solidFill>
                      <a:prstDash val="solid"/>
                      <a:round/>
                      <a:headEnd type="none" w="med" len="med"/>
                      <a:tailEnd type="none" w="med" len="med"/>
                    </a:lnR>
                    <a:lnT w="9524" cap="flat" cmpd="sng" algn="ctr">
                      <a:solidFill>
                        <a:srgbClr val="BFBFBF"/>
                      </a:solidFill>
                      <a:prstDash val="solid"/>
                      <a:round/>
                      <a:headEnd type="none" w="med" len="med"/>
                      <a:tailEnd type="none" w="med" len="med"/>
                    </a:lnT>
                    <a:lnB w="9524" cap="flat" cmpd="sng" algn="ctr">
                      <a:solidFill>
                        <a:srgbClr val="BFBFBF"/>
                      </a:solidFill>
                      <a:prstDash val="solid"/>
                      <a:round/>
                      <a:headEnd type="none" w="med" len="med"/>
                      <a:tailEnd type="none" w="med" len="med"/>
                    </a:lnB>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DE" sz="700" b="0" i="0">
                          <a:solidFill>
                            <a:srgbClr val="000000"/>
                          </a:solidFill>
                          <a:effectLst/>
                          <a:highlight>
                            <a:srgbClr val="FFFFFF"/>
                          </a:highlight>
                          <a:latin typeface="72 Brand"/>
                        </a:rPr>
                        <a:t>The Internal System Anonymization team announced their plan to go live in </a:t>
                      </a:r>
                      <a:r>
                        <a:rPr lang="de-DE" sz="700" b="0" i="0">
                          <a:solidFill>
                            <a:srgbClr val="000000"/>
                          </a:solidFill>
                          <a:effectLst/>
                          <a:highlight>
                            <a:srgbClr val="FFFFFF"/>
                          </a:highlight>
                          <a:latin typeface="72 Brand"/>
                        </a:rPr>
                        <a:t>2026 </a:t>
                      </a:r>
                      <a:r>
                        <a:rPr lang="en-DE" sz="700" b="0" i="0">
                          <a:solidFill>
                            <a:srgbClr val="000000"/>
                          </a:solidFill>
                          <a:effectLst/>
                          <a:highlight>
                            <a:srgbClr val="FFFFFF"/>
                          </a:highlight>
                          <a:latin typeface="72 Brand"/>
                        </a:rPr>
                        <a:t>with anonymized data in test systems. </a:t>
                      </a:r>
                      <a:r>
                        <a:rPr lang="en-DE" sz="700" b="0" i="0">
                          <a:solidFill>
                            <a:srgbClr val="000000"/>
                          </a:solidFill>
                          <a:effectLst/>
                          <a:highlight>
                            <a:srgbClr val="FFFFFF"/>
                          </a:highlight>
                          <a:latin typeface="72 Brand"/>
                          <a:hlinkClick r:id="rId9"/>
                        </a:rPr>
                        <a:t>Risk in Jira PTD RAID</a:t>
                      </a:r>
                      <a:r>
                        <a:rPr lang="en-DE" sz="700" b="0" i="0">
                          <a:solidFill>
                            <a:srgbClr val="000000"/>
                          </a:solidFill>
                          <a:effectLst/>
                          <a:highlight>
                            <a:srgbClr val="FFFFFF"/>
                          </a:highlight>
                          <a:latin typeface="72 Brand"/>
                        </a:rPr>
                        <a:t>.</a:t>
                      </a:r>
                      <a:endParaRPr lang="en-US" sz="700" b="0" i="0">
                        <a:solidFill>
                          <a:srgbClr val="000000"/>
                        </a:solidFill>
                        <a:effectLst/>
                        <a:highlight>
                          <a:srgbClr val="FFFFFF"/>
                        </a:highlight>
                        <a:latin typeface="72 Brand"/>
                      </a:endParaRPr>
                    </a:p>
                  </a:txBody>
                  <a:tcPr marL="77663" marR="77663" marT="38831" marB="38831" anchor="ctr">
                    <a:lnL w="9524" cap="flat" cmpd="sng" algn="ctr">
                      <a:solidFill>
                        <a:srgbClr val="BFBFBF"/>
                      </a:solidFill>
                      <a:prstDash val="solid"/>
                      <a:round/>
                      <a:headEnd type="none" w="med" len="med"/>
                      <a:tailEnd type="none" w="med" len="med"/>
                    </a:lnL>
                    <a:lnR w="9524"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lvl="0" algn="l">
                        <a:buNone/>
                      </a:pPr>
                      <a:r>
                        <a:rPr lang="en-US" sz="700" b="0" i="0" kern="1200">
                          <a:solidFill>
                            <a:schemeClr val="tx1"/>
                          </a:solidFill>
                          <a:effectLst/>
                          <a:highlight>
                            <a:srgbClr val="FFFFFF"/>
                          </a:highlight>
                          <a:latin typeface="+mn-lt"/>
                          <a:ea typeface="+mn-ea"/>
                          <a:cs typeface="+mn-cs"/>
                        </a:rPr>
                        <a:t>TDEM Solution for Data Anonymization will impact CDP and the integrated Cloud Applications (</a:t>
                      </a:r>
                      <a:r>
                        <a:rPr lang="en-US" sz="700" b="0" i="0" kern="1200" err="1">
                          <a:solidFill>
                            <a:schemeClr val="tx1"/>
                          </a:solidFill>
                          <a:effectLst/>
                          <a:highlight>
                            <a:srgbClr val="FFFFFF"/>
                          </a:highlight>
                          <a:latin typeface="+mn-lt"/>
                          <a:ea typeface="+mn-ea"/>
                          <a:cs typeface="+mn-cs"/>
                        </a:rPr>
                        <a:t>e.g</a:t>
                      </a:r>
                      <a:r>
                        <a:rPr lang="en-US" sz="700" b="0" i="0" kern="1200">
                          <a:solidFill>
                            <a:schemeClr val="tx1"/>
                          </a:solidFill>
                          <a:effectLst/>
                          <a:highlight>
                            <a:srgbClr val="FFFFFF"/>
                          </a:highlight>
                          <a:latin typeface="+mn-lt"/>
                          <a:ea typeface="+mn-ea"/>
                          <a:cs typeface="+mn-cs"/>
                        </a:rPr>
                        <a:t>, Outreach, Marketo , UID  under OCV</a:t>
                      </a:r>
                      <a:r>
                        <a:rPr lang="en-DE" sz="700" b="0" i="0" kern="1200">
                          <a:solidFill>
                            <a:schemeClr val="tx1"/>
                          </a:solidFill>
                          <a:effectLst/>
                          <a:highlight>
                            <a:srgbClr val="FFFFFF"/>
                          </a:highlight>
                          <a:latin typeface="+mn-lt"/>
                          <a:ea typeface="+mn-ea"/>
                          <a:cs typeface="+mn-cs"/>
                        </a:rPr>
                        <a:t> which are not included in the list of target systems for Data Anonymization). Marketing and OCV team efforts to convince the ISA team to delay their launch by one quarter to January 2025 so t</a:t>
                      </a:r>
                      <a:r>
                        <a:rPr lang="en-US" sz="700" b="0" i="0" kern="1200">
                          <a:solidFill>
                            <a:schemeClr val="tx1"/>
                          </a:solidFill>
                          <a:effectLst/>
                          <a:highlight>
                            <a:srgbClr val="FFFFFF"/>
                          </a:highlight>
                          <a:latin typeface="+mn-lt"/>
                          <a:ea typeface="+mn-ea"/>
                          <a:cs typeface="+mn-cs"/>
                        </a:rPr>
                        <a:t>ha</a:t>
                      </a:r>
                      <a:r>
                        <a:rPr lang="en-DE" sz="700" b="0" i="0" kern="1200">
                          <a:solidFill>
                            <a:schemeClr val="tx1"/>
                          </a:solidFill>
                          <a:effectLst/>
                          <a:highlight>
                            <a:srgbClr val="FFFFFF"/>
                          </a:highlight>
                          <a:latin typeface="+mn-lt"/>
                          <a:ea typeface="+mn-ea"/>
                          <a:cs typeface="+mn-cs"/>
                        </a:rPr>
                        <a:t>t the backcopy can be aligned with the TDEM remain fruitless.</a:t>
                      </a:r>
                    </a:p>
                    <a:p>
                      <a:pPr lvl="0" algn="l">
                        <a:buNone/>
                      </a:pPr>
                      <a:r>
                        <a:rPr lang="en-DE" sz="700" b="1" i="0" kern="1200">
                          <a:solidFill>
                            <a:schemeClr val="tx1"/>
                          </a:solidFill>
                          <a:effectLst/>
                          <a:highlight>
                            <a:srgbClr val="FFFFFF"/>
                          </a:highlight>
                          <a:latin typeface="+mn-lt"/>
                          <a:ea typeface="+mn-ea"/>
                          <a:cs typeface="+mn-cs"/>
                        </a:rPr>
                        <a:t>Mitigation</a:t>
                      </a:r>
                      <a:r>
                        <a:rPr lang="en-DE" sz="700" b="0" i="0" kern="1200">
                          <a:solidFill>
                            <a:schemeClr val="tx1"/>
                          </a:solidFill>
                          <a:effectLst/>
                          <a:highlight>
                            <a:srgbClr val="FFFFFF"/>
                          </a:highlight>
                          <a:latin typeface="+mn-lt"/>
                          <a:ea typeface="+mn-ea"/>
                          <a:cs typeface="+mn-cs"/>
                        </a:rPr>
                        <a:t>: OCV team will start testing the TDEM solution in a test sandbox provided by ISA and assess the impact on OCV in PI 24/3.</a:t>
                      </a:r>
                    </a:p>
                    <a:p>
                      <a:pPr lvl="0" algn="l">
                        <a:buNone/>
                      </a:pPr>
                      <a:r>
                        <a:rPr lang="en-DE" sz="700" b="1" i="0" kern="1200">
                          <a:solidFill>
                            <a:schemeClr val="tx1"/>
                          </a:solidFill>
                          <a:effectLst/>
                          <a:highlight>
                            <a:srgbClr val="FFFFFF"/>
                          </a:highlight>
                          <a:latin typeface="+mn-lt"/>
                          <a:ea typeface="+mn-ea"/>
                          <a:cs typeface="+mn-cs"/>
                        </a:rPr>
                        <a:t>Update July 2024</a:t>
                      </a:r>
                      <a:r>
                        <a:rPr lang="en-DE" sz="700" b="0" i="0" kern="1200">
                          <a:solidFill>
                            <a:schemeClr val="tx1"/>
                          </a:solidFill>
                          <a:effectLst/>
                          <a:highlight>
                            <a:srgbClr val="FFFFFF"/>
                          </a:highlight>
                          <a:latin typeface="+mn-lt"/>
                          <a:ea typeface="+mn-ea"/>
                          <a:cs typeface="+mn-cs"/>
                        </a:rPr>
                        <a:t>: the sandbox will only be available as of 24th of July, delaying the testing activities by one month</a:t>
                      </a:r>
                      <a:endParaRPr lang="en-US" sz="700" b="0" i="0" kern="1200">
                        <a:solidFill>
                          <a:schemeClr val="tx1"/>
                        </a:solidFill>
                        <a:effectLst/>
                        <a:highlight>
                          <a:srgbClr val="FFFFFF"/>
                        </a:highlight>
                        <a:latin typeface="+mn-lt"/>
                        <a:ea typeface="+mn-ea"/>
                        <a:cs typeface="+mn-cs"/>
                      </a:endParaRPr>
                    </a:p>
                    <a:p>
                      <a:pPr lvl="0" algn="l">
                        <a:buNone/>
                      </a:pPr>
                      <a:r>
                        <a:rPr lang="en-US" sz="700" b="1" i="0" kern="1200">
                          <a:solidFill>
                            <a:schemeClr val="tx1"/>
                          </a:solidFill>
                          <a:effectLst/>
                          <a:highlight>
                            <a:srgbClr val="FFFFFF"/>
                          </a:highlight>
                          <a:latin typeface="+mn-lt"/>
                          <a:ea typeface="+mn-ea"/>
                          <a:cs typeface="+mn-cs"/>
                        </a:rPr>
                        <a:t>Update August 2024: </a:t>
                      </a:r>
                      <a:r>
                        <a:rPr lang="en-US" sz="700" b="0" i="0" kern="1200">
                          <a:solidFill>
                            <a:schemeClr val="tx1"/>
                          </a:solidFill>
                          <a:effectLst/>
                          <a:highlight>
                            <a:srgbClr val="FFFFFF"/>
                          </a:highlight>
                          <a:latin typeface="+mn-lt"/>
                          <a:ea typeface="+mn-ea"/>
                          <a:cs typeface="+mn-cs"/>
                        </a:rPr>
                        <a:t>many issues identified during tested and raised to the ISA team; awaiting for resolve on their side</a:t>
                      </a:r>
                    </a:p>
                    <a:p>
                      <a:pPr lvl="0" algn="l">
                        <a:buNone/>
                      </a:pPr>
                      <a:r>
                        <a:rPr lang="en-US" sz="700" b="0" i="0" kern="1200">
                          <a:solidFill>
                            <a:schemeClr val="tx1"/>
                          </a:solidFill>
                          <a:effectLst/>
                          <a:highlight>
                            <a:srgbClr val="FFFFFF"/>
                          </a:highlight>
                          <a:latin typeface="+mn-lt"/>
                          <a:ea typeface="+mn-ea"/>
                          <a:cs typeface="+mn-cs"/>
                        </a:rPr>
                        <a:t>Update Sept 2024: go-live postponed to March 2025 by ISA team; OCV team to support phase 2 of data anonymization testing</a:t>
                      </a:r>
                      <a:endParaRPr lang="en-US" sz="700" b="1" i="0" kern="1200">
                        <a:solidFill>
                          <a:schemeClr val="tx1"/>
                        </a:solidFill>
                        <a:effectLst/>
                        <a:highlight>
                          <a:srgbClr val="FFFFFF"/>
                        </a:highlight>
                        <a:latin typeface="72 Brand"/>
                        <a:ea typeface="+mn-ea"/>
                        <a:cs typeface="+mn-cs"/>
                      </a:endParaRPr>
                    </a:p>
                    <a:p>
                      <a:pPr lvl="0" algn="l">
                        <a:buNone/>
                      </a:pPr>
                      <a:r>
                        <a:rPr lang="en-US" sz="700" b="1" i="0" kern="1200">
                          <a:solidFill>
                            <a:schemeClr val="tx1"/>
                          </a:solidFill>
                          <a:effectLst/>
                          <a:highlight>
                            <a:srgbClr val="FFFFFF"/>
                          </a:highlight>
                          <a:latin typeface="72 Brand"/>
                          <a:ea typeface="+mn-ea"/>
                          <a:cs typeface="+mn-cs"/>
                        </a:rPr>
                        <a:t>Update Oct 2024: </a:t>
                      </a:r>
                      <a:r>
                        <a:rPr lang="en-US" sz="700" b="0" i="0" kern="1200">
                          <a:solidFill>
                            <a:schemeClr val="tx1"/>
                          </a:solidFill>
                          <a:effectLst/>
                          <a:highlight>
                            <a:srgbClr val="FFFFFF"/>
                          </a:highlight>
                          <a:latin typeface="72 Brand"/>
                          <a:ea typeface="+mn-ea"/>
                          <a:cs typeface="+mn-cs"/>
                        </a:rPr>
                        <a:t>go-live postponed to Sept 2025</a:t>
                      </a:r>
                      <a:r>
                        <a:rPr lang="en-US" sz="700" b="1" i="0" kern="1200">
                          <a:solidFill>
                            <a:schemeClr val="tx1"/>
                          </a:solidFill>
                          <a:effectLst/>
                          <a:highlight>
                            <a:srgbClr val="FFFFFF"/>
                          </a:highlight>
                          <a:latin typeface="72 Brand"/>
                          <a:ea typeface="+mn-ea"/>
                          <a:cs typeface="+mn-cs"/>
                        </a:rPr>
                        <a:t>.</a:t>
                      </a:r>
                    </a:p>
                    <a:p>
                      <a:pPr lvl="0" algn="l">
                        <a:buNone/>
                      </a:pPr>
                      <a:r>
                        <a:rPr lang="en-US" sz="700" b="1" i="0" kern="1200">
                          <a:solidFill>
                            <a:schemeClr val="tx1"/>
                          </a:solidFill>
                          <a:effectLst/>
                          <a:highlight>
                            <a:srgbClr val="FFFFFF"/>
                          </a:highlight>
                          <a:latin typeface="72 Brand"/>
                          <a:ea typeface="+mn-ea"/>
                          <a:cs typeface="+mn-cs"/>
                        </a:rPr>
                        <a:t>Update Feb 2025: </a:t>
                      </a:r>
                      <a:r>
                        <a:rPr lang="en-US" sz="700" b="0" i="0" kern="1200">
                          <a:solidFill>
                            <a:schemeClr val="tx1"/>
                          </a:solidFill>
                          <a:effectLst/>
                          <a:highlight>
                            <a:srgbClr val="FFFFFF"/>
                          </a:highlight>
                          <a:latin typeface="72 Brand"/>
                          <a:ea typeface="+mn-ea"/>
                          <a:cs typeface="+mn-cs"/>
                        </a:rPr>
                        <a:t>New testing cycle to be started in Feb</a:t>
                      </a:r>
                      <a:r>
                        <a:rPr lang="en-US" sz="700" b="1" i="0" kern="1200">
                          <a:solidFill>
                            <a:schemeClr val="tx1"/>
                          </a:solidFill>
                          <a:effectLst/>
                          <a:highlight>
                            <a:srgbClr val="FFFFFF"/>
                          </a:highlight>
                          <a:latin typeface="72 Brand"/>
                          <a:ea typeface="+mn-ea"/>
                          <a:cs typeface="+mn-cs"/>
                        </a:rPr>
                        <a:t> </a:t>
                      </a:r>
                    </a:p>
                    <a:p>
                      <a:pPr lvl="0" algn="l">
                        <a:buNone/>
                      </a:pPr>
                      <a:r>
                        <a:rPr lang="en-US" sz="700" b="1" i="0" kern="1200">
                          <a:solidFill>
                            <a:schemeClr val="tx1"/>
                          </a:solidFill>
                          <a:effectLst/>
                          <a:highlight>
                            <a:srgbClr val="FFFFFF"/>
                          </a:highlight>
                          <a:latin typeface="72 Brand"/>
                          <a:ea typeface="+mn-ea"/>
                          <a:cs typeface="+mn-cs"/>
                        </a:rPr>
                        <a:t>Update Mar 2025: </a:t>
                      </a:r>
                      <a:r>
                        <a:rPr lang="en-US" sz="700" b="0" i="0" kern="1200">
                          <a:solidFill>
                            <a:schemeClr val="tx1"/>
                          </a:solidFill>
                          <a:effectLst/>
                          <a:highlight>
                            <a:srgbClr val="FFFFFF"/>
                          </a:highlight>
                          <a:latin typeface="72 Brand"/>
                          <a:ea typeface="+mn-ea"/>
                          <a:cs typeface="+mn-cs"/>
                        </a:rPr>
                        <a:t>Testing cycle postponed to mid of March</a:t>
                      </a:r>
                    </a:p>
                    <a:p>
                      <a:pPr lvl="0" algn="l">
                        <a:buNone/>
                      </a:pPr>
                      <a:r>
                        <a:rPr lang="en-US" sz="700" b="1" i="0" kern="1200">
                          <a:solidFill>
                            <a:schemeClr val="tx1"/>
                          </a:solidFill>
                          <a:effectLst/>
                          <a:highlight>
                            <a:srgbClr val="FFFFFF"/>
                          </a:highlight>
                          <a:latin typeface="72 Brand"/>
                          <a:ea typeface="+mn-ea"/>
                          <a:cs typeface="+mn-cs"/>
                        </a:rPr>
                        <a:t>Update April 2025: </a:t>
                      </a:r>
                      <a:r>
                        <a:rPr lang="en-US" sz="700" b="0" i="0" kern="1200">
                          <a:solidFill>
                            <a:schemeClr val="tx1"/>
                          </a:solidFill>
                          <a:effectLst/>
                          <a:highlight>
                            <a:srgbClr val="FFFFFF"/>
                          </a:highlight>
                          <a:latin typeface="72 Brand"/>
                          <a:ea typeface="+mn-ea"/>
                          <a:cs typeface="+mn-cs"/>
                        </a:rPr>
                        <a:t>Testing of anonymized data started; Impact on </a:t>
                      </a:r>
                      <a:r>
                        <a:rPr lang="en-US" sz="700" b="0" i="0" kern="1200" err="1">
                          <a:solidFill>
                            <a:schemeClr val="tx1"/>
                          </a:solidFill>
                          <a:effectLst/>
                          <a:highlight>
                            <a:srgbClr val="FFFFFF"/>
                          </a:highlight>
                          <a:latin typeface="72 Brand"/>
                          <a:ea typeface="+mn-ea"/>
                          <a:cs typeface="+mn-cs"/>
                        </a:rPr>
                        <a:t>SaM</a:t>
                      </a:r>
                      <a:r>
                        <a:rPr lang="en-US" sz="700" b="0" i="0" kern="1200">
                          <a:solidFill>
                            <a:schemeClr val="tx1"/>
                          </a:solidFill>
                          <a:effectLst/>
                          <a:highlight>
                            <a:srgbClr val="FFFFFF"/>
                          </a:highlight>
                          <a:latin typeface="72 Brand"/>
                          <a:ea typeface="+mn-ea"/>
                          <a:cs typeface="+mn-cs"/>
                        </a:rPr>
                        <a:t> Matching identified</a:t>
                      </a:r>
                    </a:p>
                    <a:p>
                      <a:pPr lvl="0" algn="l">
                        <a:buNone/>
                      </a:pPr>
                      <a:r>
                        <a:rPr lang="en-US" sz="700" b="1" i="0" kern="1200">
                          <a:solidFill>
                            <a:schemeClr val="tx1"/>
                          </a:solidFill>
                          <a:effectLst/>
                          <a:highlight>
                            <a:srgbClr val="FFFFFF"/>
                          </a:highlight>
                          <a:latin typeface="72 Brand"/>
                          <a:ea typeface="+mn-ea"/>
                          <a:cs typeface="+mn-cs"/>
                        </a:rPr>
                        <a:t>Update July 2025: </a:t>
                      </a:r>
                      <a:r>
                        <a:rPr lang="en-US" sz="700" b="0" i="0" kern="1200">
                          <a:solidFill>
                            <a:schemeClr val="tx1"/>
                          </a:solidFill>
                          <a:effectLst/>
                          <a:highlight>
                            <a:srgbClr val="FFFFFF"/>
                          </a:highlight>
                          <a:latin typeface="72 Brand"/>
                          <a:ea typeface="+mn-ea"/>
                          <a:cs typeface="+mn-cs"/>
                        </a:rPr>
                        <a:t>Delayed until September 2026</a:t>
                      </a:r>
                    </a:p>
                    <a:p>
                      <a:pPr lvl="0" algn="l">
                        <a:buNone/>
                      </a:pPr>
                      <a:r>
                        <a:rPr lang="en-US" sz="700" b="1" i="0" kern="1200">
                          <a:solidFill>
                            <a:schemeClr val="tx1"/>
                          </a:solidFill>
                          <a:effectLst/>
                          <a:highlight>
                            <a:srgbClr val="FFFFFF"/>
                          </a:highlight>
                          <a:latin typeface="72 Brand"/>
                          <a:ea typeface="+mn-ea"/>
                          <a:cs typeface="+mn-cs"/>
                        </a:rPr>
                        <a:t>Update September 2025: </a:t>
                      </a:r>
                      <a:r>
                        <a:rPr lang="en-US" sz="700" b="0" i="0" kern="1200">
                          <a:solidFill>
                            <a:schemeClr val="tx1"/>
                          </a:solidFill>
                          <a:effectLst/>
                          <a:highlight>
                            <a:srgbClr val="FFFFFF"/>
                          </a:highlight>
                          <a:latin typeface="+mn-lt"/>
                          <a:ea typeface="+mn-ea"/>
                          <a:cs typeface="+mn-cs"/>
                        </a:rPr>
                        <a:t>Iteration 3 testing is planned for 25/4</a:t>
                      </a:r>
                      <a:endParaRPr lang="en-US" sz="700" b="1" i="0" kern="1200">
                        <a:solidFill>
                          <a:schemeClr val="tx1"/>
                        </a:solidFill>
                        <a:effectLst/>
                        <a:highlight>
                          <a:srgbClr val="FFFFFF"/>
                        </a:highlight>
                        <a:latin typeface="72 Brand"/>
                        <a:ea typeface="+mn-ea"/>
                        <a:cs typeface="+mn-cs"/>
                      </a:endParaRPr>
                    </a:p>
                  </a:txBody>
                  <a:tcPr marL="77663" marR="77663" marT="38831" marB="38831" anchor="ctr">
                    <a:lnL w="9524" cap="flat" cmpd="sng" algn="ctr">
                      <a:solidFill>
                        <a:srgbClr val="BFBFBF"/>
                      </a:solidFill>
                      <a:prstDash val="solid"/>
                      <a:round/>
                      <a:headEnd type="none" w="med" len="med"/>
                      <a:tailEnd type="none" w="med" len="med"/>
                    </a:lnL>
                    <a:lnR w="9524"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lvl="0" algn="ctr">
                        <a:buNone/>
                      </a:pPr>
                      <a:r>
                        <a:rPr lang="en-US" sz="800" b="0" i="0">
                          <a:solidFill>
                            <a:srgbClr val="000000"/>
                          </a:solidFill>
                          <a:effectLst/>
                          <a:latin typeface="72 Brand"/>
                        </a:rPr>
                        <a:t>Medium</a:t>
                      </a:r>
                      <a:endParaRPr lang="de-DE" sz="800" b="0" i="0">
                        <a:solidFill>
                          <a:srgbClr val="000000"/>
                        </a:solidFill>
                        <a:effectLst/>
                        <a:latin typeface="72 Brand"/>
                      </a:endParaRPr>
                    </a:p>
                  </a:txBody>
                  <a:tcPr marL="77663" marR="77663" marT="38831" marB="38831" anchor="ctr">
                    <a:lnL w="9524" cap="flat" cmpd="sng" algn="ctr">
                      <a:solidFill>
                        <a:srgbClr val="BFBFBF"/>
                      </a:solidFill>
                      <a:prstDash val="solid"/>
                      <a:round/>
                      <a:headEnd type="none" w="med" len="med"/>
                      <a:tailEnd type="none" w="med" len="med"/>
                    </a:lnL>
                    <a:lnR w="9524"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lvl="0" algn="ctr">
                        <a:buNone/>
                      </a:pPr>
                      <a:r>
                        <a:rPr lang="en-DE" sz="800" b="0" i="0">
                          <a:solidFill>
                            <a:srgbClr val="000000"/>
                          </a:solidFill>
                          <a:effectLst/>
                          <a:latin typeface="72 Brand"/>
                        </a:rPr>
                        <a:t>High</a:t>
                      </a:r>
                      <a:endParaRPr lang="de-DE" sz="800" b="0" i="0">
                        <a:solidFill>
                          <a:srgbClr val="000000"/>
                        </a:solidFill>
                        <a:effectLst/>
                        <a:latin typeface="72 Brand"/>
                      </a:endParaRPr>
                    </a:p>
                  </a:txBody>
                  <a:tcPr marL="77663" marR="77663" marT="38831" marB="38831" anchor="ctr">
                    <a:lnL w="9524" cap="flat" cmpd="sng" algn="ctr">
                      <a:solidFill>
                        <a:srgbClr val="BFBFBF"/>
                      </a:solidFill>
                      <a:prstDash val="solid"/>
                      <a:round/>
                      <a:headEnd type="none" w="med" len="med"/>
                      <a:tailEnd type="none" w="med" len="med"/>
                    </a:lnL>
                    <a:lnR w="9524"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tcPr>
                </a:tc>
                <a:tc>
                  <a:txBody>
                    <a:bodyPr/>
                    <a:lstStyle/>
                    <a:p>
                      <a:pPr lvl="0" algn="ctr">
                        <a:buNone/>
                      </a:pPr>
                      <a:r>
                        <a:rPr lang="en-US" sz="800" b="0" i="0">
                          <a:solidFill>
                            <a:srgbClr val="000000"/>
                          </a:solidFill>
                          <a:effectLst/>
                          <a:latin typeface="72 Brand"/>
                        </a:rPr>
                        <a:t>Medium</a:t>
                      </a:r>
                      <a:endParaRPr lang="de-DE" sz="800" b="0" i="0">
                        <a:solidFill>
                          <a:srgbClr val="000000"/>
                        </a:solidFill>
                        <a:effectLst/>
                        <a:latin typeface="72 Brand"/>
                      </a:endParaRPr>
                    </a:p>
                  </a:txBody>
                  <a:tcPr marL="77663" marR="77663" marT="38831" marB="38831" anchor="ctr">
                    <a:lnL w="9524" cap="flat" cmpd="sng" algn="ctr">
                      <a:solidFill>
                        <a:srgbClr val="BFBFBF"/>
                      </a:solidFill>
                      <a:prstDash val="solid"/>
                      <a:round/>
                      <a:headEnd type="none" w="med" len="med"/>
                      <a:tailEnd type="none" w="med" len="med"/>
                    </a:lnL>
                    <a:lnR w="9524">
                      <a:solidFill>
                        <a:srgbClr val="BFBFBF"/>
                      </a:solidFill>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FFC933"/>
                    </a:solidFill>
                  </a:tcPr>
                </a:tc>
                <a:extLst>
                  <a:ext uri="{0D108BD9-81ED-4DB2-BD59-A6C34878D82A}">
                    <a16:rowId xmlns:a16="http://schemas.microsoft.com/office/drawing/2014/main" val="3235490088"/>
                  </a:ext>
                </a:extLst>
              </a:tr>
            </a:tbl>
          </a:graphicData>
        </a:graphic>
      </p:graphicFrame>
    </p:spTree>
    <p:extLst>
      <p:ext uri="{BB962C8B-B14F-4D97-AF65-F5344CB8AC3E}">
        <p14:creationId xmlns:p14="http://schemas.microsoft.com/office/powerpoint/2010/main" val="4765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C048DD-A35A-925F-E39F-C2A3F4EC2D5E}"/>
              </a:ext>
            </a:extLst>
          </p:cNvPr>
          <p:cNvSpPr>
            <a:spLocks noGrp="1"/>
          </p:cNvSpPr>
          <p:nvPr>
            <p:ph type="body" sz="quarter" idx="10"/>
          </p:nvPr>
        </p:nvSpPr>
        <p:spPr>
          <a:xfrm>
            <a:off x="4124485" y="3840480"/>
            <a:ext cx="7563953" cy="2504760"/>
          </a:xfrm>
        </p:spPr>
        <p:txBody>
          <a:bodyPr>
            <a:normAutofit fontScale="85000" lnSpcReduction="20000"/>
          </a:bodyPr>
          <a:lstStyle/>
          <a:p>
            <a:r>
              <a:rPr lang="de-DE" sz="1400" b="1"/>
              <a:t>Owner: </a:t>
            </a:r>
            <a:br>
              <a:rPr lang="de-DE" sz="1400" b="1"/>
            </a:br>
            <a:r>
              <a:rPr lang="de-DE" sz="1400"/>
              <a:t>Rene Kirchhoff, IDM, Customer Team Lead</a:t>
            </a:r>
            <a:br>
              <a:rPr lang="de-DE" sz="1400"/>
            </a:br>
            <a:r>
              <a:rPr lang="de-DE" sz="1000" i="1">
                <a:hlinkClick r:id="rId2">
                  <a:extLst>
                    <a:ext uri="{A12FA001-AC4F-418D-AE19-62706E023703}">
                      <ahyp:hlinkClr xmlns:ahyp="http://schemas.microsoft.com/office/drawing/2018/hyperlinkcolor" val="tx"/>
                    </a:ext>
                  </a:extLst>
                </a:hlinkClick>
              </a:rPr>
              <a:t>Rene.kirchhoff@sap.com</a:t>
            </a:r>
            <a:br>
              <a:rPr lang="de-DE" sz="1000" i="1"/>
            </a:br>
            <a:br>
              <a:rPr lang="de-DE" sz="1000" i="1"/>
            </a:br>
            <a:br>
              <a:rPr kumimoji="0" lang="de-DE" sz="1400" b="1" i="0" u="none" strike="noStrike" kern="1200" cap="none" spc="0" normalizeH="0" baseline="0" noProof="0">
                <a:ln>
                  <a:noFill/>
                </a:ln>
                <a:solidFill>
                  <a:srgbClr val="000000"/>
                </a:solidFill>
                <a:effectLst/>
                <a:uLnTx/>
                <a:uFillTx/>
                <a:latin typeface="72 Brand" panose="020B0504030603020204" pitchFamily="34" charset="0"/>
                <a:ea typeface="+mn-ea"/>
                <a:cs typeface="+mn-cs"/>
              </a:rPr>
            </a:br>
            <a:r>
              <a:rPr kumimoji="0" lang="de-DE" sz="1400" b="0" i="0" u="none" strike="noStrike" kern="1200" cap="none" spc="0" normalizeH="0" baseline="0" noProof="0">
                <a:ln>
                  <a:noFill/>
                </a:ln>
                <a:solidFill>
                  <a:srgbClr val="000000"/>
                </a:solidFill>
                <a:effectLst/>
                <a:uLnTx/>
                <a:uFillTx/>
                <a:latin typeface="72 Brand" panose="020B0504030603020204" pitchFamily="34" charset="0"/>
                <a:ea typeface="+mn-ea"/>
                <a:cs typeface="+mn-cs"/>
              </a:rPr>
              <a:t>Brian Rickert, </a:t>
            </a:r>
            <a:r>
              <a:rPr lang="de-DE" sz="1400">
                <a:solidFill>
                  <a:srgbClr val="000000"/>
                </a:solidFill>
              </a:rPr>
              <a:t>CPIT Demand Generation</a:t>
            </a:r>
            <a:br>
              <a:rPr kumimoji="0" lang="de-DE" sz="1400" b="0" i="0" u="none" strike="noStrike" kern="1200" cap="none" spc="0" normalizeH="0" baseline="0" noProof="0">
                <a:ln>
                  <a:noFill/>
                </a:ln>
                <a:solidFill>
                  <a:srgbClr val="000000"/>
                </a:solidFill>
                <a:effectLst/>
                <a:uLnTx/>
                <a:uFillTx/>
                <a:latin typeface="72 Brand" panose="020B0504030603020204" pitchFamily="34" charset="0"/>
                <a:ea typeface="+mn-ea"/>
                <a:cs typeface="+mn-cs"/>
              </a:rPr>
            </a:br>
            <a:r>
              <a:rPr kumimoji="0" lang="de-DE" sz="1100" b="0" i="1" u="none" strike="noStrike" kern="1200" cap="none" spc="0" normalizeH="0" baseline="0" noProof="0">
                <a:ln>
                  <a:noFill/>
                </a:ln>
                <a:solidFill>
                  <a:srgbClr val="000000"/>
                </a:solidFill>
                <a:effectLst/>
                <a:uLnTx/>
                <a:uFillTx/>
                <a:latin typeface="72 Brand" panose="020B0504030603020204" pitchFamily="34" charset="0"/>
                <a:ea typeface="+mn-ea"/>
                <a:cs typeface="+mn-cs"/>
                <a:hlinkClick r:id="rId3">
                  <a:extLst>
                    <a:ext uri="{A12FA001-AC4F-418D-AE19-62706E023703}">
                      <ahyp:hlinkClr xmlns:ahyp="http://schemas.microsoft.com/office/drawing/2018/hyperlinkcolor" val="tx"/>
                    </a:ext>
                  </a:extLst>
                </a:hlinkClick>
              </a:rPr>
              <a:t>Brian.rickert@sap.com</a:t>
            </a:r>
            <a:br>
              <a:rPr kumimoji="0" lang="de-DE" sz="1400" b="0" i="1" u="none" strike="noStrike" kern="1200" cap="none" spc="0" normalizeH="0" baseline="0" noProof="0">
                <a:ln>
                  <a:noFill/>
                </a:ln>
                <a:solidFill>
                  <a:srgbClr val="000000"/>
                </a:solidFill>
                <a:effectLst/>
                <a:uLnTx/>
                <a:uFillTx/>
                <a:latin typeface="72 Brand" panose="020B0504030603020204" pitchFamily="34" charset="0"/>
                <a:ea typeface="+mn-ea"/>
                <a:cs typeface="+mn-cs"/>
              </a:rPr>
            </a:br>
            <a:endParaRPr lang="de-DE" sz="1400" i="1"/>
          </a:p>
          <a:p>
            <a:r>
              <a:rPr lang="de-DE" sz="1400" b="1"/>
              <a:t>Preparation Leads: </a:t>
            </a:r>
            <a:br>
              <a:rPr lang="de-DE" sz="1400" b="1"/>
            </a:br>
            <a:r>
              <a:rPr lang="de-DE" sz="1400"/>
              <a:t>Kaya Stemmer, ACN Support, IDM Customer Team</a:t>
            </a:r>
            <a:br>
              <a:rPr lang="de-DE" sz="1400"/>
            </a:br>
            <a:r>
              <a:rPr lang="de-DE" sz="1000" i="1" u="sng">
                <a:hlinkClick r:id="rId4">
                  <a:extLst>
                    <a:ext uri="{A12FA001-AC4F-418D-AE19-62706E023703}">
                      <ahyp:hlinkClr xmlns:ahyp="http://schemas.microsoft.com/office/drawing/2018/hyperlinkcolor" val="tx"/>
                    </a:ext>
                  </a:extLst>
                </a:hlinkClick>
              </a:rPr>
              <a:t>kaya.stemmer@sap.com</a:t>
            </a:r>
            <a:endParaRPr lang="de-DE" sz="1000" i="1" u="sng"/>
          </a:p>
          <a:p>
            <a:r>
              <a:rPr kumimoji="0" lang="de-DE" sz="1400" b="0" i="0" u="none" strike="noStrike" kern="1200" cap="none" spc="0" normalizeH="0" baseline="0" noProof="0">
                <a:ln>
                  <a:noFill/>
                </a:ln>
                <a:solidFill>
                  <a:srgbClr val="000000"/>
                </a:solidFill>
                <a:effectLst/>
                <a:uLnTx/>
                <a:uFillTx/>
                <a:latin typeface="72 Brand" panose="020B0504030603020204" pitchFamily="34" charset="0"/>
                <a:ea typeface="+mn-ea"/>
                <a:cs typeface="+mn-cs"/>
              </a:rPr>
              <a:t>Tristan Reeve, </a:t>
            </a:r>
            <a:r>
              <a:rPr lang="de-DE" sz="1400">
                <a:solidFill>
                  <a:srgbClr val="000000"/>
                </a:solidFill>
              </a:rPr>
              <a:t>CPIT Demand Generation</a:t>
            </a:r>
            <a:r>
              <a:rPr kumimoji="0" lang="de-DE" sz="1400" b="0" i="0" u="none" strike="noStrike" kern="1200" cap="none" spc="0" normalizeH="0" baseline="0" noProof="0">
                <a:ln>
                  <a:noFill/>
                </a:ln>
                <a:solidFill>
                  <a:srgbClr val="000000"/>
                </a:solidFill>
                <a:effectLst/>
                <a:uLnTx/>
                <a:uFillTx/>
                <a:latin typeface="72 Brand" panose="020B0504030603020204" pitchFamily="34" charset="0"/>
                <a:ea typeface="+mn-ea"/>
                <a:cs typeface="+mn-cs"/>
              </a:rPr>
              <a:t>, Marketing Process &amp; Transformation</a:t>
            </a:r>
            <a:br>
              <a:rPr kumimoji="0" lang="de-DE" sz="1400" b="0" i="0" u="none" strike="noStrike" kern="1200" cap="none" spc="0" normalizeH="0" baseline="0" noProof="0">
                <a:ln>
                  <a:noFill/>
                </a:ln>
                <a:solidFill>
                  <a:srgbClr val="000000"/>
                </a:solidFill>
                <a:effectLst/>
                <a:uLnTx/>
                <a:uFillTx/>
                <a:latin typeface="72 Brand" panose="020B0504030603020204" pitchFamily="34" charset="0"/>
                <a:ea typeface="+mn-ea"/>
                <a:cs typeface="+mn-cs"/>
              </a:rPr>
            </a:br>
            <a:r>
              <a:rPr kumimoji="0" lang="de-DE" sz="1000" b="0" i="1" u="none" strike="noStrike" kern="1200" cap="none" spc="0" normalizeH="0" baseline="0" noProof="0">
                <a:ln>
                  <a:noFill/>
                </a:ln>
                <a:effectLst/>
                <a:uLnTx/>
                <a:uFillTx/>
                <a:latin typeface="72 Brand" panose="020B0504030603020204" pitchFamily="34" charset="0"/>
                <a:ea typeface="+mn-ea"/>
                <a:cs typeface="+mn-cs"/>
                <a:hlinkClick r:id="rId5">
                  <a:extLst>
                    <a:ext uri="{A12FA001-AC4F-418D-AE19-62706E023703}">
                      <ahyp:hlinkClr xmlns:ahyp="http://schemas.microsoft.com/office/drawing/2018/hyperlinkcolor" val="tx"/>
                    </a:ext>
                  </a:extLst>
                </a:hlinkClick>
              </a:rPr>
              <a:t>t.reeve@sap.com</a:t>
            </a:r>
            <a:endParaRPr lang="en-US" sz="1400" i="1" u="sng"/>
          </a:p>
        </p:txBody>
      </p:sp>
    </p:spTree>
    <p:extLst>
      <p:ext uri="{BB962C8B-B14F-4D97-AF65-F5344CB8AC3E}">
        <p14:creationId xmlns:p14="http://schemas.microsoft.com/office/powerpoint/2010/main" val="243537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46E35E-5A1E-44AC-08C6-24C3C61EE98F}"/>
              </a:ext>
            </a:extLst>
          </p:cNvPr>
          <p:cNvSpPr/>
          <p:nvPr/>
        </p:nvSpPr>
        <p:spPr bwMode="gray">
          <a:xfrm>
            <a:off x="504002" y="1820986"/>
            <a:ext cx="6545476" cy="4181230"/>
          </a:xfrm>
          <a:prstGeom prst="rect">
            <a:avLst/>
          </a:prstGeom>
          <a:solidFill>
            <a:schemeClr val="bg2">
              <a:lumMod val="20000"/>
              <a:lumOff val="80000"/>
            </a:schemeClr>
          </a:solid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err="1">
              <a:ln>
                <a:noFill/>
              </a:ln>
              <a:effectLst/>
              <a:uLnTx/>
              <a:uFillTx/>
              <a:latin typeface="+mn-lt"/>
              <a:ea typeface="Arial Unicode MS" pitchFamily="34" charset="-128"/>
              <a:cs typeface="Arial Unicode MS" pitchFamily="34" charset="-128"/>
            </a:endParaRPr>
          </a:p>
        </p:txBody>
      </p:sp>
      <p:sp>
        <p:nvSpPr>
          <p:cNvPr id="3" name="Title 2">
            <a:extLst>
              <a:ext uri="{FF2B5EF4-FFF2-40B4-BE49-F238E27FC236}">
                <a16:creationId xmlns:a16="http://schemas.microsoft.com/office/drawing/2014/main" id="{FE36C23E-B5F6-2E4F-4329-53D87C86AD59}"/>
              </a:ext>
            </a:extLst>
          </p:cNvPr>
          <p:cNvSpPr>
            <a:spLocks noGrp="1"/>
          </p:cNvSpPr>
          <p:nvPr>
            <p:ph type="title"/>
          </p:nvPr>
        </p:nvSpPr>
        <p:spPr/>
        <p:txBody>
          <a:bodyPr/>
          <a:lstStyle/>
          <a:p>
            <a:r>
              <a:rPr lang="en-US" noProof="1">
                <a:solidFill>
                  <a:srgbClr val="0070F2"/>
                </a:solidFill>
              </a:rPr>
              <a:t>CDP Business Adoption </a:t>
            </a:r>
            <a:r>
              <a:rPr lang="de-DE" noProof="1">
                <a:solidFill>
                  <a:srgbClr val="0070F2"/>
                </a:solidFill>
              </a:rPr>
              <a:t>| </a:t>
            </a:r>
            <a:r>
              <a:rPr lang="de-DE" noProof="1"/>
              <a:t>Executive Summary</a:t>
            </a:r>
            <a:endParaRPr lang="en-US"/>
          </a:p>
        </p:txBody>
      </p:sp>
      <p:sp>
        <p:nvSpPr>
          <p:cNvPr id="5" name="Text Placeholder 4">
            <a:extLst>
              <a:ext uri="{FF2B5EF4-FFF2-40B4-BE49-F238E27FC236}">
                <a16:creationId xmlns:a16="http://schemas.microsoft.com/office/drawing/2014/main" id="{F224B877-DAA2-3DC9-73AC-563AAAD38E00}"/>
              </a:ext>
            </a:extLst>
          </p:cNvPr>
          <p:cNvSpPr txBox="1">
            <a:spLocks/>
          </p:cNvSpPr>
          <p:nvPr/>
        </p:nvSpPr>
        <p:spPr bwMode="black">
          <a:xfrm>
            <a:off x="-192300" y="4196862"/>
            <a:ext cx="5953984" cy="3610707"/>
          </a:xfrm>
          <a:prstGeom prst="rect">
            <a:avLst/>
          </a:prstGeom>
        </p:spPr>
        <p:txBody>
          <a:bodyPr vert="horz" lIns="0" tIns="0" rIns="0" bIns="0" rtlCol="0">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i="0" kern="1200">
                <a:solidFill>
                  <a:schemeClr val="tx1"/>
                </a:solidFill>
                <a:latin typeface="72 Brand" panose="020B0504030603020204" pitchFamily="34" charset="0"/>
                <a:ea typeface="+mn-ea"/>
                <a:cs typeface="+mn-cs"/>
              </a:defRPr>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b="0" i="0" kern="1200">
                <a:solidFill>
                  <a:schemeClr val="tx1"/>
                </a:solidFill>
                <a:latin typeface="72 Brand" panose="020B0504030603020204" pitchFamily="34" charset="0"/>
                <a:ea typeface="+mn-ea"/>
                <a:cs typeface="+mn-cs"/>
              </a:defRPr>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lang="en-US" sz="1800" b="0" i="0" kern="1200" baseline="0" noProof="0">
                <a:solidFill>
                  <a:schemeClr val="tx1"/>
                </a:solidFill>
                <a:latin typeface="72 Brand" panose="020B0504030603020204" pitchFamily="34" charset="0"/>
                <a:ea typeface="+mn-ea"/>
                <a:cs typeface="+mn-cs"/>
              </a:defRPr>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accent2"/>
              </a:buClr>
              <a:buSzPct val="100000"/>
              <a:buFont typeface="Arial" pitchFamily="34" charset="0"/>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endParaRPr lang="en-US" sz="900"/>
          </a:p>
        </p:txBody>
      </p:sp>
      <p:pic>
        <p:nvPicPr>
          <p:cNvPr id="6" name="Picture 5">
            <a:extLst>
              <a:ext uri="{FF2B5EF4-FFF2-40B4-BE49-F238E27FC236}">
                <a16:creationId xmlns:a16="http://schemas.microsoft.com/office/drawing/2014/main" id="{C21277FE-665A-F9B1-E866-653A2380E2AC}"/>
              </a:ext>
            </a:extLst>
          </p:cNvPr>
          <p:cNvPicPr>
            <a:picLocks noChangeAspect="1"/>
          </p:cNvPicPr>
          <p:nvPr/>
        </p:nvPicPr>
        <p:blipFill>
          <a:blip r:embed="rId3"/>
          <a:srcRect l="22033" t="8279" r="31552"/>
          <a:stretch/>
        </p:blipFill>
        <p:spPr>
          <a:xfrm>
            <a:off x="6989432" y="0"/>
            <a:ext cx="5205743" cy="6858000"/>
          </a:xfrm>
          <a:prstGeom prst="rect">
            <a:avLst/>
          </a:prstGeom>
        </p:spPr>
      </p:pic>
      <p:sp>
        <p:nvSpPr>
          <p:cNvPr id="10" name="Text Placeholder 4">
            <a:extLst>
              <a:ext uri="{FF2B5EF4-FFF2-40B4-BE49-F238E27FC236}">
                <a16:creationId xmlns:a16="http://schemas.microsoft.com/office/drawing/2014/main" id="{6872182D-0A40-CDC8-D5F2-E05E84D25392}"/>
              </a:ext>
            </a:extLst>
          </p:cNvPr>
          <p:cNvSpPr txBox="1">
            <a:spLocks/>
          </p:cNvSpPr>
          <p:nvPr/>
        </p:nvSpPr>
        <p:spPr bwMode="black">
          <a:xfrm>
            <a:off x="761909" y="2039816"/>
            <a:ext cx="5779568" cy="3962400"/>
          </a:xfrm>
          <a:prstGeom prst="rect">
            <a:avLst/>
          </a:prstGeom>
        </p:spPr>
        <p:txBody>
          <a:bodyPr vert="horz" lIns="0" tIns="0" rIns="0" bIns="0" rtlCol="0">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i="0" kern="1200">
                <a:solidFill>
                  <a:schemeClr val="tx1"/>
                </a:solidFill>
                <a:latin typeface="72 Brand" panose="020B0504030603020204" pitchFamily="34" charset="0"/>
                <a:ea typeface="+mn-ea"/>
                <a:cs typeface="+mn-cs"/>
              </a:defRPr>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b="0" i="0" kern="1200">
                <a:solidFill>
                  <a:schemeClr val="tx1"/>
                </a:solidFill>
                <a:latin typeface="72 Brand" panose="020B0504030603020204" pitchFamily="34" charset="0"/>
                <a:ea typeface="+mn-ea"/>
                <a:cs typeface="+mn-cs"/>
              </a:defRPr>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lang="en-US" sz="1800" b="0" i="0" kern="1200" baseline="0" noProof="0">
                <a:solidFill>
                  <a:schemeClr val="tx1"/>
                </a:solidFill>
                <a:latin typeface="72 Brand" panose="020B0504030603020204" pitchFamily="34" charset="0"/>
                <a:ea typeface="+mn-ea"/>
                <a:cs typeface="+mn-cs"/>
              </a:defRPr>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accent2"/>
              </a:buClr>
              <a:buSzPct val="100000"/>
              <a:buFont typeface="Arial" pitchFamily="34" charset="0"/>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600" b="1">
                <a:solidFill>
                  <a:schemeClr val="tx2"/>
                </a:solidFill>
              </a:rPr>
              <a:t>Executive Summary</a:t>
            </a:r>
          </a:p>
          <a:p>
            <a:pPr marL="171450" indent="-171450">
              <a:buFont typeface="Arial" panose="020B0604020202020204" pitchFamily="34" charset="0"/>
              <a:buChar char="•"/>
            </a:pPr>
            <a:r>
              <a:rPr lang="en-US" sz="1400"/>
              <a:t>Foundational data integrations completed</a:t>
            </a:r>
          </a:p>
          <a:p>
            <a:pPr marL="171450" indent="-171450">
              <a:buFont typeface="Arial" panose="020B0604020202020204" pitchFamily="34" charset="0"/>
              <a:buChar char="•"/>
            </a:pPr>
            <a:r>
              <a:rPr lang="en-US" sz="1400"/>
              <a:t>Foundational data unification, and identity resolution completed</a:t>
            </a:r>
          </a:p>
          <a:p>
            <a:pPr marL="171450" indent="-171450">
              <a:buFont typeface="Arial" panose="020B0604020202020204" pitchFamily="34" charset="0"/>
              <a:buChar char="•"/>
            </a:pPr>
            <a:r>
              <a:rPr lang="en-US" sz="1400"/>
              <a:t>Additional 3</a:t>
            </a:r>
            <a:r>
              <a:rPr lang="en-US" sz="1400" baseline="30000"/>
              <a:t>rd</a:t>
            </a:r>
            <a:r>
              <a:rPr lang="en-US" sz="1400"/>
              <a:t> party data validation &amp; enrichment integrations in-progress</a:t>
            </a:r>
          </a:p>
          <a:p>
            <a:pPr marL="171450" indent="-171450">
              <a:buFont typeface="Arial" panose="020B0604020202020204" pitchFamily="34" charset="0"/>
              <a:buChar char="•"/>
            </a:pPr>
            <a:r>
              <a:rPr lang="en-US" sz="1400"/>
              <a:t>Sales audience building use cases in-progress</a:t>
            </a:r>
          </a:p>
          <a:p>
            <a:pPr marL="171450" indent="-171450">
              <a:buFont typeface="Arial" panose="020B0604020202020204" pitchFamily="34" charset="0"/>
              <a:buChar char="•"/>
            </a:pPr>
            <a:r>
              <a:rPr lang="en-US" sz="1400"/>
              <a:t>Marketing audience building uses cases in-progress</a:t>
            </a:r>
            <a:br>
              <a:rPr lang="en-US" sz="1200" b="1">
                <a:solidFill>
                  <a:schemeClr val="tx2"/>
                </a:solidFill>
                <a:highlight>
                  <a:srgbClr val="FFFF00"/>
                </a:highlight>
              </a:rPr>
            </a:br>
            <a:endParaRPr lang="en-US" sz="800">
              <a:highlight>
                <a:srgbClr val="FFFF00"/>
              </a:highlight>
            </a:endParaRPr>
          </a:p>
        </p:txBody>
      </p:sp>
    </p:spTree>
    <p:extLst>
      <p:ext uri="{BB962C8B-B14F-4D97-AF65-F5344CB8AC3E}">
        <p14:creationId xmlns:p14="http://schemas.microsoft.com/office/powerpoint/2010/main" val="4070918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D9564-E56A-EE56-4D5F-01AA3D483A6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101476E-EA0D-2A71-40FD-8E831D3DE5FF}"/>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US" noProof="1">
                <a:solidFill>
                  <a:srgbClr val="0070F2"/>
                </a:solidFill>
              </a:rPr>
              <a:t>CDP Business Adoption </a:t>
            </a:r>
            <a:r>
              <a:rPr lang="de-DE" noProof="1">
                <a:solidFill>
                  <a:srgbClr val="0070F2"/>
                </a:solidFill>
              </a:rPr>
              <a:t>| </a:t>
            </a:r>
            <a:r>
              <a:rPr lang="de-DE" noProof="1"/>
              <a:t>Content</a:t>
            </a:r>
            <a:endParaRPr lang="en-US"/>
          </a:p>
        </p:txBody>
      </p:sp>
      <p:sp>
        <p:nvSpPr>
          <p:cNvPr id="6" name="TextBox 5">
            <a:extLst>
              <a:ext uri="{FF2B5EF4-FFF2-40B4-BE49-F238E27FC236}">
                <a16:creationId xmlns:a16="http://schemas.microsoft.com/office/drawing/2014/main" id="{DA2A3B7D-D4E7-CDF0-0783-53C636CAC79A}"/>
              </a:ext>
            </a:extLst>
          </p:cNvPr>
          <p:cNvSpPr txBox="1"/>
          <p:nvPr/>
        </p:nvSpPr>
        <p:spPr>
          <a:xfrm>
            <a:off x="548972" y="2092508"/>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2</a:t>
            </a:r>
          </a:p>
        </p:txBody>
      </p:sp>
      <p:sp>
        <p:nvSpPr>
          <p:cNvPr id="7" name="TextBox 6">
            <a:extLst>
              <a:ext uri="{FF2B5EF4-FFF2-40B4-BE49-F238E27FC236}">
                <a16:creationId xmlns:a16="http://schemas.microsoft.com/office/drawing/2014/main" id="{415BF063-3304-4143-EBA2-B4A278360E02}"/>
              </a:ext>
            </a:extLst>
          </p:cNvPr>
          <p:cNvSpPr txBox="1"/>
          <p:nvPr/>
        </p:nvSpPr>
        <p:spPr>
          <a:xfrm>
            <a:off x="1283839" y="1338090"/>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Objectives, Actions from Last Call, Overview, Roadmap</a:t>
            </a:r>
            <a:endParaRPr lang="en-US" sz="1600">
              <a:latin typeface="72 Brand" panose="020B0504030603020204" pitchFamily="34" charset="0"/>
            </a:endParaRPr>
          </a:p>
        </p:txBody>
      </p:sp>
      <p:cxnSp>
        <p:nvCxnSpPr>
          <p:cNvPr id="8" name="Straight Connector 7" descr="Straight line">
            <a:extLst>
              <a:ext uri="{FF2B5EF4-FFF2-40B4-BE49-F238E27FC236}">
                <a16:creationId xmlns:a16="http://schemas.microsoft.com/office/drawing/2014/main" id="{CDC962B3-260F-B3FF-744C-D1E5F5586297}"/>
              </a:ext>
            </a:extLst>
          </p:cNvPr>
          <p:cNvCxnSpPr>
            <a:cxnSpLocks/>
          </p:cNvCxnSpPr>
          <p:nvPr/>
        </p:nvCxnSpPr>
        <p:spPr>
          <a:xfrm>
            <a:off x="479425" y="1969032"/>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75C6D0-D5EB-0CCF-3F8B-8BCECB600A22}"/>
              </a:ext>
            </a:extLst>
          </p:cNvPr>
          <p:cNvSpPr txBox="1"/>
          <p:nvPr/>
        </p:nvSpPr>
        <p:spPr>
          <a:xfrm>
            <a:off x="548972" y="3231647"/>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3</a:t>
            </a:r>
          </a:p>
        </p:txBody>
      </p:sp>
      <p:sp>
        <p:nvSpPr>
          <p:cNvPr id="10" name="TextBox 9">
            <a:extLst>
              <a:ext uri="{FF2B5EF4-FFF2-40B4-BE49-F238E27FC236}">
                <a16:creationId xmlns:a16="http://schemas.microsoft.com/office/drawing/2014/main" id="{E86AF4E2-A1FD-5238-4169-7B2CCD7C436D}"/>
              </a:ext>
            </a:extLst>
          </p:cNvPr>
          <p:cNvSpPr txBox="1"/>
          <p:nvPr/>
        </p:nvSpPr>
        <p:spPr>
          <a:xfrm>
            <a:off x="1283839" y="3616368"/>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Foundational Use Cases (Roadmap, Status)</a:t>
            </a:r>
            <a:endParaRPr lang="en-US" sz="1600">
              <a:latin typeface="72 Brand" panose="020B0504030603020204" pitchFamily="34" charset="0"/>
            </a:endParaRPr>
          </a:p>
        </p:txBody>
      </p:sp>
      <p:cxnSp>
        <p:nvCxnSpPr>
          <p:cNvPr id="11" name="Straight Connector 10" descr="Straight line">
            <a:extLst>
              <a:ext uri="{FF2B5EF4-FFF2-40B4-BE49-F238E27FC236}">
                <a16:creationId xmlns:a16="http://schemas.microsoft.com/office/drawing/2014/main" id="{91AA6B68-BD7B-4A26-78E1-35DEAADC55F6}"/>
              </a:ext>
            </a:extLst>
          </p:cNvPr>
          <p:cNvCxnSpPr>
            <a:cxnSpLocks/>
          </p:cNvCxnSpPr>
          <p:nvPr/>
        </p:nvCxnSpPr>
        <p:spPr>
          <a:xfrm>
            <a:off x="479425" y="3108171"/>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F06C11-4554-36DB-9145-116A2FDCA0EB}"/>
              </a:ext>
            </a:extLst>
          </p:cNvPr>
          <p:cNvSpPr txBox="1"/>
          <p:nvPr/>
        </p:nvSpPr>
        <p:spPr>
          <a:xfrm>
            <a:off x="548972" y="4370786"/>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4</a:t>
            </a:r>
          </a:p>
        </p:txBody>
      </p:sp>
      <p:sp>
        <p:nvSpPr>
          <p:cNvPr id="13" name="TextBox 12">
            <a:extLst>
              <a:ext uri="{FF2B5EF4-FFF2-40B4-BE49-F238E27FC236}">
                <a16:creationId xmlns:a16="http://schemas.microsoft.com/office/drawing/2014/main" id="{1F8A6DD6-3136-A3B1-4DE0-882543800F97}"/>
              </a:ext>
            </a:extLst>
          </p:cNvPr>
          <p:cNvSpPr txBox="1"/>
          <p:nvPr/>
        </p:nvSpPr>
        <p:spPr>
          <a:xfrm>
            <a:off x="1283839" y="4755507"/>
            <a:ext cx="10287128" cy="246221"/>
          </a:xfrm>
          <a:prstGeom prst="rect">
            <a:avLst/>
          </a:prstGeom>
          <a:noFill/>
        </p:spPr>
        <p:txBody>
          <a:bodyPr wrap="square" lIns="0" tIns="0" rIns="0" bIns="0" rtlCol="0">
            <a:spAutoFit/>
          </a:bodyPr>
          <a:lstStyle/>
          <a:p>
            <a:r>
              <a:rPr lang="de-DE" sz="1600" b="1">
                <a:latin typeface="72 Brand" panose="020B0504030603020204" pitchFamily="34" charset="0"/>
              </a:rPr>
              <a:t>RAIDs</a:t>
            </a:r>
            <a:endParaRPr lang="en-US" sz="1600" b="1">
              <a:latin typeface="72 Brand" panose="020B0504030603020204" pitchFamily="34" charset="0"/>
            </a:endParaRPr>
          </a:p>
        </p:txBody>
      </p:sp>
      <p:cxnSp>
        <p:nvCxnSpPr>
          <p:cNvPr id="14" name="Straight Connector 13" descr="Straight line">
            <a:extLst>
              <a:ext uri="{FF2B5EF4-FFF2-40B4-BE49-F238E27FC236}">
                <a16:creationId xmlns:a16="http://schemas.microsoft.com/office/drawing/2014/main" id="{D8174A85-E776-8EF8-52F6-D7EA771D149C}"/>
              </a:ext>
            </a:extLst>
          </p:cNvPr>
          <p:cNvCxnSpPr>
            <a:cxnSpLocks/>
          </p:cNvCxnSpPr>
          <p:nvPr/>
        </p:nvCxnSpPr>
        <p:spPr>
          <a:xfrm>
            <a:off x="492125" y="5386449"/>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26B915-A76F-545B-9B2F-BE61CF8C829D}"/>
              </a:ext>
            </a:extLst>
          </p:cNvPr>
          <p:cNvSpPr txBox="1"/>
          <p:nvPr/>
        </p:nvSpPr>
        <p:spPr>
          <a:xfrm>
            <a:off x="548972" y="5509923"/>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5</a:t>
            </a:r>
          </a:p>
        </p:txBody>
      </p:sp>
      <p:sp>
        <p:nvSpPr>
          <p:cNvPr id="16" name="TextBox 15">
            <a:extLst>
              <a:ext uri="{FF2B5EF4-FFF2-40B4-BE49-F238E27FC236}">
                <a16:creationId xmlns:a16="http://schemas.microsoft.com/office/drawing/2014/main" id="{99053621-5D80-9EAC-3F54-05A08DFF61B8}"/>
              </a:ext>
            </a:extLst>
          </p:cNvPr>
          <p:cNvSpPr txBox="1"/>
          <p:nvPr/>
        </p:nvSpPr>
        <p:spPr>
          <a:xfrm>
            <a:off x="1283839" y="5894644"/>
            <a:ext cx="10296526" cy="246221"/>
          </a:xfrm>
          <a:prstGeom prst="rect">
            <a:avLst/>
          </a:prstGeom>
          <a:noFill/>
        </p:spPr>
        <p:txBody>
          <a:bodyPr wrap="square" lIns="0" tIns="0" rIns="0" bIns="0" rtlCol="0">
            <a:spAutoFit/>
          </a:bodyPr>
          <a:lstStyle/>
          <a:p>
            <a:r>
              <a:rPr lang="en-US" sz="1600" b="1">
                <a:latin typeface="72 Brand" panose="020B0504030603020204" pitchFamily="34" charset="0"/>
              </a:rPr>
              <a:t>Appendix: Use Case </a:t>
            </a:r>
            <a:r>
              <a:rPr lang="en-US" sz="1600" b="1" err="1">
                <a:latin typeface="72 Brand" panose="020B0504030603020204" pitchFamily="34" charset="0"/>
              </a:rPr>
              <a:t>OnePagers</a:t>
            </a:r>
            <a:r>
              <a:rPr lang="en-US" sz="1600" b="1">
                <a:latin typeface="72 Brand" panose="020B0504030603020204" pitchFamily="34" charset="0"/>
              </a:rPr>
              <a:t> </a:t>
            </a:r>
          </a:p>
        </p:txBody>
      </p:sp>
      <p:sp>
        <p:nvSpPr>
          <p:cNvPr id="2" name="TextBox 1">
            <a:extLst>
              <a:ext uri="{FF2B5EF4-FFF2-40B4-BE49-F238E27FC236}">
                <a16:creationId xmlns:a16="http://schemas.microsoft.com/office/drawing/2014/main" id="{404047CA-E07E-3D53-2D15-57148746BDD0}"/>
              </a:ext>
            </a:extLst>
          </p:cNvPr>
          <p:cNvSpPr txBox="1"/>
          <p:nvPr/>
        </p:nvSpPr>
        <p:spPr>
          <a:xfrm>
            <a:off x="551470" y="953369"/>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1</a:t>
            </a:r>
          </a:p>
        </p:txBody>
      </p:sp>
      <p:sp>
        <p:nvSpPr>
          <p:cNvPr id="4" name="TextBox 3">
            <a:extLst>
              <a:ext uri="{FF2B5EF4-FFF2-40B4-BE49-F238E27FC236}">
                <a16:creationId xmlns:a16="http://schemas.microsoft.com/office/drawing/2014/main" id="{A94DC9DD-B8D7-ED1C-4C01-A6F7B6F48521}"/>
              </a:ext>
            </a:extLst>
          </p:cNvPr>
          <p:cNvSpPr txBox="1"/>
          <p:nvPr/>
        </p:nvSpPr>
        <p:spPr>
          <a:xfrm>
            <a:off x="1283839" y="2477229"/>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Business Use Cases (Marketing, Sales, Compliance UCs)</a:t>
            </a:r>
            <a:endParaRPr lang="en-US" sz="1600">
              <a:latin typeface="72 Brand" panose="020B0504030603020204" pitchFamily="34" charset="0"/>
            </a:endParaRPr>
          </a:p>
        </p:txBody>
      </p:sp>
      <p:cxnSp>
        <p:nvCxnSpPr>
          <p:cNvPr id="17" name="Straight Connector 16" descr="Straight line">
            <a:extLst>
              <a:ext uri="{FF2B5EF4-FFF2-40B4-BE49-F238E27FC236}">
                <a16:creationId xmlns:a16="http://schemas.microsoft.com/office/drawing/2014/main" id="{ED5EB068-8371-5FD3-2D45-23B27A619415}"/>
              </a:ext>
            </a:extLst>
          </p:cNvPr>
          <p:cNvCxnSpPr>
            <a:cxnSpLocks/>
          </p:cNvCxnSpPr>
          <p:nvPr/>
        </p:nvCxnSpPr>
        <p:spPr>
          <a:xfrm>
            <a:off x="492125" y="4247310"/>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hteck 7">
            <a:extLst>
              <a:ext uri="{FF2B5EF4-FFF2-40B4-BE49-F238E27FC236}">
                <a16:creationId xmlns:a16="http://schemas.microsoft.com/office/drawing/2014/main" id="{C98A246C-5F75-9C5C-7121-9CB99405E8EB}"/>
              </a:ext>
            </a:extLst>
          </p:cNvPr>
          <p:cNvSpPr/>
          <p:nvPr/>
        </p:nvSpPr>
        <p:spPr bwMode="gray">
          <a:xfrm>
            <a:off x="340108" y="874712"/>
            <a:ext cx="11514959" cy="4641185"/>
          </a:xfrm>
          <a:prstGeom prst="rect">
            <a:avLst/>
          </a:prstGeom>
          <a:solidFill>
            <a:schemeClr val="bg1">
              <a:alpha val="71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0939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8370" y="505523"/>
            <a:ext cx="11177741" cy="515392"/>
          </a:xfrm>
        </p:spPr>
        <p:txBody>
          <a:bodyPr vert="horz"/>
          <a:lstStyle/>
          <a:p>
            <a:pPr>
              <a:spcBef>
                <a:spcPts val="300"/>
              </a:spcBef>
              <a:spcAft>
                <a:spcPct val="0"/>
              </a:spcAft>
            </a:pPr>
            <a:r>
              <a:rPr lang="en-US" sz="1949" b="1" dirty="0">
                <a:latin typeface="+mj-lt"/>
              </a:rPr>
              <a:t>{{UseCaseOnePagerTitel1}}</a:t>
            </a:r>
            <a:br>
              <a:rPr lang="en-US" sz="1949" b="1" dirty="0">
                <a:latin typeface="72 Brand Medium"/>
                <a:ea typeface="+mj-lt"/>
                <a:cs typeface="+mj-lt"/>
              </a:rPr>
            </a:br>
            <a:r>
              <a:rPr lang="en-GB" sz="1400" dirty="0">
                <a:latin typeface="72 Brand Medium"/>
                <a:ea typeface="+mj-lt"/>
                <a:cs typeface="+mj-lt"/>
              </a:rPr>
              <a:t>Use Case One Pager</a:t>
            </a:r>
            <a:endParaRPr lang="en-US" dirty="0">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Problem statement</a:t>
            </a:r>
          </a:p>
          <a:p>
            <a:pPr defTabSz="914400"/>
            <a:r>
              <a:rPr lang="en-US" sz="1100" dirty="0">
                <a:solidFill>
                  <a:srgbClr val="000000"/>
                </a:solidFill>
                <a:latin typeface="72 Brand"/>
                <a:cs typeface="Arial"/>
              </a:rPr>
              <a:t>{{UseCaseOnePagerPB1}}</a:t>
            </a: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Scope</a:t>
            </a:r>
          </a:p>
          <a:p>
            <a:pPr marL="171399" indent="-171399" defTabSz="913578">
              <a:buFont typeface="Arial,Sans-Serif"/>
              <a:buChar char="•"/>
              <a:defRPr/>
            </a:pPr>
            <a:endParaRPr lang="en-US" sz="900" dirty="0">
              <a:solidFill>
                <a:srgbClr val="000000"/>
              </a:solidFill>
              <a:latin typeface="Arial"/>
              <a:cs typeface="Arial"/>
            </a:endParaRPr>
          </a:p>
          <a:p>
            <a:pPr defTabSz="914400"/>
            <a:r>
              <a:rPr lang="en-US" sz="1100" dirty="0">
                <a:solidFill>
                  <a:srgbClr val="000000"/>
                </a:solidFill>
                <a:cs typeface="Arial"/>
              </a:rPr>
              <a:t>{{UseCaseOnePagerScope1}}</a:t>
            </a:r>
          </a:p>
          <a:p>
            <a:pPr marL="171399" indent="-171399" defTabSz="913578">
              <a:buFont typeface="Arial,Sans-Serif"/>
              <a:buChar char="•"/>
              <a:defRPr/>
            </a:pPr>
            <a:endParaRPr lang="en-US" sz="1100" dirty="0">
              <a:solidFill>
                <a:srgbClr val="000000"/>
              </a:solidFill>
              <a:highlight>
                <a:srgbClr val="FFFF00"/>
              </a:highlight>
              <a:latin typeface="72 Brand"/>
              <a:cs typeface="Arial"/>
            </a:endParaRPr>
          </a:p>
          <a:p>
            <a:pPr marL="171399" indent="-171399" defTabSz="913578">
              <a:buFont typeface="Arial,Sans-Serif"/>
              <a:buChar char="•"/>
              <a:defRPr/>
            </a:pPr>
            <a:endParaRPr lang="en-US" sz="700" dirty="0">
              <a:solidFill>
                <a:srgbClr val="000000"/>
              </a:solidFill>
              <a:highlight>
                <a:srgbClr val="FFFF00"/>
              </a:highlight>
              <a:latin typeface="Arial"/>
              <a:cs typeface="Arial"/>
            </a:endParaRPr>
          </a:p>
          <a:p>
            <a:pPr marL="171399" indent="-171399" defTabSz="913578">
              <a:buFont typeface="Arial,Sans-Serif"/>
              <a:buChar char="•"/>
              <a:defRPr/>
            </a:pPr>
            <a:endParaRPr lang="en-US" sz="1000" dirty="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Value &amp; KPIs</a:t>
            </a:r>
          </a:p>
          <a:p>
            <a:pPr defTabSz="914400"/>
            <a:r>
              <a:rPr lang="en-US" sz="1100" dirty="0">
                <a:solidFill>
                  <a:srgbClr val="000000"/>
                </a:solidFill>
                <a:cs typeface="Arial"/>
              </a:rPr>
              <a:t>{{UseCaseOnePagerV&amp;KPI1}}</a:t>
            </a:r>
          </a:p>
          <a:p>
            <a:pPr defTabSz="914400"/>
            <a:endParaRPr lang="en-US" sz="1100" dirty="0">
              <a:solidFill>
                <a:srgbClr val="000000"/>
              </a:solidFill>
              <a:latin typeface="72 Brand"/>
              <a:cs typeface="Arial"/>
            </a:endParaRPr>
          </a:p>
          <a:p>
            <a:pPr defTabSz="913304">
              <a:spcAft>
                <a:spcPts val="300"/>
              </a:spcAft>
              <a:defRPr/>
            </a:pPr>
            <a:endParaRPr lang="en-GB" sz="1400" dirty="0">
              <a:solidFill>
                <a:srgbClr val="0070F2"/>
              </a:solidFill>
              <a:latin typeface="72 Brand Medium"/>
            </a:endParaRPr>
          </a:p>
          <a:p>
            <a:pPr defTabSz="913578">
              <a:spcAft>
                <a:spcPts val="300"/>
              </a:spcAft>
              <a:defRPr/>
            </a:pPr>
            <a:endParaRPr lang="en-US" sz="1000" dirty="0">
              <a:solidFill>
                <a:srgbClr val="000000"/>
              </a:solidFill>
              <a:latin typeface="72 Brand"/>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unit </a:t>
            </a:r>
          </a:p>
          <a:p>
            <a:pPr defTabSz="914400"/>
            <a:r>
              <a:rPr lang="en-US" sz="1100" dirty="0">
                <a:solidFill>
                  <a:srgbClr val="000000"/>
                </a:solidFill>
                <a:cs typeface="Arial"/>
              </a:rPr>
              <a:t>{{UseCaseOnePagerBU1}}</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Use case owner (</a:t>
            </a:r>
            <a:r>
              <a:rPr lang="en-DE" sz="1400">
                <a:solidFill>
                  <a:srgbClr val="0070F2"/>
                </a:solidFill>
                <a:latin typeface="72 Brand Medium"/>
              </a:rPr>
              <a:t>IDM</a:t>
            </a:r>
            <a:r>
              <a:rPr lang="en-GB" sz="1400" dirty="0">
                <a:solidFill>
                  <a:srgbClr val="0070F2"/>
                </a:solidFill>
                <a:latin typeface="72 Brand Medium"/>
              </a:rPr>
              <a:t>)</a:t>
            </a:r>
            <a:endParaRPr lang="en-GB" sz="1400" dirty="0">
              <a:solidFill>
                <a:srgbClr val="0070F2"/>
              </a:solidFill>
              <a:latin typeface="72 Brand Medium"/>
              <a:cs typeface="Arial"/>
            </a:endParaRPr>
          </a:p>
          <a:p>
            <a:pPr defTabSz="913304">
              <a:buClr>
                <a:srgbClr val="3CA014"/>
              </a:buClr>
              <a:defRPr/>
            </a:pPr>
            <a:r>
              <a:rPr lang="en-US" sz="1100" dirty="0">
                <a:solidFill>
                  <a:srgbClr val="000000"/>
                </a:solidFill>
                <a:cs typeface="Arial"/>
              </a:rPr>
              <a:t>{{UseCaseOnePagerOwner1}}</a:t>
            </a:r>
          </a:p>
          <a:p>
            <a:pPr defTabSz="913304">
              <a:buClr>
                <a:srgbClr val="3CA014"/>
              </a:buClr>
              <a:defRPr/>
            </a:pPr>
            <a:endParaRPr lang="en-US" sz="1100" dirty="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contacts</a:t>
            </a:r>
          </a:p>
          <a:p>
            <a:pPr defTabSz="914400"/>
            <a:r>
              <a:rPr lang="en-US" sz="1100" dirty="0">
                <a:solidFill>
                  <a:srgbClr val="000000"/>
                </a:solidFill>
                <a:cs typeface="Arial"/>
              </a:rPr>
              <a:t>{{</a:t>
            </a:r>
            <a:r>
              <a:rPr lang="en-US" sz="1100" dirty="0" err="1">
                <a:solidFill>
                  <a:srgbClr val="000000"/>
                </a:solidFill>
                <a:cs typeface="Arial"/>
              </a:rPr>
              <a:t>UseCaseOnePagerScopeBC</a:t>
            </a:r>
            <a:r>
              <a:rPr lang="en-US" sz="1100" dirty="0">
                <a:solidFill>
                  <a:srgbClr val="000000"/>
                </a:solidFill>
                <a:cs typeface="Arial"/>
              </a:rPr>
              <a:t>}}</a:t>
            </a: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Affected key users</a:t>
            </a:r>
          </a:p>
          <a:p>
            <a:pPr defTabSz="914400"/>
            <a:r>
              <a:rPr lang="en-US" sz="1100" dirty="0">
                <a:solidFill>
                  <a:srgbClr val="000000"/>
                </a:solidFill>
                <a:cs typeface="Arial"/>
              </a:rPr>
              <a:t>{{</a:t>
            </a:r>
            <a:r>
              <a:rPr lang="en-US" sz="1100" dirty="0" err="1">
                <a:solidFill>
                  <a:srgbClr val="000000"/>
                </a:solidFill>
                <a:cs typeface="Arial"/>
              </a:rPr>
              <a:t>UseCaseOnePagerScopeAFK</a:t>
            </a:r>
            <a:r>
              <a:rPr lang="en-US" sz="1100" dirty="0">
                <a:solidFill>
                  <a:srgbClr val="000000"/>
                </a:solidFill>
                <a:cs typeface="Arial"/>
              </a:rPr>
              <a:t>}}</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dirty="0">
                <a:solidFill>
                  <a:srgbClr val="0070F2"/>
                </a:solidFill>
                <a:latin typeface="72 Brand Medium"/>
              </a:rPr>
              <a:t>Business sub-unit</a:t>
            </a:r>
            <a:endParaRPr lang="en-GB" sz="1400" dirty="0">
              <a:solidFill>
                <a:srgbClr val="0070F2"/>
              </a:solidFill>
              <a:latin typeface="72 Brand Medium"/>
              <a:cs typeface="Arial"/>
            </a:endParaRPr>
          </a:p>
          <a:p>
            <a:pPr defTabSz="914400"/>
            <a:r>
              <a:rPr lang="en-US" sz="1100" dirty="0">
                <a:solidFill>
                  <a:srgbClr val="000000"/>
                </a:solidFill>
                <a:cs typeface="Arial"/>
              </a:rPr>
              <a:t>{{UseCaseOnePagerBSU1}}</a:t>
            </a:r>
          </a:p>
          <a:p>
            <a:pPr defTabSz="913304">
              <a:defRPr/>
            </a:pPr>
            <a:endParaRPr lang="en-US" sz="1100" dirty="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5A07DB3-0E5A-7891-568D-72FADF38ADF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E498DA22-1638-53F4-B737-9A6C3F50956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7EAA030-67A6-6C4B-0D74-B7794C0B650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6816F17-2E76-8A0E-417C-88BC0D0384A9}"/>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A2ABBD39-C7E1-6AAA-441F-81E8F4574EF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8411016-561D-C72D-0480-6F0FB962613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53A254B-6594-0B9E-91E4-82D31BBB09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BB6DC85-5185-827C-92E7-16BC139EDD0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8A28576-780F-6B0A-4C79-5C4D40E7E5C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294AD484-D4F5-7150-61CE-4F5A4EEC2AD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B33F9E8B-37D1-8BFF-7C0D-26997632EF2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D69918A-28C7-2AE6-F58E-27C7BD6B0AF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0BE37B0-7313-9C20-C9F6-8C76BFF7B4E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B0A277D3-5E45-49E2-5F13-4D801DD7DB4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Tree>
    <p:extLst>
      <p:ext uri="{BB962C8B-B14F-4D97-AF65-F5344CB8AC3E}">
        <p14:creationId xmlns:p14="http://schemas.microsoft.com/office/powerpoint/2010/main" val="2734300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extLst>
              <p:ext uri="{D42A27DB-BD31-4B8C-83A1-F6EECF244321}">
                <p14:modId xmlns:p14="http://schemas.microsoft.com/office/powerpoint/2010/main" val="2387302415"/>
              </p:ext>
            </p:extLst>
          </p:nvPr>
        </p:nvGraphicFramePr>
        <p:xfrm>
          <a:off x="6347" y="4264"/>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6347" y="4264"/>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6913" y="504762"/>
            <a:ext cx="11180652" cy="515526"/>
          </a:xfrm>
        </p:spPr>
        <p:txBody>
          <a:bodyPr vert="horz"/>
          <a:lstStyle/>
          <a:p>
            <a:pPr>
              <a:spcBef>
                <a:spcPts val="300"/>
              </a:spcBef>
              <a:spcAft>
                <a:spcPct val="0"/>
              </a:spcAft>
            </a:pPr>
            <a:r>
              <a:rPr lang="en-US" sz="1950" b="1">
                <a:latin typeface="+mj-lt"/>
                <a:hlinkClick r:id="rId6"/>
              </a:rPr>
              <a:t>SP-24636</a:t>
            </a:r>
            <a:r>
              <a:rPr lang="en-US" sz="1950" b="1">
                <a:latin typeface="72 Brand Medium"/>
              </a:rPr>
              <a:t>  – C4C Integration</a:t>
            </a:r>
            <a:r>
              <a:rPr lang="en-US" sz="1950" b="1">
                <a:latin typeface="72 Brand Medium"/>
                <a:ea typeface="+mj-lt"/>
                <a:cs typeface="+mj-lt"/>
              </a:rPr>
              <a:t> in CDP Inbound</a:t>
            </a:r>
            <a:br>
              <a:rPr lang="en-US" sz="1950" b="1">
                <a:latin typeface="72 Brand Medium"/>
                <a:ea typeface="+mj-lt"/>
                <a:cs typeface="+mj-lt"/>
              </a:rPr>
            </a:br>
            <a:r>
              <a:rPr lang="en-GB" sz="1400">
                <a:latin typeface="72 Brand Medium"/>
                <a:ea typeface="+mj-lt"/>
                <a:cs typeface="+mj-lt"/>
              </a:rPr>
              <a:t>Use Case Details</a:t>
            </a:r>
            <a:endParaRPr lang="en-US">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6914" y="1406123"/>
            <a:ext cx="11486213" cy="479114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defRPr/>
            </a:pPr>
            <a:endParaRPr lang="en-GB" sz="1797">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8316" y="1509260"/>
            <a:ext cx="4318875" cy="129987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Problem statement</a:t>
            </a:r>
          </a:p>
          <a:p>
            <a:pPr marL="171450" indent="-171450" algn="just">
              <a:buFont typeface="Arial"/>
              <a:buChar char="•"/>
            </a:pPr>
            <a:r>
              <a:rPr lang="en-US" sz="1100">
                <a:solidFill>
                  <a:schemeClr val="tx1"/>
                </a:solidFill>
              </a:rPr>
              <a:t>NGCS project aims to develop a reliable and efficient synchronization mechanism between SAP Sales Cloud (C4C), Outreach, and the CDP to ensure consistent and accurate contact data across platforms.</a:t>
            </a:r>
          </a:p>
          <a:p>
            <a:pPr marL="171450" indent="-171450">
              <a:buFont typeface="Arial"/>
              <a:buChar char="•"/>
            </a:pPr>
            <a:endParaRPr lang="en-US" sz="1000">
              <a:solidFill>
                <a:schemeClr val="tx1"/>
              </a:solidFill>
              <a:cs typeface="Arial"/>
            </a:endParaRPr>
          </a:p>
          <a:p>
            <a:pPr marL="171450" indent="-171450">
              <a:buFont typeface="Arial"/>
              <a:buChar char="•"/>
            </a:pPr>
            <a:endParaRPr lang="en-US" sz="800">
              <a:solidFill>
                <a:schemeClr val="tx1"/>
              </a:solidFill>
            </a:endParaRP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8316" y="2743201"/>
            <a:ext cx="4318875" cy="33640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Scope</a:t>
            </a:r>
            <a:endParaRPr lang="en-US" sz="1100">
              <a:solidFill>
                <a:schemeClr val="tx1"/>
              </a:solidFill>
              <a:latin typeface="Arial"/>
              <a:cs typeface="Arial"/>
            </a:endParaRPr>
          </a:p>
          <a:p>
            <a:r>
              <a:rPr lang="en-US" sz="1100">
                <a:solidFill>
                  <a:schemeClr val="tx1"/>
                </a:solidFill>
              </a:rPr>
              <a:t>The scope includes:</a:t>
            </a:r>
          </a:p>
          <a:p>
            <a:r>
              <a:rPr lang="en-US" sz="1100" b="1">
                <a:solidFill>
                  <a:schemeClr val="tx1"/>
                </a:solidFill>
              </a:rPr>
              <a:t>Data Synchronization:</a:t>
            </a:r>
            <a:endParaRPr lang="en-US" sz="1100">
              <a:solidFill>
                <a:schemeClr val="tx1"/>
              </a:solidFill>
            </a:endParaRPr>
          </a:p>
          <a:p>
            <a:pPr marL="171450" indent="-171450">
              <a:buFont typeface="Arial" panose="020B0604020202020204" pitchFamily="34" charset="0"/>
              <a:buChar char="•"/>
            </a:pPr>
            <a:r>
              <a:rPr lang="en-US" sz="1100">
                <a:solidFill>
                  <a:schemeClr val="tx1"/>
                </a:solidFill>
              </a:rPr>
              <a:t>Establish a process to update contacts between C4C and Outreach via CDP.</a:t>
            </a:r>
          </a:p>
          <a:p>
            <a:pPr marL="171450" indent="-171450">
              <a:buFont typeface="Arial" panose="020B0604020202020204" pitchFamily="34" charset="0"/>
              <a:buChar char="•"/>
            </a:pPr>
            <a:endParaRPr lang="en-US" sz="1100">
              <a:solidFill>
                <a:schemeClr val="tx1"/>
              </a:solidFill>
            </a:endParaRPr>
          </a:p>
          <a:p>
            <a:r>
              <a:rPr lang="en-US" sz="1100" b="1">
                <a:solidFill>
                  <a:schemeClr val="tx1"/>
                </a:solidFill>
              </a:rPr>
              <a:t>Duplicate Prevention:</a:t>
            </a:r>
            <a:endParaRPr lang="en-US" sz="1100">
              <a:solidFill>
                <a:schemeClr val="tx1"/>
              </a:solidFill>
            </a:endParaRPr>
          </a:p>
          <a:p>
            <a:pPr marL="171450" indent="-171450">
              <a:buFont typeface="Arial" panose="020B0604020202020204" pitchFamily="34" charset="0"/>
              <a:buChar char="•"/>
            </a:pPr>
            <a:r>
              <a:rPr lang="en-US" sz="1100">
                <a:solidFill>
                  <a:schemeClr val="tx1"/>
                </a:solidFill>
              </a:rPr>
              <a:t>Introduce checks in CDP to identify existing contacts before creating new records.</a:t>
            </a:r>
          </a:p>
          <a:p>
            <a:pPr marL="171450" indent="-171450">
              <a:buFont typeface="Arial" panose="020B0604020202020204" pitchFamily="34" charset="0"/>
              <a:buChar char="•"/>
            </a:pPr>
            <a:r>
              <a:rPr lang="en-US" sz="1100">
                <a:solidFill>
                  <a:schemeClr val="tx1"/>
                </a:solidFill>
              </a:rPr>
              <a:t>Update existing contacts instead of generating duplicates.</a:t>
            </a:r>
          </a:p>
          <a:p>
            <a:endParaRPr lang="en-US" sz="1100" b="1">
              <a:solidFill>
                <a:schemeClr val="tx1"/>
              </a:solidFill>
            </a:endParaRPr>
          </a:p>
          <a:p>
            <a:r>
              <a:rPr lang="en-US" sz="1100" b="1">
                <a:solidFill>
                  <a:schemeClr val="tx1"/>
                </a:solidFill>
              </a:rPr>
              <a:t>Bidirectional Update Implementation:</a:t>
            </a:r>
            <a:endParaRPr lang="en-US" sz="1100">
              <a:solidFill>
                <a:schemeClr val="tx1"/>
              </a:solidFill>
            </a:endParaRPr>
          </a:p>
          <a:p>
            <a:pPr marL="171450" indent="-171450">
              <a:buFont typeface="Arial" panose="020B0604020202020204" pitchFamily="34" charset="0"/>
              <a:buChar char="•"/>
            </a:pPr>
            <a:r>
              <a:rPr lang="en-US" sz="1100">
                <a:solidFill>
                  <a:schemeClr val="tx1"/>
                </a:solidFill>
              </a:rPr>
              <a:t>Develop API-based mechanisms to enable updates from CDP to C4C.</a:t>
            </a:r>
          </a:p>
          <a:p>
            <a:pPr marL="171450" indent="-171450">
              <a:buFont typeface="Arial" panose="020B0604020202020204" pitchFamily="34" charset="0"/>
              <a:buChar char="•"/>
            </a:pPr>
            <a:endParaRPr lang="en-US" sz="1100">
              <a:solidFill>
                <a:schemeClr val="tx1"/>
              </a:solidFill>
            </a:endParaRPr>
          </a:p>
          <a:p>
            <a:r>
              <a:rPr lang="en-US" sz="1100" b="1">
                <a:solidFill>
                  <a:schemeClr val="tx1"/>
                </a:solidFill>
              </a:rPr>
              <a:t>Update Scope:</a:t>
            </a:r>
            <a:endParaRPr lang="en-US" sz="1100">
              <a:solidFill>
                <a:schemeClr val="tx1"/>
              </a:solidFill>
            </a:endParaRPr>
          </a:p>
          <a:p>
            <a:pPr marL="171450" indent="-171450">
              <a:buFont typeface="Arial" panose="020B0604020202020204" pitchFamily="34" charset="0"/>
              <a:buChar char="•"/>
            </a:pPr>
            <a:r>
              <a:rPr lang="en-US" sz="1100">
                <a:solidFill>
                  <a:schemeClr val="tx1"/>
                </a:solidFill>
              </a:rPr>
              <a:t>Synchronize key fields such as name, email, phone number, and job title.</a:t>
            </a:r>
          </a:p>
          <a:p>
            <a:pPr marL="171450" indent="-171450" defTabSz="913852">
              <a:buFont typeface="Arial,Sans-Serif"/>
              <a:buChar char="•"/>
              <a:defRPr/>
            </a:pPr>
            <a:endParaRPr lang="en-US" sz="1000">
              <a:solidFill>
                <a:schemeClr val="tx1"/>
              </a:solidFill>
              <a:highlight>
                <a:srgbClr val="FFFF00"/>
              </a:highlight>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114" y="1509260"/>
            <a:ext cx="3786061" cy="459799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chemeClr val="tx2"/>
                </a:solidFill>
                <a:latin typeface="72 Brand Medium"/>
              </a:rPr>
              <a:t>Value</a:t>
            </a:r>
          </a:p>
          <a:p>
            <a:r>
              <a:rPr lang="en-US" sz="1050">
                <a:solidFill>
                  <a:schemeClr val="tx1"/>
                </a:solidFill>
              </a:rPr>
              <a:t>Implementing robust contact synchronization between SAP</a:t>
            </a:r>
            <a:r>
              <a:rPr lang="en-US" sz="900">
                <a:solidFill>
                  <a:schemeClr val="tx1"/>
                </a:solidFill>
                <a:latin typeface="Arial"/>
                <a:cs typeface="Arial"/>
              </a:rPr>
              <a:t> </a:t>
            </a:r>
            <a:r>
              <a:rPr lang="en-US" sz="1050">
                <a:solidFill>
                  <a:schemeClr val="tx1"/>
                </a:solidFill>
              </a:rPr>
              <a:t>Sales Cloud (C4C), Outreach, and the CDP will:</a:t>
            </a:r>
          </a:p>
          <a:p>
            <a:pPr marL="171450" indent="-171450">
              <a:buFont typeface="Arial" panose="020B0604020202020204" pitchFamily="34" charset="0"/>
              <a:buChar char="•"/>
            </a:pPr>
            <a:r>
              <a:rPr lang="en-US" sz="1050">
                <a:solidFill>
                  <a:schemeClr val="tx1"/>
                </a:solidFill>
              </a:rPr>
              <a:t>Reduce data inconsistencies and ensure up-to-date information across systems.</a:t>
            </a:r>
          </a:p>
          <a:p>
            <a:pPr marL="171450" indent="-171450">
              <a:buFont typeface="Arial" panose="020B0604020202020204" pitchFamily="34" charset="0"/>
              <a:buChar char="•"/>
            </a:pPr>
            <a:r>
              <a:rPr lang="en-US" sz="1050">
                <a:solidFill>
                  <a:schemeClr val="tx1"/>
                </a:solidFill>
              </a:rPr>
              <a:t>Automate contact updates and reduce manual data management efforts.</a:t>
            </a:r>
          </a:p>
          <a:p>
            <a:pPr marL="171450" indent="-171450">
              <a:buFont typeface="Arial" panose="020B0604020202020204" pitchFamily="34" charset="0"/>
              <a:buChar char="•"/>
            </a:pPr>
            <a:r>
              <a:rPr lang="en-US" sz="1050">
                <a:solidFill>
                  <a:schemeClr val="tx1"/>
                </a:solidFill>
              </a:rPr>
              <a:t>Minimize redundant records, enhancing data quality and usability.</a:t>
            </a:r>
          </a:p>
          <a:p>
            <a:pPr marL="171450" indent="-171450">
              <a:buFont typeface="Arial" panose="020B0604020202020204" pitchFamily="34" charset="0"/>
              <a:buChar char="•"/>
            </a:pPr>
            <a:r>
              <a:rPr lang="en-US" sz="1050">
                <a:solidFill>
                  <a:schemeClr val="tx1"/>
                </a:solidFill>
              </a:rPr>
              <a:t>Enable scalability and data integrity as the organization expands its customer engagement and sales processes.</a:t>
            </a:r>
          </a:p>
          <a:p>
            <a:pPr defTabSz="913578">
              <a:spcAft>
                <a:spcPts val="300"/>
              </a:spcAft>
              <a:defRPr/>
            </a:pPr>
            <a:endParaRPr lang="en-GB" sz="900">
              <a:solidFill>
                <a:schemeClr val="tx1"/>
              </a:solidFill>
              <a:latin typeface="72 Brand Medium"/>
            </a:endParaRPr>
          </a:p>
          <a:p>
            <a:pPr defTabSz="913852">
              <a:spcAft>
                <a:spcPts val="300"/>
              </a:spcAft>
              <a:defRPr/>
            </a:pPr>
            <a:endParaRPr lang="en-US" sz="900">
              <a:solidFill>
                <a:schemeClr val="tx1"/>
              </a:solidFill>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9092" y="2297504"/>
            <a:ext cx="2972629" cy="8277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Business unit </a:t>
            </a:r>
          </a:p>
          <a:p>
            <a:pPr defTabSz="913578">
              <a:spcAft>
                <a:spcPts val="300"/>
              </a:spcAft>
              <a:defRPr/>
            </a:pPr>
            <a:r>
              <a:rPr lang="en-GB" sz="1100">
                <a:solidFill>
                  <a:srgbClr val="000000"/>
                </a:solidFill>
                <a:latin typeface="72 Brand"/>
                <a:cs typeface="Arial"/>
              </a:rPr>
              <a:t>Marketing</a:t>
            </a:r>
          </a:p>
          <a:p>
            <a:pPr defTabSz="913578">
              <a:spcAft>
                <a:spcPts val="300"/>
              </a:spcAft>
              <a:defRPr/>
            </a:pPr>
            <a:r>
              <a:rPr lang="en-GB" sz="1100">
                <a:solidFill>
                  <a:srgbClr val="000000"/>
                </a:solidFill>
                <a:latin typeface="72 Brand"/>
                <a:cs typeface="Arial"/>
              </a:rPr>
              <a:t>Sales</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9094" y="1509259"/>
            <a:ext cx="2972631" cy="72841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Use case owner (</a:t>
            </a:r>
            <a:r>
              <a:rPr lang="en-DE" sz="1400">
                <a:solidFill>
                  <a:srgbClr val="0070F2"/>
                </a:solidFill>
                <a:latin typeface="72 Brand Medium"/>
              </a:rPr>
              <a:t>IDM</a:t>
            </a:r>
            <a:r>
              <a:rPr lang="en-GB" sz="1400">
                <a:solidFill>
                  <a:srgbClr val="0070F2"/>
                </a:solidFill>
                <a:latin typeface="72 Brand Medium"/>
              </a:rPr>
              <a:t>)</a:t>
            </a:r>
            <a:endParaRPr lang="en-GB" sz="1400">
              <a:solidFill>
                <a:srgbClr val="0070F2"/>
              </a:solidFill>
              <a:latin typeface="72 Brand Medium"/>
              <a:cs typeface="Arial"/>
            </a:endParaRPr>
          </a:p>
          <a:p>
            <a:pPr defTabSz="913578">
              <a:buClr>
                <a:srgbClr val="3CA014"/>
              </a:buClr>
              <a:defRPr/>
            </a:pPr>
            <a:r>
              <a:rPr lang="en-US" sz="1100">
                <a:solidFill>
                  <a:schemeClr val="tx1"/>
                </a:solidFill>
                <a:latin typeface="72 Brand"/>
                <a:cs typeface="Arial"/>
              </a:rPr>
              <a:t>Krishna Anguraj</a:t>
            </a: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9092" y="4091769"/>
            <a:ext cx="2972629" cy="97219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Business contacts</a:t>
            </a:r>
          </a:p>
          <a:p>
            <a:pPr defTabSz="913578">
              <a:spcAft>
                <a:spcPts val="300"/>
              </a:spcAft>
              <a:defRPr/>
            </a:pPr>
            <a:r>
              <a:rPr lang="en-GB" sz="1100">
                <a:solidFill>
                  <a:srgbClr val="000000"/>
                </a:solidFill>
                <a:latin typeface="72 Brand"/>
                <a:cs typeface="Arial"/>
              </a:rPr>
              <a:t>Jeff Ingram</a:t>
            </a:r>
          </a:p>
          <a:p>
            <a:pPr defTabSz="913578">
              <a:spcAft>
                <a:spcPts val="300"/>
              </a:spcAft>
              <a:defRPr/>
            </a:pPr>
            <a:r>
              <a:rPr lang="en-GB" sz="1100">
                <a:solidFill>
                  <a:srgbClr val="000000"/>
                </a:solidFill>
                <a:latin typeface="72 Brand"/>
                <a:cs typeface="Arial"/>
              </a:rPr>
              <a:t>Tristian Reeve</a:t>
            </a:r>
          </a:p>
          <a:p>
            <a:pPr defTabSz="913852">
              <a:defRPr/>
            </a:pPr>
            <a:endParaRPr lang="en-GB" sz="1100">
              <a:solidFill>
                <a:schemeClr val="tx1"/>
              </a:solidFill>
              <a:ea typeface="+mn-lt"/>
              <a:cs typeface="+mn-lt"/>
            </a:endParaRP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6203" y="5137117"/>
            <a:ext cx="2972629" cy="97013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Affected key users</a:t>
            </a:r>
          </a:p>
          <a:p>
            <a:pPr defTabSz="913578">
              <a:spcAft>
                <a:spcPts val="300"/>
              </a:spcAft>
              <a:defRPr/>
            </a:pPr>
            <a:r>
              <a:rPr lang="en-GB" sz="1100">
                <a:solidFill>
                  <a:srgbClr val="000000"/>
                </a:solidFill>
                <a:latin typeface="72 Brand"/>
                <a:cs typeface="Arial"/>
              </a:rPr>
              <a:t>Sales &amp; Marketing</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9092" y="3190830"/>
            <a:ext cx="2972629" cy="8277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Business sub-unit</a:t>
            </a:r>
            <a:endParaRPr lang="en-GB" sz="1400">
              <a:solidFill>
                <a:srgbClr val="0070F2"/>
              </a:solidFill>
              <a:latin typeface="72 Brand Medium"/>
              <a:cs typeface="Arial"/>
            </a:endParaRPr>
          </a:p>
          <a:p>
            <a:pPr defTabSz="913578">
              <a:defRPr/>
            </a:pPr>
            <a:r>
              <a:rPr lang="en-US" sz="1100">
                <a:solidFill>
                  <a:srgbClr val="000000"/>
                </a:solidFill>
                <a:latin typeface="72 Brand"/>
                <a:cs typeface="Arial"/>
              </a:rPr>
              <a:t>Marketing Data &amp; Audience Strategy</a:t>
            </a:r>
            <a:endParaRPr lang="en-US" sz="1100">
              <a:solidFill>
                <a:srgbClr val="000000"/>
              </a:solidFill>
              <a:latin typeface="72 Brand"/>
            </a:endParaRPr>
          </a:p>
          <a:p>
            <a:pPr defTabSz="913578">
              <a:defRPr/>
            </a:pPr>
            <a:r>
              <a:rPr lang="en-US" sz="1100">
                <a:solidFill>
                  <a:srgbClr val="000000"/>
                </a:solidFill>
                <a:latin typeface="72 Brand"/>
                <a:cs typeface="Arial"/>
              </a:rPr>
              <a:t>Sales Engagement &amp; Planning Soluti</a:t>
            </a:r>
            <a:r>
              <a:rPr lang="en-US" sz="1100">
                <a:solidFill>
                  <a:srgbClr val="000000"/>
                </a:solidFill>
                <a:latin typeface="Arial"/>
                <a:cs typeface="Arial"/>
              </a:rPr>
              <a:t>ons</a:t>
            </a:r>
            <a:endParaRPr lang="en-US"/>
          </a:p>
          <a:p>
            <a:pPr defTabSz="913578">
              <a:defRPr/>
            </a:pPr>
            <a:r>
              <a:rPr lang="en-US" sz="1100">
                <a:solidFill>
                  <a:srgbClr val="000000"/>
                </a:solidFill>
                <a:latin typeface="Arial"/>
                <a:cs typeface="Arial"/>
              </a:rPr>
              <a:t>Global Revenue Operations</a:t>
            </a:r>
          </a:p>
          <a:p>
            <a:pPr defTabSz="913578">
              <a:defRPr/>
            </a:pPr>
            <a:endParaRPr lang="en-US" sz="110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398" y="3732346"/>
            <a:ext cx="663736" cy="655697"/>
          </a:xfrm>
          <a:prstGeom prst="rect">
            <a:avLst/>
          </a:prstGeom>
          <a:solidFill>
            <a:schemeClr val="bg1">
              <a:lumMod val="50000"/>
              <a:alpha val="35000"/>
            </a:schemeClr>
          </a:solidFill>
          <a:ln w="12700" cap="flat" cmpd="sng" algn="ctr">
            <a:noFill/>
            <a:prstDash val="solid"/>
            <a:miter lim="800000"/>
          </a:ln>
          <a:effectLst/>
        </p:spPr>
        <p:txBody>
          <a:bodyPr tIns="91416" bIns="91416" rtlCol="0" anchor="ctr"/>
          <a:lstStyle/>
          <a:p>
            <a:pPr algn="ctr" defTabSz="914126">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4064" y="3741676"/>
            <a:ext cx="663736" cy="655697"/>
          </a:xfrm>
          <a:prstGeom prst="rect">
            <a:avLst/>
          </a:prstGeom>
          <a:solidFill>
            <a:srgbClr val="002A86">
              <a:alpha val="3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231" y="3732346"/>
            <a:ext cx="663736" cy="655697"/>
          </a:xfrm>
          <a:prstGeom prst="rect">
            <a:avLst/>
          </a:prstGeom>
          <a:solidFill>
            <a:srgbClr val="0070F2">
              <a:alpha val="3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398" y="5084186"/>
            <a:ext cx="663736" cy="655697"/>
          </a:xfrm>
          <a:prstGeom prst="rect">
            <a:avLst/>
          </a:prstGeom>
          <a:solidFill>
            <a:schemeClr val="bg1">
              <a:lumMod val="50000"/>
            </a:scheme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4064" y="5084187"/>
            <a:ext cx="663736" cy="655697"/>
          </a:xfrm>
          <a:prstGeom prst="rect">
            <a:avLst/>
          </a:prstGeom>
          <a:solidFill>
            <a:srgbClr val="002A86"/>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231" y="5084186"/>
            <a:ext cx="663736" cy="655697"/>
          </a:xfrm>
          <a:prstGeom prst="rect">
            <a:avLst/>
          </a:prstGeom>
          <a:solidFill>
            <a:srgbClr val="0070F2"/>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398" y="4408266"/>
            <a:ext cx="663736" cy="655697"/>
          </a:xfrm>
          <a:prstGeom prst="rect">
            <a:avLst/>
          </a:prstGeom>
          <a:solidFill>
            <a:schemeClr val="bg1">
              <a:lumMod val="50000"/>
              <a:alpha val="55000"/>
            </a:scheme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4064" y="4408266"/>
            <a:ext cx="663736" cy="655697"/>
          </a:xfrm>
          <a:prstGeom prst="rect">
            <a:avLst/>
          </a:prstGeom>
          <a:solidFill>
            <a:srgbClr val="002A86">
              <a:alpha val="5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231" y="4408266"/>
            <a:ext cx="663736" cy="655697"/>
          </a:xfrm>
          <a:prstGeom prst="rect">
            <a:avLst/>
          </a:prstGeom>
          <a:solidFill>
            <a:srgbClr val="0070F2">
              <a:alpha val="5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229" y="3504267"/>
            <a:ext cx="662228" cy="89134"/>
          </a:xfrm>
          <a:prstGeom prst="rect">
            <a:avLst/>
          </a:prstGeom>
          <a:noFill/>
          <a:ln w="12700" cap="flat" cmpd="sng" algn="ctr">
            <a:noFill/>
            <a:prstDash val="solid"/>
            <a:miter lim="800000"/>
          </a:ln>
          <a:effectLst/>
        </p:spPr>
        <p:txBody>
          <a:bodyPr lIns="0" tIns="91416" rIns="0" bIns="91416" rtlCol="0" anchor="ctr"/>
          <a:lstStyle/>
          <a:p>
            <a:pPr algn="ctr" defTabSz="914126">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4063" y="3504267"/>
            <a:ext cx="662228" cy="89134"/>
          </a:xfrm>
          <a:prstGeom prst="rect">
            <a:avLst/>
          </a:prstGeom>
          <a:noFill/>
          <a:ln w="12700" cap="flat" cmpd="sng" algn="ctr">
            <a:noFill/>
            <a:prstDash val="solid"/>
            <a:miter lim="800000"/>
          </a:ln>
          <a:effectLst/>
        </p:spPr>
        <p:txBody>
          <a:bodyPr lIns="0" tIns="91416" rIns="0" bIns="91416" rtlCol="0" anchor="ctr"/>
          <a:lstStyle/>
          <a:p>
            <a:pPr algn="ctr" defTabSz="914126">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396" y="3504268"/>
            <a:ext cx="662228" cy="89134"/>
          </a:xfrm>
          <a:prstGeom prst="rect">
            <a:avLst/>
          </a:prstGeom>
          <a:noFill/>
          <a:ln w="12700" cap="flat" cmpd="sng" algn="ctr">
            <a:noFill/>
            <a:prstDash val="solid"/>
            <a:miter lim="800000"/>
          </a:ln>
          <a:effectLst/>
        </p:spPr>
        <p:txBody>
          <a:bodyPr lIns="0" tIns="91416" rIns="0" bIns="91416" rtlCol="0" anchor="ctr"/>
          <a:lstStyle/>
          <a:p>
            <a:pPr algn="ctr" defTabSz="914126">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613" y="4686220"/>
            <a:ext cx="662228" cy="106318"/>
          </a:xfrm>
          <a:prstGeom prst="rect">
            <a:avLst/>
          </a:prstGeom>
          <a:noFill/>
          <a:ln w="12700" cap="flat" cmpd="sng" algn="ctr">
            <a:noFill/>
            <a:prstDash val="solid"/>
            <a:miter lim="800000"/>
          </a:ln>
          <a:effectLst/>
        </p:spPr>
        <p:txBody>
          <a:bodyPr tIns="91416" bIns="91416" rtlCol="0" anchor="ctr"/>
          <a:lstStyle/>
          <a:p>
            <a:pPr algn="ctr" defTabSz="914126">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614" y="4018346"/>
            <a:ext cx="662228" cy="90227"/>
          </a:xfrm>
          <a:prstGeom prst="rect">
            <a:avLst/>
          </a:prstGeom>
          <a:noFill/>
          <a:ln w="12700" cap="flat" cmpd="sng" algn="ctr">
            <a:noFill/>
            <a:prstDash val="solid"/>
            <a:miter lim="800000"/>
          </a:ln>
          <a:effectLst/>
        </p:spPr>
        <p:txBody>
          <a:bodyPr tIns="91416" bIns="91416" rtlCol="0" anchor="ctr"/>
          <a:lstStyle/>
          <a:p>
            <a:pPr algn="ctr" defTabSz="914126">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614" y="5362141"/>
            <a:ext cx="662228" cy="106318"/>
          </a:xfrm>
          <a:prstGeom prst="rect">
            <a:avLst/>
          </a:prstGeom>
          <a:noFill/>
          <a:ln w="12700" cap="flat" cmpd="sng" algn="ctr">
            <a:noFill/>
            <a:prstDash val="solid"/>
            <a:miter lim="800000"/>
          </a:ln>
          <a:effectLst/>
        </p:spPr>
        <p:txBody>
          <a:bodyPr tIns="91416" bIns="91416" rtlCol="0" anchor="ctr"/>
          <a:lstStyle/>
          <a:p>
            <a:pPr algn="ctr" defTabSz="914126">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2338" y="93660"/>
            <a:ext cx="1270789" cy="369140"/>
          </a:xfrm>
          <a:prstGeom prst="rect">
            <a:avLst/>
          </a:prstGeom>
          <a:noFill/>
        </p:spPr>
        <p:txBody>
          <a:bodyPr wrap="square">
            <a:spAutoFit/>
          </a:bodyPr>
          <a:lstStyle/>
          <a:p>
            <a:pPr algn="r" defTabSz="1088449">
              <a:defRPr/>
            </a:pPr>
            <a:r>
              <a:rPr lang="de-DE" sz="1798" i="1" kern="0">
                <a:solidFill>
                  <a:srgbClr val="1B90FF"/>
                </a:solidFill>
                <a:latin typeface="72 Brand"/>
                <a:ea typeface="Arial Unicode MS" pitchFamily="34" charset="-128"/>
                <a:cs typeface="Arial Unicode MS" pitchFamily="34" charset="-128"/>
              </a:rPr>
              <a:t>CPR</a:t>
            </a:r>
            <a:endParaRPr lang="de-DE" sz="1798">
              <a:solidFill>
                <a:srgbClr val="000000"/>
              </a:solidFill>
              <a:latin typeface="72 Brand"/>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28" y="5766152"/>
            <a:ext cx="1871513" cy="215388"/>
          </a:xfrm>
          <a:prstGeom prst="rect">
            <a:avLst/>
          </a:prstGeom>
          <a:noFill/>
        </p:spPr>
        <p:txBody>
          <a:bodyPr wrap="square">
            <a:spAutoFit/>
          </a:bodyPr>
          <a:lstStyle/>
          <a:p>
            <a:pPr defTabSz="1088449">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46" name="Group 128">
            <a:extLst>
              <a:ext uri="{FF2B5EF4-FFF2-40B4-BE49-F238E27FC236}">
                <a16:creationId xmlns:a16="http://schemas.microsoft.com/office/drawing/2014/main" id="{0FFD433E-DEE2-49AB-B6D1-8106EAEE6901}"/>
              </a:ext>
            </a:extLst>
          </p:cNvPr>
          <p:cNvGrpSpPr>
            <a:grpSpLocks noChangeAspect="1"/>
          </p:cNvGrpSpPr>
          <p:nvPr/>
        </p:nvGrpSpPr>
        <p:grpSpPr bwMode="auto">
          <a:xfrm>
            <a:off x="6617749" y="5228503"/>
            <a:ext cx="385302" cy="359906"/>
            <a:chOff x="5686" y="1950"/>
            <a:chExt cx="440" cy="411"/>
          </a:xfrm>
          <a:solidFill>
            <a:schemeClr val="bg1"/>
          </a:solidFill>
        </p:grpSpPr>
        <p:sp>
          <p:nvSpPr>
            <p:cNvPr id="48" name="Freeform 129">
              <a:extLst>
                <a:ext uri="{FF2B5EF4-FFF2-40B4-BE49-F238E27FC236}">
                  <a16:creationId xmlns:a16="http://schemas.microsoft.com/office/drawing/2014/main" id="{CB055F99-7135-4779-B24F-6DEC4861F6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49" name="Freeform 130">
              <a:extLst>
                <a:ext uri="{FF2B5EF4-FFF2-40B4-BE49-F238E27FC236}">
                  <a16:creationId xmlns:a16="http://schemas.microsoft.com/office/drawing/2014/main" id="{AD6FCE6D-C7D1-44D8-8B6F-887B864AAB9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0" name="Freeform 131">
              <a:extLst>
                <a:ext uri="{FF2B5EF4-FFF2-40B4-BE49-F238E27FC236}">
                  <a16:creationId xmlns:a16="http://schemas.microsoft.com/office/drawing/2014/main" id="{B7BF2660-D6C7-4D07-9EB3-78A0A908A18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1" name="Freeform 132">
              <a:extLst>
                <a:ext uri="{FF2B5EF4-FFF2-40B4-BE49-F238E27FC236}">
                  <a16:creationId xmlns:a16="http://schemas.microsoft.com/office/drawing/2014/main" id="{027ECAAE-8708-49FD-B793-9325615DD87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2" name="Freeform 133">
              <a:extLst>
                <a:ext uri="{FF2B5EF4-FFF2-40B4-BE49-F238E27FC236}">
                  <a16:creationId xmlns:a16="http://schemas.microsoft.com/office/drawing/2014/main" id="{342951CD-6FCA-456D-8B3D-1AEB112A6C5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3" name="Freeform 134">
              <a:extLst>
                <a:ext uri="{FF2B5EF4-FFF2-40B4-BE49-F238E27FC236}">
                  <a16:creationId xmlns:a16="http://schemas.microsoft.com/office/drawing/2014/main" id="{A5D98A76-1F16-4500-9684-1E6EC7E35C5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4" name="Freeform 135">
              <a:extLst>
                <a:ext uri="{FF2B5EF4-FFF2-40B4-BE49-F238E27FC236}">
                  <a16:creationId xmlns:a16="http://schemas.microsoft.com/office/drawing/2014/main" id="{E0638857-4FEC-4C6F-9F85-D760CD68C69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gr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293279" y="5232082"/>
            <a:ext cx="385302" cy="359906"/>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grpSp>
    </p:spTree>
    <p:extLst>
      <p:ext uri="{BB962C8B-B14F-4D97-AF65-F5344CB8AC3E}">
        <p14:creationId xmlns:p14="http://schemas.microsoft.com/office/powerpoint/2010/main" val="339079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extLst>
              <p:ext uri="{D42A27DB-BD31-4B8C-83A1-F6EECF244321}">
                <p14:modId xmlns:p14="http://schemas.microsoft.com/office/powerpoint/2010/main" val="3375085128"/>
              </p:ext>
            </p:ext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8370" y="505523"/>
            <a:ext cx="11177741" cy="515392"/>
          </a:xfrm>
        </p:spPr>
        <p:txBody>
          <a:bodyPr vert="horz"/>
          <a:lstStyle/>
          <a:p>
            <a:pPr>
              <a:spcBef>
                <a:spcPts val="300"/>
              </a:spcBef>
              <a:spcAft>
                <a:spcPct val="0"/>
              </a:spcAft>
            </a:pPr>
            <a:r>
              <a:rPr lang="en-US" sz="1949" b="1">
                <a:latin typeface="+mj-lt"/>
                <a:hlinkClick r:id="rId6"/>
              </a:rPr>
              <a:t>SP-27543</a:t>
            </a:r>
            <a:r>
              <a:rPr lang="en-US" sz="1949" b="1">
                <a:latin typeface="72 Brand Medium"/>
              </a:rPr>
              <a:t>  – CCDQ AF 1 Contact Acquisition Workflows for Sales Owned Contacts</a:t>
            </a:r>
            <a:br>
              <a:rPr lang="en-US" sz="1949" b="1">
                <a:latin typeface="72 Brand Medium"/>
                <a:ea typeface="+mj-lt"/>
                <a:cs typeface="+mj-lt"/>
              </a:rPr>
            </a:br>
            <a:r>
              <a:rPr lang="en-GB" sz="1400">
                <a:latin typeface="72 Brand Medium"/>
                <a:ea typeface="+mj-lt"/>
                <a:cs typeface="+mj-lt"/>
              </a:rPr>
              <a:t>Use Case One Pager</a:t>
            </a:r>
            <a:endParaRPr lang="en-US">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Problem statement</a:t>
            </a:r>
          </a:p>
          <a:p>
            <a:pPr defTabSz="914400"/>
            <a:r>
              <a:rPr lang="en-US" sz="1100">
                <a:solidFill>
                  <a:srgbClr val="000000"/>
                </a:solidFill>
                <a:latin typeface="72 Brand"/>
                <a:cs typeface="Arial"/>
              </a:rPr>
              <a:t>SAP has contracted with 6sense a third party data vendor to provide contact enrichment augmentation services, but we need to ensure that contact owned by sales are not inadvertently changed or updated without notification to the respective sales owner.</a:t>
            </a: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Scope</a:t>
            </a:r>
          </a:p>
          <a:p>
            <a:pPr marL="171399" indent="-171399" defTabSz="913578">
              <a:buFont typeface="Arial,Sans-Serif"/>
              <a:buChar char="•"/>
              <a:defRPr/>
            </a:pPr>
            <a:endParaRPr lang="en-US" sz="900">
              <a:solidFill>
                <a:srgbClr val="000000"/>
              </a:solidFill>
              <a:latin typeface="Arial"/>
              <a:cs typeface="Arial"/>
            </a:endParaRPr>
          </a:p>
          <a:p>
            <a:pPr defTabSz="913578">
              <a:defRPr/>
            </a:pPr>
            <a:r>
              <a:rPr lang="en-US" sz="1100">
                <a:solidFill>
                  <a:srgbClr val="000000"/>
                </a:solidFill>
                <a:latin typeface="72 Brand"/>
                <a:cs typeface="Arial"/>
              </a:rPr>
              <a:t>Establish business rules and data flow procedures for third party vendor data including the verification/notification for governed contacts</a:t>
            </a:r>
          </a:p>
          <a:p>
            <a:pPr marL="171399" indent="-171399" defTabSz="913578">
              <a:buFont typeface="Arial,Sans-Serif"/>
              <a:buChar char="•"/>
              <a:defRPr/>
            </a:pPr>
            <a:endParaRPr lang="en-US" sz="1100">
              <a:solidFill>
                <a:srgbClr val="000000"/>
              </a:solidFill>
              <a:highlight>
                <a:srgbClr val="FFFF00"/>
              </a:highlight>
              <a:latin typeface="72 Brand"/>
              <a:cs typeface="Arial"/>
            </a:endParaRPr>
          </a:p>
          <a:p>
            <a:pPr marL="171399" indent="-171399" defTabSz="913578">
              <a:buFont typeface="Arial,Sans-Serif"/>
              <a:buChar char="•"/>
              <a:defRPr/>
            </a:pPr>
            <a:endParaRPr lang="en-US" sz="700">
              <a:solidFill>
                <a:srgbClr val="000000"/>
              </a:solidFill>
              <a:highlight>
                <a:srgbClr val="FFFF00"/>
              </a:highlight>
              <a:latin typeface="Arial"/>
              <a:cs typeface="Arial"/>
            </a:endParaRPr>
          </a:p>
          <a:p>
            <a:pPr marL="171399" indent="-171399" defTabSz="913578">
              <a:buFont typeface="Arial,Sans-Serif"/>
              <a:buChar char="•"/>
              <a:defRPr/>
            </a:pPr>
            <a:endParaRPr lang="en-US" sz="100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Value &amp; KPIs</a:t>
            </a:r>
          </a:p>
          <a:p>
            <a:pPr defTabSz="914400"/>
            <a:r>
              <a:rPr lang="en-US" sz="1100">
                <a:solidFill>
                  <a:srgbClr val="000000"/>
                </a:solidFill>
                <a:latin typeface="72 Brand"/>
                <a:cs typeface="Arial"/>
              </a:rPr>
              <a:t>Value Creation:</a:t>
            </a:r>
          </a:p>
          <a:p>
            <a:pPr defTabSz="914400"/>
            <a:r>
              <a:rPr lang="en-US" sz="1100">
                <a:solidFill>
                  <a:srgbClr val="000000"/>
                </a:solidFill>
                <a:latin typeface="72 Brand"/>
                <a:cs typeface="Arial"/>
              </a:rPr>
              <a:t>Notification on job changes to proactively react and update the necessary business transactions with their former company and provide insights to the contacts’ perspective and prior behaviors to indicate their value within their new company</a:t>
            </a:r>
          </a:p>
          <a:p>
            <a:pPr marL="171399" indent="-171399" defTabSz="914400">
              <a:buFont typeface="Arial" panose="020B0604020202020204" pitchFamily="34" charset="0"/>
              <a:buChar char="•"/>
            </a:pPr>
            <a:endParaRPr lang="en-US" sz="1100">
              <a:solidFill>
                <a:srgbClr val="000000"/>
              </a:solidFill>
              <a:latin typeface="72 Brand"/>
              <a:cs typeface="Arial"/>
            </a:endParaRPr>
          </a:p>
          <a:p>
            <a:pPr defTabSz="914400"/>
            <a:r>
              <a:rPr lang="en-US" sz="1100">
                <a:solidFill>
                  <a:srgbClr val="000000"/>
                </a:solidFill>
                <a:latin typeface="72 Brand"/>
                <a:cs typeface="Arial"/>
              </a:rPr>
              <a:t>KPI to be measured: </a:t>
            </a:r>
          </a:p>
          <a:p>
            <a:pPr marL="171399" indent="-171399" defTabSz="914400">
              <a:buFont typeface="Arial" panose="020B0604020202020204" pitchFamily="34" charset="0"/>
              <a:buChar char="•"/>
            </a:pPr>
            <a:r>
              <a:rPr lang="en-US" sz="1100">
                <a:solidFill>
                  <a:srgbClr val="000000"/>
                </a:solidFill>
                <a:latin typeface="72 Brand"/>
                <a:cs typeface="Arial"/>
              </a:rPr>
              <a:t>Capture Champions across companies</a:t>
            </a:r>
          </a:p>
          <a:p>
            <a:pPr defTabSz="914400"/>
            <a:r>
              <a:rPr lang="en-US" sz="1100">
                <a:solidFill>
                  <a:srgbClr val="000000"/>
                </a:solidFill>
                <a:latin typeface="72 Brand"/>
                <a:cs typeface="Arial"/>
              </a:rPr>
              <a:t>-&gt; Demand Generation</a:t>
            </a:r>
          </a:p>
          <a:p>
            <a:pPr defTabSz="914400"/>
            <a:endParaRPr lang="en-US" sz="1100">
              <a:solidFill>
                <a:srgbClr val="000000"/>
              </a:solidFill>
              <a:latin typeface="72 Brand"/>
              <a:cs typeface="Arial"/>
            </a:endParaRPr>
          </a:p>
          <a:p>
            <a:pPr defTabSz="913304">
              <a:spcAft>
                <a:spcPts val="300"/>
              </a:spcAft>
              <a:defRPr/>
            </a:pPr>
            <a:endParaRPr lang="en-GB" sz="1400">
              <a:solidFill>
                <a:srgbClr val="0070F2"/>
              </a:solidFill>
              <a:latin typeface="72 Brand Medium"/>
            </a:endParaRPr>
          </a:p>
          <a:p>
            <a:pPr defTabSz="913578">
              <a:spcAft>
                <a:spcPts val="300"/>
              </a:spcAft>
              <a:defRPr/>
            </a:pPr>
            <a:endParaRPr lang="en-US" sz="1000">
              <a:solidFill>
                <a:srgbClr val="000000"/>
              </a:solidFill>
              <a:latin typeface="72 Brand"/>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unit </a:t>
            </a:r>
          </a:p>
          <a:p>
            <a:pPr defTabSz="913304">
              <a:spcAft>
                <a:spcPts val="300"/>
              </a:spcAft>
              <a:defRPr/>
            </a:pPr>
            <a:r>
              <a:rPr lang="en-GB" sz="1100">
                <a:solidFill>
                  <a:srgbClr val="000000"/>
                </a:solidFill>
                <a:latin typeface="72 Brand"/>
                <a:cs typeface="Arial"/>
              </a:rPr>
              <a:t>Sales</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Use case owner (</a:t>
            </a:r>
            <a:r>
              <a:rPr lang="en-DE" sz="1400">
                <a:solidFill>
                  <a:srgbClr val="0070F2"/>
                </a:solidFill>
                <a:latin typeface="72 Brand Medium"/>
              </a:rPr>
              <a:t>IDM</a:t>
            </a:r>
            <a:r>
              <a:rPr lang="en-GB" sz="1400">
                <a:solidFill>
                  <a:srgbClr val="0070F2"/>
                </a:solidFill>
                <a:latin typeface="72 Brand Medium"/>
              </a:rPr>
              <a:t>)</a:t>
            </a:r>
            <a:endParaRPr lang="en-GB" sz="1400">
              <a:solidFill>
                <a:srgbClr val="0070F2"/>
              </a:solidFill>
              <a:latin typeface="72 Brand Medium"/>
              <a:cs typeface="Arial"/>
            </a:endParaRPr>
          </a:p>
          <a:p>
            <a:pPr defTabSz="913304">
              <a:buClr>
                <a:srgbClr val="3CA014"/>
              </a:buClr>
              <a:defRPr/>
            </a:pPr>
            <a:r>
              <a:rPr lang="en-US" sz="1100" b="0" i="0">
                <a:solidFill>
                  <a:srgbClr val="000000"/>
                </a:solidFill>
                <a:effectLst/>
                <a:latin typeface="72 Brand" panose="020B0604020202020204" charset="0"/>
              </a:rPr>
              <a:t>Carol Marchesani</a:t>
            </a:r>
            <a:endParaRPr lang="en-US" sz="110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contacts</a:t>
            </a:r>
          </a:p>
          <a:p>
            <a:pPr defTabSz="913304">
              <a:defRPr/>
            </a:pPr>
            <a:r>
              <a:rPr lang="en-US" sz="1100">
                <a:solidFill>
                  <a:srgbClr val="000000"/>
                </a:solidFill>
                <a:latin typeface="72 Brand"/>
                <a:cs typeface="Arial"/>
              </a:rPr>
              <a:t>Jeff Ingram, Habib M.</a:t>
            </a:r>
            <a:endParaRPr lang="en-GB" sz="1100">
              <a:solidFill>
                <a:srgbClr val="000000"/>
              </a:solidFill>
              <a:latin typeface="72 Brand"/>
              <a:ea typeface="+mn-lt"/>
              <a:cs typeface="+mn-lt"/>
            </a:endParaRP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Affected key users</a:t>
            </a:r>
          </a:p>
          <a:p>
            <a:pPr defTabSz="913304">
              <a:spcAft>
                <a:spcPts val="300"/>
              </a:spcAft>
              <a:defRPr/>
            </a:pPr>
            <a:r>
              <a:rPr lang="en-GB" sz="1100">
                <a:solidFill>
                  <a:srgbClr val="000000"/>
                </a:solidFill>
                <a:latin typeface="72 Brand"/>
              </a:rPr>
              <a:t>AE, Demand Management Executives</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sub-unit</a:t>
            </a:r>
            <a:endParaRPr lang="en-GB" sz="1400">
              <a:solidFill>
                <a:srgbClr val="0070F2"/>
              </a:solidFill>
              <a:latin typeface="72 Brand Medium"/>
              <a:cs typeface="Arial"/>
            </a:endParaRPr>
          </a:p>
          <a:p>
            <a:pPr defTabSz="913304">
              <a:defRPr/>
            </a:pPr>
            <a:r>
              <a:rPr lang="en-US" sz="1100">
                <a:solidFill>
                  <a:srgbClr val="000000"/>
                </a:solidFill>
                <a:latin typeface="72 Brand"/>
                <a:cs typeface="Arial"/>
              </a:rPr>
              <a:t>Demand Generation</a:t>
            </a:r>
            <a:endParaRPr lang="en-US" sz="1100">
              <a:solidFill>
                <a:srgbClr val="000000"/>
              </a:solidFill>
              <a:latin typeface="Arial"/>
              <a:cs typeface="Arial"/>
            </a:endParaRPr>
          </a:p>
          <a:p>
            <a:pPr defTabSz="913304">
              <a:defRPr/>
            </a:pPr>
            <a:endParaRPr lang="en-US" sz="110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09415" y="5318678"/>
            <a:ext cx="385202" cy="359812"/>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5A07DB3-0E5A-7891-568D-72FADF38ADF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E498DA22-1638-53F4-B737-9A6C3F50956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7EAA030-67A6-6C4B-0D74-B7794C0B650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6816F17-2E76-8A0E-417C-88BC0D0384A9}"/>
              </a:ext>
            </a:extLst>
          </p:cNvPr>
          <p:cNvSpPr txBox="1"/>
          <p:nvPr/>
        </p:nvSpPr>
        <p:spPr>
          <a:xfrm>
            <a:off x="7271715" y="2654658"/>
            <a:ext cx="1583320"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A2ABBD39-C7E1-6AAA-441F-81E8F4574EF6}"/>
              </a:ext>
            </a:extLst>
          </p:cNvPr>
          <p:cNvSpPr txBox="1"/>
          <p:nvPr/>
        </p:nvSpPr>
        <p:spPr>
          <a:xfrm>
            <a:off x="5712688" y="3297401"/>
            <a:ext cx="311805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8411016-561D-C72D-0480-6F0FB962613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grpSp>
        <p:nvGrpSpPr>
          <p:cNvPr id="3" name="Group 128">
            <a:extLst>
              <a:ext uri="{FF2B5EF4-FFF2-40B4-BE49-F238E27FC236}">
                <a16:creationId xmlns:a16="http://schemas.microsoft.com/office/drawing/2014/main" id="{353A254B-6594-0B9E-91E4-82D31BBB0912}"/>
              </a:ext>
            </a:extLst>
          </p:cNvPr>
          <p:cNvGrpSpPr>
            <a:grpSpLocks noChangeAspect="1"/>
          </p:cNvGrpSpPr>
          <p:nvPr/>
        </p:nvGrpSpPr>
        <p:grpSpPr bwMode="auto">
          <a:xfrm>
            <a:off x="6561533" y="4619841"/>
            <a:ext cx="385202" cy="359812"/>
            <a:chOff x="5686" y="1950"/>
            <a:chExt cx="440" cy="411"/>
          </a:xfrm>
          <a:solidFill>
            <a:schemeClr val="bg1"/>
          </a:solidFill>
        </p:grpSpPr>
        <p:sp>
          <p:nvSpPr>
            <p:cNvPr id="6" name="Freeform 129">
              <a:extLst>
                <a:ext uri="{FF2B5EF4-FFF2-40B4-BE49-F238E27FC236}">
                  <a16:creationId xmlns:a16="http://schemas.microsoft.com/office/drawing/2014/main" id="{4BB6DC85-5185-827C-92E7-16BC139EDD0A}"/>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0" name="Freeform 130">
              <a:extLst>
                <a:ext uri="{FF2B5EF4-FFF2-40B4-BE49-F238E27FC236}">
                  <a16:creationId xmlns:a16="http://schemas.microsoft.com/office/drawing/2014/main" id="{C8A28576-780F-6B0A-4C79-5C4D40E7E5C6}"/>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2" name="Freeform 131">
              <a:extLst>
                <a:ext uri="{FF2B5EF4-FFF2-40B4-BE49-F238E27FC236}">
                  <a16:creationId xmlns:a16="http://schemas.microsoft.com/office/drawing/2014/main" id="{294AD484-D4F5-7150-61CE-4F5A4EEC2AD8}"/>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18" name="Freeform 132">
              <a:extLst>
                <a:ext uri="{FF2B5EF4-FFF2-40B4-BE49-F238E27FC236}">
                  <a16:creationId xmlns:a16="http://schemas.microsoft.com/office/drawing/2014/main" id="{B33F9E8B-37D1-8BFF-7C0D-26997632EF2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1" name="Freeform 133">
              <a:extLst>
                <a:ext uri="{FF2B5EF4-FFF2-40B4-BE49-F238E27FC236}">
                  <a16:creationId xmlns:a16="http://schemas.microsoft.com/office/drawing/2014/main" id="{ED69918A-28C7-2AE6-F58E-27C7BD6B0AF3}"/>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5" name="Freeform 134">
              <a:extLst>
                <a:ext uri="{FF2B5EF4-FFF2-40B4-BE49-F238E27FC236}">
                  <a16:creationId xmlns:a16="http://schemas.microsoft.com/office/drawing/2014/main" id="{00BE37B0-7313-9C20-C9F6-8C76BFF7B4E6}"/>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26" name="Freeform 135">
              <a:extLst>
                <a:ext uri="{FF2B5EF4-FFF2-40B4-BE49-F238E27FC236}">
                  <a16:creationId xmlns:a16="http://schemas.microsoft.com/office/drawing/2014/main" id="{B0A277D3-5E45-49E2-5F13-4D801DD7DB4B}"/>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Tree>
    <p:extLst>
      <p:ext uri="{BB962C8B-B14F-4D97-AF65-F5344CB8AC3E}">
        <p14:creationId xmlns:p14="http://schemas.microsoft.com/office/powerpoint/2010/main" val="3414606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8370" y="505523"/>
            <a:ext cx="11177741" cy="515392"/>
          </a:xfrm>
        </p:spPr>
        <p:txBody>
          <a:bodyPr vert="horz"/>
          <a:lstStyle/>
          <a:p>
            <a:pPr>
              <a:spcBef>
                <a:spcPts val="300"/>
              </a:spcBef>
              <a:spcAft>
                <a:spcPct val="0"/>
              </a:spcAft>
            </a:pPr>
            <a:r>
              <a:rPr lang="en-US" sz="1949" b="1">
                <a:latin typeface="+mj-lt"/>
                <a:hlinkClick r:id="rId6"/>
              </a:rPr>
              <a:t>SP-27452</a:t>
            </a:r>
            <a:r>
              <a:rPr lang="en-US" sz="1949" b="1">
                <a:latin typeface="72 Brand Medium"/>
              </a:rPr>
              <a:t> – Redesign of Outreach CRM Integration leveraging CDP - PoC</a:t>
            </a:r>
            <a:br>
              <a:rPr lang="en-US" sz="1949" b="1">
                <a:latin typeface="72 Brand Medium"/>
                <a:ea typeface="+mj-lt"/>
                <a:cs typeface="+mj-lt"/>
              </a:rPr>
            </a:br>
            <a:r>
              <a:rPr lang="en-GB" sz="1400">
                <a:latin typeface="72 Brand Medium"/>
                <a:ea typeface="+mj-lt"/>
                <a:cs typeface="+mj-lt"/>
              </a:rPr>
              <a:t>Use Case One Pager</a:t>
            </a:r>
            <a:endParaRPr lang="en-US">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algn="just" defTabSz="913304">
              <a:spcAft>
                <a:spcPts val="300"/>
              </a:spcAft>
              <a:defRPr/>
            </a:pPr>
            <a:r>
              <a:rPr lang="en-GB" sz="1400">
                <a:solidFill>
                  <a:srgbClr val="0070F2"/>
                </a:solidFill>
                <a:latin typeface="72 Brand Medium"/>
              </a:rPr>
              <a:t>Problem statement</a:t>
            </a:r>
            <a:endParaRPr lang="en-GB" sz="1400">
              <a:solidFill>
                <a:schemeClr val="tx1"/>
              </a:solidFill>
              <a:latin typeface="72 Brand Medium"/>
            </a:endParaRPr>
          </a:p>
          <a:p>
            <a:pPr marL="171399" indent="-171399" algn="just" defTabSz="914400">
              <a:buFont typeface="Arial"/>
              <a:buChar char="•"/>
            </a:pPr>
            <a:r>
              <a:rPr lang="en-US" sz="1100">
                <a:solidFill>
                  <a:schemeClr val="tx1"/>
                </a:solidFill>
              </a:rPr>
              <a:t>Currently, CRM is the primary source for managing contacts, but it lacks a centralized approach to consolidate contact data across multiple sources. This leads to inconsistent, incomplete, or outdated contact information across systems.</a:t>
            </a:r>
            <a:endParaRPr lang="en-US" sz="1100">
              <a:solidFill>
                <a:schemeClr val="tx1"/>
              </a:solidFill>
              <a:highlight>
                <a:srgbClr val="FFFF00"/>
              </a:highlight>
              <a:latin typeface="72 Brand"/>
              <a:cs typeface="Arial"/>
            </a:endParaRP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Scope</a:t>
            </a:r>
          </a:p>
          <a:p>
            <a:pPr marL="171399" indent="-171399" defTabSz="913578">
              <a:buFont typeface="Arial,Sans-Serif"/>
              <a:buChar char="•"/>
              <a:defRPr/>
            </a:pPr>
            <a:endParaRPr lang="en-US" sz="1100">
              <a:solidFill>
                <a:srgbClr val="000000"/>
              </a:solidFill>
              <a:latin typeface="Arial"/>
              <a:cs typeface="Arial"/>
            </a:endParaRPr>
          </a:p>
          <a:p>
            <a:pPr lvl="0" defTabSz="914400" eaLnBrk="0" fontAlgn="base" hangingPunct="0">
              <a:spcBef>
                <a:spcPct val="0"/>
              </a:spcBef>
              <a:spcAft>
                <a:spcPct val="0"/>
              </a:spcAft>
              <a:buFontTx/>
              <a:buChar char="•"/>
            </a:pPr>
            <a:r>
              <a:rPr lang="en-US" altLang="en-US" sz="1100">
                <a:solidFill>
                  <a:schemeClr val="tx1"/>
                </a:solidFill>
                <a:latin typeface="Arial" panose="020B0604020202020204" pitchFamily="34" charset="0"/>
              </a:rPr>
              <a:t>Transition CDP (Customer Data Platform) to become the leading system for contact management, replacing CRM in a phased manner.</a:t>
            </a:r>
          </a:p>
          <a:p>
            <a:r>
              <a:rPr lang="en-US" altLang="en-US" sz="1100">
                <a:solidFill>
                  <a:schemeClr val="tx1"/>
                </a:solidFill>
                <a:latin typeface="Arial" panose="020B0604020202020204" pitchFamily="34" charset="0"/>
              </a:rPr>
              <a:t>Phase 1 : Sync CDP and</a:t>
            </a:r>
            <a:r>
              <a:rPr lang="en-US" sz="1100">
                <a:solidFill>
                  <a:schemeClr val="tx1"/>
                </a:solidFill>
              </a:rPr>
              <a:t> Outreach ( Create and Update) Prospects for</a:t>
            </a:r>
          </a:p>
          <a:p>
            <a:pPr marL="171450" indent="-171450">
              <a:buFont typeface="Arial" panose="020B0604020202020204" pitchFamily="34" charset="0"/>
              <a:buChar char="•"/>
            </a:pPr>
            <a:r>
              <a:rPr lang="en-US" sz="1100">
                <a:solidFill>
                  <a:schemeClr val="tx1"/>
                </a:solidFill>
              </a:rPr>
              <a:t>Solution Contacts</a:t>
            </a:r>
          </a:p>
          <a:p>
            <a:pPr marL="171450" indent="-171450">
              <a:buFont typeface="Arial" panose="020B0604020202020204" pitchFamily="34" charset="0"/>
              <a:buChar char="•"/>
            </a:pPr>
            <a:r>
              <a:rPr lang="en-US" sz="1100">
                <a:solidFill>
                  <a:schemeClr val="tx1"/>
                </a:solidFill>
              </a:rPr>
              <a:t>Key Contacts</a:t>
            </a:r>
          </a:p>
          <a:p>
            <a:pPr marL="171399" indent="-171399" defTabSz="913578">
              <a:buFont typeface="Arial,Sans-Serif"/>
              <a:buChar char="•"/>
              <a:defRPr/>
            </a:pPr>
            <a:endParaRPr lang="en-US" sz="1100">
              <a:solidFill>
                <a:srgbClr val="000000"/>
              </a:solidFill>
              <a:highlight>
                <a:srgbClr val="FFFF00"/>
              </a:highlight>
              <a:latin typeface="72 Brand"/>
              <a:cs typeface="Arial"/>
            </a:endParaRPr>
          </a:p>
          <a:p>
            <a:pPr defTabSz="913578">
              <a:defRPr/>
            </a:pPr>
            <a:r>
              <a:rPr lang="en-US" sz="1100">
                <a:solidFill>
                  <a:srgbClr val="000000"/>
                </a:solidFill>
                <a:latin typeface="Arial"/>
                <a:cs typeface="Arial"/>
              </a:rPr>
              <a:t>Phase 2 : Expand CDP and Outreach integration for  rest of the contact attributes.</a:t>
            </a:r>
          </a:p>
          <a:p>
            <a:pPr marL="171399" indent="-171399" defTabSz="913578">
              <a:buFont typeface="Arial,Sans-Serif"/>
              <a:buChar char="•"/>
              <a:defRPr/>
            </a:pPr>
            <a:endParaRPr lang="en-US" sz="100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Value &amp; KPIs</a:t>
            </a:r>
          </a:p>
          <a:p>
            <a:pPr defTabSz="914400"/>
            <a:r>
              <a:rPr lang="en-US" sz="1100">
                <a:solidFill>
                  <a:srgbClr val="000000"/>
                </a:solidFill>
                <a:latin typeface="72 Brand"/>
                <a:cs typeface="Arial"/>
              </a:rPr>
              <a:t>Value Measurement:</a:t>
            </a:r>
          </a:p>
          <a:p>
            <a:pPr lvl="0" defTabSz="914400" eaLnBrk="0" fontAlgn="base" hangingPunct="0">
              <a:spcBef>
                <a:spcPct val="0"/>
              </a:spcBef>
              <a:spcAft>
                <a:spcPct val="0"/>
              </a:spcAft>
              <a:buFontTx/>
              <a:buChar char="•"/>
            </a:pPr>
            <a:r>
              <a:rPr lang="en-US" altLang="en-US" sz="1000" b="1">
                <a:solidFill>
                  <a:schemeClr val="tx1"/>
                </a:solidFill>
                <a:latin typeface="Arial" panose="020B0604020202020204" pitchFamily="34" charset="0"/>
              </a:rPr>
              <a:t>Single Source of Truth</a:t>
            </a:r>
            <a:r>
              <a:rPr lang="en-US" altLang="en-US" sz="1000">
                <a:solidFill>
                  <a:schemeClr val="tx1"/>
                </a:solidFill>
                <a:latin typeface="Arial" panose="020B0604020202020204" pitchFamily="34" charset="0"/>
              </a:rPr>
              <a:t>: Ensures CDP becomes the central hub for contact data, improving accuracy and consistency across systems.</a:t>
            </a:r>
          </a:p>
          <a:p>
            <a:pPr lvl="0" defTabSz="914400" eaLnBrk="0" fontAlgn="base" hangingPunct="0">
              <a:spcBef>
                <a:spcPct val="0"/>
              </a:spcBef>
              <a:spcAft>
                <a:spcPct val="0"/>
              </a:spcAft>
              <a:buFontTx/>
              <a:buChar char="•"/>
            </a:pPr>
            <a:r>
              <a:rPr lang="en-US" altLang="en-US" sz="1000" b="1">
                <a:solidFill>
                  <a:schemeClr val="tx1"/>
                </a:solidFill>
                <a:latin typeface="Arial" panose="020B0604020202020204" pitchFamily="34" charset="0"/>
              </a:rPr>
              <a:t>Scalable Foundation</a:t>
            </a:r>
            <a:r>
              <a:rPr lang="en-US" altLang="en-US" sz="1000">
                <a:solidFill>
                  <a:schemeClr val="tx1"/>
                </a:solidFill>
                <a:latin typeface="Arial" panose="020B0604020202020204" pitchFamily="34" charset="0"/>
              </a:rPr>
              <a:t>: Establishes the groundwork for future phases, enabling CDP as leading system for Contacts and replicating the contact data to Outreach</a:t>
            </a:r>
            <a:endParaRPr lang="en-US" sz="1100">
              <a:solidFill>
                <a:srgbClr val="000000"/>
              </a:solidFill>
              <a:latin typeface="72 Brand"/>
              <a:cs typeface="Arial"/>
            </a:endParaRPr>
          </a:p>
          <a:p>
            <a:pPr defTabSz="914400"/>
            <a:r>
              <a:rPr lang="en-US" sz="1100">
                <a:solidFill>
                  <a:srgbClr val="000000"/>
                </a:solidFill>
                <a:latin typeface="72 Brand"/>
                <a:cs typeface="Arial"/>
              </a:rPr>
              <a:t>KPI to be measured: </a:t>
            </a:r>
          </a:p>
          <a:p>
            <a:pPr defTabSz="914400"/>
            <a:endParaRPr lang="en-US" sz="1100">
              <a:solidFill>
                <a:srgbClr val="000000"/>
              </a:solidFill>
              <a:latin typeface="72 Brand"/>
              <a:cs typeface="Arial"/>
            </a:endParaRPr>
          </a:p>
          <a:p>
            <a:pPr defTabSz="913304">
              <a:spcAft>
                <a:spcPts val="300"/>
              </a:spcAft>
              <a:defRPr/>
            </a:pPr>
            <a:endParaRPr lang="en-GB" sz="1400">
              <a:solidFill>
                <a:srgbClr val="0070F2"/>
              </a:solidFill>
              <a:latin typeface="72 Brand Medium"/>
            </a:endParaRPr>
          </a:p>
          <a:p>
            <a:pPr defTabSz="913578">
              <a:spcAft>
                <a:spcPts val="300"/>
              </a:spcAft>
              <a:defRPr/>
            </a:pPr>
            <a:endParaRPr lang="en-US" sz="1000">
              <a:solidFill>
                <a:srgbClr val="000000"/>
              </a:solidFill>
              <a:latin typeface="72 Brand"/>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unit </a:t>
            </a:r>
            <a:endParaRPr lang="en-GB" sz="1100">
              <a:solidFill>
                <a:srgbClr val="000000"/>
              </a:solidFill>
              <a:highlight>
                <a:srgbClr val="FFFF00"/>
              </a:highlight>
              <a:latin typeface="72 Brand"/>
              <a:cs typeface="Arial"/>
            </a:endParaRPr>
          </a:p>
          <a:p>
            <a:pPr defTabSz="913304">
              <a:spcAft>
                <a:spcPts val="300"/>
              </a:spcAft>
              <a:defRPr/>
            </a:pPr>
            <a:r>
              <a:rPr lang="en-GB" sz="1100">
                <a:solidFill>
                  <a:srgbClr val="000000"/>
                </a:solidFill>
                <a:latin typeface="72 Brand"/>
                <a:cs typeface="Arial"/>
              </a:rPr>
              <a:t>Sales</a:t>
            </a:r>
            <a:r>
              <a:rPr lang="en-GB" sz="1100">
                <a:solidFill>
                  <a:srgbClr val="000000"/>
                </a:solidFill>
                <a:highlight>
                  <a:srgbClr val="FFFF00"/>
                </a:highlight>
                <a:latin typeface="72 Brand"/>
                <a:cs typeface="Arial"/>
              </a:rPr>
              <a:t>	</a:t>
            </a:r>
            <a:endParaRPr lang="en-GB" sz="1400">
              <a:solidFill>
                <a:srgbClr val="0070F2"/>
              </a:solidFill>
              <a:latin typeface="72 Brand Medium"/>
            </a:endParaRP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Use case owner (</a:t>
            </a:r>
            <a:r>
              <a:rPr lang="en-DE" sz="1400">
                <a:solidFill>
                  <a:srgbClr val="0070F2"/>
                </a:solidFill>
                <a:latin typeface="72 Brand Medium"/>
              </a:rPr>
              <a:t>IDM</a:t>
            </a:r>
            <a:r>
              <a:rPr lang="en-GB" sz="1400">
                <a:solidFill>
                  <a:srgbClr val="0070F2"/>
                </a:solidFill>
                <a:latin typeface="72 Brand Medium"/>
              </a:rPr>
              <a:t>)</a:t>
            </a:r>
          </a:p>
          <a:p>
            <a:pPr defTabSz="913304">
              <a:spcAft>
                <a:spcPts val="300"/>
              </a:spcAft>
              <a:defRPr/>
            </a:pPr>
            <a:r>
              <a:rPr lang="en-US" sz="1100" b="0" i="0">
                <a:solidFill>
                  <a:srgbClr val="000000"/>
                </a:solidFill>
                <a:effectLst/>
                <a:latin typeface="72 Brand" panose="020B0604020202020204" charset="0"/>
              </a:rPr>
              <a:t>Krishna Kumar Anguraj</a:t>
            </a:r>
            <a:r>
              <a:rPr lang="en-US" sz="1800" b="0" i="0">
                <a:solidFill>
                  <a:srgbClr val="000000"/>
                </a:solidFill>
                <a:effectLst/>
                <a:latin typeface="72 Brand" panose="020B0604020202020204" charset="0"/>
              </a:rPr>
              <a:t>​</a:t>
            </a:r>
            <a:endParaRPr lang="en-US" sz="1100">
              <a:solidFill>
                <a:srgbClr val="000000"/>
              </a:solidFill>
              <a:highlight>
                <a:srgbClr val="FFFF00"/>
              </a:highlight>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contacts</a:t>
            </a:r>
          </a:p>
          <a:p>
            <a:pPr defTabSz="913304">
              <a:spcAft>
                <a:spcPts val="300"/>
              </a:spcAft>
              <a:defRPr/>
            </a:pPr>
            <a:r>
              <a:rPr lang="en-GB" sz="1000">
                <a:solidFill>
                  <a:schemeClr val="tx1"/>
                </a:solidFill>
                <a:cs typeface="Times New Roman" panose="02020603050405020304" pitchFamily="18" charset="0"/>
              </a:rPr>
              <a:t>Suzanne McFadyen</a:t>
            </a:r>
            <a:endParaRPr lang="en-US" sz="1000">
              <a:solidFill>
                <a:schemeClr val="tx1"/>
              </a:solidFill>
              <a:cs typeface="Times New Roman" panose="02020603050405020304" pitchFamily="18" charset="0"/>
            </a:endParaRPr>
          </a:p>
          <a:p>
            <a:pPr defTabSz="913578">
              <a:defRPr/>
            </a:pPr>
            <a:endParaRPr lang="en-GB" sz="1100">
              <a:solidFill>
                <a:srgbClr val="000000"/>
              </a:solidFill>
              <a:latin typeface="72 Brand"/>
              <a:ea typeface="+mn-lt"/>
              <a:cs typeface="+mn-lt"/>
            </a:endParaRP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Affected key users</a:t>
            </a:r>
          </a:p>
          <a:p>
            <a:pPr defTabSz="913304">
              <a:spcAft>
                <a:spcPts val="300"/>
              </a:spcAft>
              <a:defRPr/>
            </a:pPr>
            <a:r>
              <a:rPr lang="en-GB" sz="1100">
                <a:solidFill>
                  <a:srgbClr val="000000"/>
                </a:solidFill>
                <a:highlight>
                  <a:srgbClr val="FFFF00"/>
                </a:highlight>
                <a:latin typeface="72 Brand"/>
              </a:rPr>
              <a:t>…</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sub-unit</a:t>
            </a:r>
            <a:endParaRPr lang="en-GB" sz="1400">
              <a:solidFill>
                <a:srgbClr val="0070F2"/>
              </a:solidFill>
              <a:latin typeface="72 Brand Medium"/>
              <a:cs typeface="Arial"/>
            </a:endParaRPr>
          </a:p>
          <a:p>
            <a:pPr defTabSz="913304">
              <a:defRPr/>
            </a:pPr>
            <a:r>
              <a:rPr lang="en-US" sz="1100">
                <a:solidFill>
                  <a:srgbClr val="000000"/>
                </a:solidFill>
                <a:highlight>
                  <a:srgbClr val="FFFF00"/>
                </a:highlight>
                <a:latin typeface="72 Brand"/>
                <a:cs typeface="Arial"/>
              </a:rPr>
              <a:t>…</a:t>
            </a:r>
            <a:endParaRPr lang="en-US" sz="1100">
              <a:solidFill>
                <a:srgbClr val="000000"/>
              </a:solidFill>
              <a:highlight>
                <a:srgbClr val="FFFF00"/>
              </a:highlight>
              <a:latin typeface="Arial"/>
              <a:cs typeface="Arial"/>
            </a:endParaRPr>
          </a:p>
          <a:p>
            <a:pPr defTabSz="913304">
              <a:defRPr/>
            </a:pPr>
            <a:endParaRPr lang="en-US" sz="110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1135" y="105653"/>
            <a:ext cx="1270458" cy="246221"/>
          </a:xfrm>
          <a:prstGeom prst="rect">
            <a:avLst/>
          </a:prstGeom>
          <a:noFill/>
        </p:spPr>
        <p:txBody>
          <a:bodyPr wrap="square">
            <a:spAutoFit/>
          </a:bodyPr>
          <a:lstStyle/>
          <a:p>
            <a:pPr algn="r" defTabSz="1088122">
              <a:defRPr/>
            </a:pPr>
            <a:r>
              <a:rPr lang="de-DE" sz="1000" i="1" kern="0">
                <a:latin typeface="72 Brand"/>
                <a:ea typeface="Arial Unicode MS" pitchFamily="34" charset="-128"/>
                <a:cs typeface="Arial Unicode MS" pitchFamily="34" charset="-128"/>
              </a:rPr>
              <a:t>CPR</a:t>
            </a:r>
            <a:endParaRPr lang="de-DE" sz="1000">
              <a:latin typeface="72 Brand"/>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46" name="Group 128">
            <a:extLst>
              <a:ext uri="{FF2B5EF4-FFF2-40B4-BE49-F238E27FC236}">
                <a16:creationId xmlns:a16="http://schemas.microsoft.com/office/drawing/2014/main" id="{0FFD433E-DEE2-49AB-B6D1-8106EAEE6901}"/>
              </a:ext>
            </a:extLst>
          </p:cNvPr>
          <p:cNvGrpSpPr>
            <a:grpSpLocks noChangeAspect="1"/>
          </p:cNvGrpSpPr>
          <p:nvPr/>
        </p:nvGrpSpPr>
        <p:grpSpPr bwMode="auto">
          <a:xfrm>
            <a:off x="6585775" y="4646780"/>
            <a:ext cx="385202" cy="359812"/>
            <a:chOff x="5686" y="1950"/>
            <a:chExt cx="440" cy="411"/>
          </a:xfrm>
          <a:solidFill>
            <a:schemeClr val="bg1"/>
          </a:solidFill>
        </p:grpSpPr>
        <p:sp>
          <p:nvSpPr>
            <p:cNvPr id="48" name="Freeform 129">
              <a:extLst>
                <a:ext uri="{FF2B5EF4-FFF2-40B4-BE49-F238E27FC236}">
                  <a16:creationId xmlns:a16="http://schemas.microsoft.com/office/drawing/2014/main" id="{CB055F99-7135-4779-B24F-6DEC4861F6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49" name="Freeform 130">
              <a:extLst>
                <a:ext uri="{FF2B5EF4-FFF2-40B4-BE49-F238E27FC236}">
                  <a16:creationId xmlns:a16="http://schemas.microsoft.com/office/drawing/2014/main" id="{AD6FCE6D-C7D1-44D8-8B6F-887B864AAB9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0" name="Freeform 131">
              <a:extLst>
                <a:ext uri="{FF2B5EF4-FFF2-40B4-BE49-F238E27FC236}">
                  <a16:creationId xmlns:a16="http://schemas.microsoft.com/office/drawing/2014/main" id="{B7BF2660-D6C7-4D07-9EB3-78A0A908A18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1" name="Freeform 132">
              <a:extLst>
                <a:ext uri="{FF2B5EF4-FFF2-40B4-BE49-F238E27FC236}">
                  <a16:creationId xmlns:a16="http://schemas.microsoft.com/office/drawing/2014/main" id="{027ECAAE-8708-49FD-B793-9325615DD87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2" name="Freeform 133">
              <a:extLst>
                <a:ext uri="{FF2B5EF4-FFF2-40B4-BE49-F238E27FC236}">
                  <a16:creationId xmlns:a16="http://schemas.microsoft.com/office/drawing/2014/main" id="{342951CD-6FCA-456D-8B3D-1AEB112A6C5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3" name="Freeform 134">
              <a:extLst>
                <a:ext uri="{FF2B5EF4-FFF2-40B4-BE49-F238E27FC236}">
                  <a16:creationId xmlns:a16="http://schemas.microsoft.com/office/drawing/2014/main" id="{A5D98A76-1F16-4500-9684-1E6EC7E35C5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4" name="Freeform 135">
              <a:extLst>
                <a:ext uri="{FF2B5EF4-FFF2-40B4-BE49-F238E27FC236}">
                  <a16:creationId xmlns:a16="http://schemas.microsoft.com/office/drawing/2014/main" id="{E0638857-4FEC-4C6F-9F85-D760CD68C69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09415" y="4646552"/>
            <a:ext cx="385202" cy="359812"/>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5A07DB3-0E5A-7891-568D-72FADF38ADF1}"/>
              </a:ext>
            </a:extLst>
          </p:cNvPr>
          <p:cNvSpPr txBox="1"/>
          <p:nvPr/>
        </p:nvSpPr>
        <p:spPr>
          <a:xfrm>
            <a:off x="5537752" y="105653"/>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E498DA22-1638-53F4-B737-9A6C3F50956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7EAA030-67A6-6C4B-0D74-B7794C0B650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6816F17-2E76-8A0E-417C-88BC0D0384A9}"/>
              </a:ext>
            </a:extLst>
          </p:cNvPr>
          <p:cNvSpPr txBox="1"/>
          <p:nvPr/>
        </p:nvSpPr>
        <p:spPr>
          <a:xfrm>
            <a:off x="6066835" y="2297799"/>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9" name="TextBox 8">
            <a:extLst>
              <a:ext uri="{FF2B5EF4-FFF2-40B4-BE49-F238E27FC236}">
                <a16:creationId xmlns:a16="http://schemas.microsoft.com/office/drawing/2014/main" id="{A2ABBD39-C7E1-6AAA-441F-81E8F4574EF6}"/>
              </a:ext>
            </a:extLst>
          </p:cNvPr>
          <p:cNvSpPr txBox="1"/>
          <p:nvPr/>
        </p:nvSpPr>
        <p:spPr>
          <a:xfrm>
            <a:off x="6066835" y="3125367"/>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How can the value be measured?</a:t>
            </a:r>
            <a:endParaRPr lang="de-DE" sz="800" i="1">
              <a:solidFill>
                <a:schemeClr val="bg1">
                  <a:lumMod val="75000"/>
                </a:schemeClr>
              </a:solidFill>
              <a:latin typeface="72 Brand"/>
            </a:endParaRPr>
          </a:p>
        </p:txBody>
      </p:sp>
      <p:sp>
        <p:nvSpPr>
          <p:cNvPr id="11" name="TextBox 10">
            <a:extLst>
              <a:ext uri="{FF2B5EF4-FFF2-40B4-BE49-F238E27FC236}">
                <a16:creationId xmlns:a16="http://schemas.microsoft.com/office/drawing/2014/main" id="{F8411016-561D-C72D-0480-6F0FB962613C}"/>
              </a:ext>
            </a:extLst>
          </p:cNvPr>
          <p:cNvSpPr txBox="1"/>
          <p:nvPr/>
        </p:nvSpPr>
        <p:spPr>
          <a:xfrm>
            <a:off x="9242959" y="332276"/>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type of use case is it?</a:t>
            </a:r>
            <a:endParaRPr lang="de-DE" sz="800" i="1">
              <a:solidFill>
                <a:schemeClr val="bg1">
                  <a:lumMod val="75000"/>
                </a:schemeClr>
              </a:solidFill>
              <a:latin typeface="72 Brand"/>
            </a:endParaRPr>
          </a:p>
        </p:txBody>
      </p:sp>
    </p:spTree>
    <p:extLst>
      <p:ext uri="{BB962C8B-B14F-4D97-AF65-F5344CB8AC3E}">
        <p14:creationId xmlns:p14="http://schemas.microsoft.com/office/powerpoint/2010/main" val="3045344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nvPr>
        </p:nvGraphicFramePr>
        <p:xfrm>
          <a:off x="4761" y="3372"/>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4761" y="3372"/>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5457" y="504001"/>
            <a:ext cx="11183564" cy="523220"/>
          </a:xfrm>
        </p:spPr>
        <p:txBody>
          <a:bodyPr vert="horz"/>
          <a:lstStyle/>
          <a:p>
            <a:pPr>
              <a:spcBef>
                <a:spcPts val="300"/>
              </a:spcBef>
              <a:spcAft>
                <a:spcPct val="0"/>
              </a:spcAft>
            </a:pPr>
            <a:r>
              <a:rPr lang="en-US" sz="1949" b="1">
                <a:latin typeface="+mj-lt"/>
                <a:hlinkClick r:id="rId6">
                  <a:extLst>
                    <a:ext uri="{A12FA001-AC4F-418D-AE19-62706E023703}">
                      <ahyp:hlinkClr xmlns:ahyp="http://schemas.microsoft.com/office/drawing/2018/hyperlinkcolor" val="tx"/>
                    </a:ext>
                  </a:extLst>
                </a:hlinkClick>
              </a:rPr>
              <a:t>SP-27065</a:t>
            </a:r>
            <a:r>
              <a:rPr lang="en-DE" sz="2000">
                <a:latin typeface="72 Brand Medium"/>
              </a:rPr>
              <a:t> - </a:t>
            </a:r>
            <a:r>
              <a:rPr lang="en-US" sz="2000">
                <a:latin typeface="72 Brand Medium"/>
              </a:rPr>
              <a:t>[PoC] Move Classification Logic to CDP</a:t>
            </a:r>
            <a:br>
              <a:rPr lang="en-GB" sz="2000">
                <a:latin typeface="72 Brand Medium"/>
                <a:ea typeface="+mj-lt"/>
                <a:cs typeface="+mj-lt"/>
              </a:rPr>
            </a:br>
            <a:r>
              <a:rPr lang="en-GB" sz="1400">
                <a:latin typeface="72 Brand Medium"/>
                <a:ea typeface="+mj-lt"/>
                <a:cs typeface="+mj-lt"/>
              </a:rPr>
              <a:t>Use</a:t>
            </a:r>
            <a:r>
              <a:rPr lang="en-GB" sz="1400" b="0">
                <a:latin typeface="72 Brand Medium"/>
                <a:ea typeface="+mj-lt"/>
                <a:cs typeface="+mj-lt"/>
              </a:rPr>
              <a:t> Case Details</a:t>
            </a:r>
            <a:endParaRPr lang="en-US"/>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5457" y="1405595"/>
            <a:ext cx="11489204" cy="479238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798" b="0" i="0" u="none" strike="noStrike" kern="1200" cap="none" spc="0" normalizeH="0" baseline="0" noProof="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6883" y="1508759"/>
            <a:ext cx="4320000" cy="222366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Problem statement</a:t>
            </a:r>
          </a:p>
          <a:p>
            <a:pPr defTabSz="913852">
              <a:defRPr/>
            </a:pPr>
            <a:r>
              <a:rPr lang="en-US" sz="1100">
                <a:solidFill>
                  <a:srgbClr val="000000"/>
                </a:solidFill>
                <a:ea typeface="+mn-lt"/>
                <a:cs typeface="+mn-lt"/>
              </a:rPr>
              <a:t>A contact’s role can be identified based on their </a:t>
            </a:r>
            <a:r>
              <a:rPr lang="en-US" sz="1100" err="1">
                <a:solidFill>
                  <a:srgbClr val="000000"/>
                </a:solidFill>
                <a:ea typeface="+mn-lt"/>
                <a:cs typeface="+mn-lt"/>
              </a:rPr>
              <a:t>xLoB</a:t>
            </a:r>
            <a:r>
              <a:rPr lang="en-US" sz="1100">
                <a:solidFill>
                  <a:srgbClr val="000000"/>
                </a:solidFill>
                <a:ea typeface="+mn-lt"/>
                <a:cs typeface="+mn-lt"/>
              </a:rPr>
              <a:t> process interactions and the personas they fulfill within those processes. The assignment of roles identifies both current and future expectations for engagement and therefore provides supplementary information regarding their usage and importance to the management of the customer relationship.</a:t>
            </a:r>
            <a:endParaRPr lang="en-US"/>
          </a:p>
          <a:p>
            <a:pPr defTabSz="913852">
              <a:defRPr/>
            </a:pPr>
            <a:r>
              <a:rPr lang="en-US" sz="1100">
                <a:solidFill>
                  <a:srgbClr val="000000"/>
                </a:solidFill>
                <a:ea typeface="+mn-lt"/>
                <a:cs typeface="+mn-lt"/>
              </a:rPr>
              <a:t>Currently, classifications are calculated in CRM. CDP is the platform where information from multiple sources is unified. Moving the calculation logic from CRM to CDP is a step towards our target architecture, with CDP serving as the central platform for derived fields</a:t>
            </a:r>
            <a:endParaRPr lang="en-US"/>
          </a:p>
          <a:p>
            <a:pPr defTabSz="913852">
              <a:defRPr/>
            </a:pPr>
            <a:endParaRPr lang="en-US" sz="1100">
              <a:solidFill>
                <a:srgbClr val="000000"/>
              </a:solidFill>
              <a:ea typeface="+mn-lt"/>
              <a:cs typeface="+mn-lt"/>
            </a:endParaRP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6883" y="3811193"/>
            <a:ext cx="4320000" cy="219597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Scope</a:t>
            </a:r>
          </a:p>
          <a:p>
            <a:pPr marL="285750" indent="-285750" defTabSz="913852">
              <a:spcAft>
                <a:spcPts val="300"/>
              </a:spcAft>
              <a:buFont typeface="Arial"/>
              <a:buChar char="•"/>
              <a:defRPr/>
            </a:pPr>
            <a:r>
              <a:rPr lang="en-GB" sz="1100">
                <a:solidFill>
                  <a:srgbClr val="000000"/>
                </a:solidFill>
                <a:ea typeface="+mn-lt"/>
                <a:cs typeface="+mn-lt"/>
              </a:rPr>
              <a:t>Check feasibility of rebuilding the classifications as a derived field in CDP</a:t>
            </a:r>
          </a:p>
          <a:p>
            <a:pPr marL="285750" indent="-285750" defTabSz="913852">
              <a:spcAft>
                <a:spcPts val="300"/>
              </a:spcAft>
              <a:buFont typeface="Arial"/>
              <a:buChar char="•"/>
              <a:defRPr/>
            </a:pPr>
            <a:r>
              <a:rPr lang="en-GB" sz="1100">
                <a:solidFill>
                  <a:srgbClr val="000000"/>
                </a:solidFill>
                <a:ea typeface="+mn-lt"/>
                <a:cs typeface="+mn-lt"/>
              </a:rPr>
              <a:t>Only classifications that can be derived from contact attributes or roles should be included as derived fields.</a:t>
            </a:r>
          </a:p>
          <a:p>
            <a:pPr marL="285750" indent="-285750" defTabSz="913852">
              <a:spcAft>
                <a:spcPts val="300"/>
              </a:spcAft>
              <a:buFont typeface="Arial"/>
              <a:buChar char="•"/>
              <a:defRPr/>
            </a:pPr>
            <a:r>
              <a:rPr lang="en-GB" sz="1100">
                <a:solidFill>
                  <a:srgbClr val="000000"/>
                </a:solidFill>
                <a:ea typeface="+mn-lt"/>
                <a:cs typeface="+mn-lt"/>
              </a:rPr>
              <a:t>Transactional and Contractual classifications are excluded.</a:t>
            </a: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29834" y="1508759"/>
            <a:ext cx="3787047" cy="44920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Value</a:t>
            </a:r>
            <a:endParaRPr lang="en-US" sz="1000">
              <a:solidFill>
                <a:schemeClr val="tx1"/>
              </a:solidFill>
              <a:latin typeface="72 Brand"/>
              <a:cs typeface="Arial" panose="020B0604020202020204" pitchFamily="34" charset="0"/>
            </a:endParaRPr>
          </a:p>
          <a:p>
            <a:pPr marL="285750" indent="-285750" defTabSz="913852">
              <a:spcAft>
                <a:spcPts val="300"/>
              </a:spcAft>
              <a:buFont typeface="Arial" panose="020B0604020202020204" pitchFamily="34" charset="0"/>
              <a:buChar char="•"/>
              <a:defRPr/>
            </a:pPr>
            <a:r>
              <a:rPr lang="en-US" sz="1050">
                <a:solidFill>
                  <a:srgbClr val="000000"/>
                </a:solidFill>
                <a:cs typeface="Arial"/>
              </a:rPr>
              <a:t>Following target architecture to have CDP as central place for derived fields.</a:t>
            </a:r>
          </a:p>
          <a:p>
            <a:pPr marL="285750" indent="-285750" defTabSz="913852">
              <a:spcAft>
                <a:spcPts val="300"/>
              </a:spcAft>
              <a:buFont typeface="Arial" panose="020B0604020202020204" pitchFamily="34" charset="0"/>
              <a:buChar char="•"/>
              <a:defRPr/>
            </a:pPr>
            <a:r>
              <a:rPr lang="en-US" sz="1050">
                <a:solidFill>
                  <a:srgbClr val="000000"/>
                </a:solidFill>
                <a:cs typeface="Arial"/>
              </a:rPr>
              <a:t>Realtime update of classification during ingestion in CDP</a:t>
            </a:r>
          </a:p>
          <a:p>
            <a:pPr marL="285750" indent="-285750" defTabSz="913852">
              <a:spcAft>
                <a:spcPts val="300"/>
              </a:spcAft>
              <a:buFont typeface="Arial" panose="020B0604020202020204" pitchFamily="34" charset="0"/>
              <a:buChar char="•"/>
              <a:defRPr/>
            </a:pPr>
            <a:r>
              <a:rPr lang="en-US" sz="1050">
                <a:solidFill>
                  <a:srgbClr val="000000"/>
                </a:solidFill>
                <a:cs typeface="Arial"/>
              </a:rPr>
              <a:t>From CDP data can be distributed to other sources as needed.</a:t>
            </a:r>
            <a:endParaRPr lang="en-US" sz="1050">
              <a:solidFill>
                <a:srgbClr val="000000"/>
              </a:solidFill>
              <a:cs typeface="Arial" panose="020B0604020202020204" pitchFamily="34" charset="0"/>
            </a:endParaRPr>
          </a:p>
          <a:p>
            <a:pPr marL="285750" indent="-285750" defTabSz="913852">
              <a:spcAft>
                <a:spcPts val="300"/>
              </a:spcAft>
              <a:buFont typeface="Arial" panose="020B0604020202020204" pitchFamily="34" charset="0"/>
              <a:buChar char="•"/>
              <a:defRPr/>
            </a:pPr>
            <a:r>
              <a:rPr lang="en-US" sz="1050">
                <a:solidFill>
                  <a:srgbClr val="000000"/>
                </a:solidFill>
                <a:cs typeface="Arial"/>
              </a:rPr>
              <a:t>Further improvement of classification logic is easier as CDP unifies multiple sources and offers deeper insights into a contact profile.</a:t>
            </a:r>
            <a:endParaRPr lang="en-US" sz="1050">
              <a:solidFill>
                <a:srgbClr val="000000"/>
              </a:solidFill>
              <a:cs typeface="Arial" panose="020B0604020202020204" pitchFamily="34" charset="0"/>
            </a:endParaRPr>
          </a:p>
          <a:p>
            <a:pPr marL="285750" indent="-285750" defTabSz="913852">
              <a:spcAft>
                <a:spcPts val="300"/>
              </a:spcAft>
              <a:buFont typeface="Arial" panose="020B0604020202020204" pitchFamily="34" charset="0"/>
              <a:buChar char="•"/>
              <a:defRPr/>
            </a:pPr>
            <a:endParaRPr lang="en-US" sz="1400">
              <a:solidFill>
                <a:srgbClr val="000000"/>
              </a:solidFill>
              <a:cs typeface="Arial" panose="020B0604020202020204" pitchFamily="34" charset="0"/>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9828" y="2297209"/>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unit </a:t>
            </a:r>
          </a:p>
          <a:p>
            <a:pPr defTabSz="913852">
              <a:defRPr/>
            </a:pPr>
            <a:r>
              <a:rPr lang="en-DE" sz="1100">
                <a:solidFill>
                  <a:srgbClr val="000000"/>
                </a:solidFill>
                <a:latin typeface="72 Brand"/>
              </a:rPr>
              <a:t>Sales, Marketing</a:t>
            </a:r>
            <a:endParaRPr lang="en-DE" sz="1100" b="0" i="0" u="none" strike="noStrike" kern="1200" cap="none" spc="0" normalizeH="0" baseline="0" noProof="0">
              <a:ln>
                <a:noFill/>
              </a:ln>
              <a:solidFill>
                <a:srgbClr val="000000"/>
              </a:solidFill>
              <a:effectLst/>
              <a:uLnTx/>
              <a:uFillTx/>
              <a:latin typeface="72 Brand"/>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lang="en-US" sz="1100" b="0" i="0" u="none" strike="noStrike" kern="1200" cap="none" spc="0" normalizeH="0" baseline="0" noProof="0">
              <a:ln>
                <a:noFill/>
              </a:ln>
              <a:solidFill>
                <a:srgbClr val="000000"/>
              </a:solidFill>
              <a:effectLst/>
              <a:uLnTx/>
              <a:uFillTx/>
              <a:latin typeface="72 Brand"/>
              <a:cs typeface="Arial"/>
            </a:endParaRP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9830" y="1508759"/>
            <a:ext cx="2973405" cy="72860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Use case owner (</a:t>
            </a:r>
            <a:r>
              <a:rPr kumimoji="0" lang="en-DE" sz="1400" b="0" i="0" u="none" strike="noStrike" kern="1200" cap="none" spc="0" normalizeH="0" baseline="0" noProof="0">
                <a:ln>
                  <a:noFill/>
                </a:ln>
                <a:solidFill>
                  <a:srgbClr val="0070F2"/>
                </a:solidFill>
                <a:effectLst/>
                <a:uLnTx/>
                <a:uFillTx/>
                <a:latin typeface="72 Brand Medium"/>
                <a:ea typeface="+mn-ea"/>
                <a:cs typeface="+mn-cs"/>
              </a:rPr>
              <a:t>IDM</a:t>
            </a:r>
            <a:r>
              <a:rPr kumimoji="0" lang="en-GB" sz="1400" b="0" i="0" u="none" strike="noStrike" kern="1200" cap="none" spc="0" normalizeH="0" baseline="0" noProof="0">
                <a:ln>
                  <a:noFill/>
                </a:ln>
                <a:solidFill>
                  <a:srgbClr val="0070F2"/>
                </a:solidFill>
                <a:effectLst/>
                <a:uLnTx/>
                <a:uFillTx/>
                <a:latin typeface="72 Brand Medium"/>
                <a:ea typeface="+mn-ea"/>
                <a:cs typeface="+mn-cs"/>
              </a:rPr>
              <a:t>)</a:t>
            </a:r>
            <a:endParaRPr kumimoji="0" lang="en-GB" sz="1400" b="0" i="0" u="none" strike="noStrike" kern="1200" cap="none" spc="0" normalizeH="0" baseline="0" noProof="0">
              <a:ln>
                <a:noFill/>
              </a:ln>
              <a:solidFill>
                <a:srgbClr val="0070F2"/>
              </a:solidFill>
              <a:effectLst/>
              <a:uLnTx/>
              <a:uFillTx/>
              <a:latin typeface="72 Brand Medium"/>
              <a:ea typeface="+mn-ea"/>
              <a:cs typeface="Arial"/>
            </a:endParaRPr>
          </a:p>
          <a:p>
            <a:pPr defTabSz="913852">
              <a:buClr>
                <a:srgbClr val="3CA014"/>
              </a:buClr>
              <a:defRPr/>
            </a:pPr>
            <a:r>
              <a:rPr lang="en-US" sz="1100">
                <a:solidFill>
                  <a:srgbClr val="000000"/>
                </a:solidFill>
                <a:latin typeface="72 Brand"/>
                <a:cs typeface="Arial"/>
              </a:rPr>
              <a:t>Seyma </a:t>
            </a:r>
            <a:r>
              <a:rPr lang="en-US" sz="1100" err="1">
                <a:solidFill>
                  <a:srgbClr val="000000"/>
                </a:solidFill>
                <a:latin typeface="72 Brand"/>
                <a:cs typeface="Arial"/>
              </a:rPr>
              <a:t>Borzan</a:t>
            </a:r>
            <a:endParaRPr lang="en-US" sz="1100">
              <a:solidFill>
                <a:srgbClr val="000000"/>
              </a:solidFill>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9828" y="4091940"/>
            <a:ext cx="2973403" cy="10572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contacts</a:t>
            </a:r>
          </a:p>
          <a:p>
            <a:pPr defTabSz="913852">
              <a:spcAft>
                <a:spcPts val="300"/>
              </a:spcAft>
              <a:defRPr/>
            </a:pPr>
            <a:r>
              <a:rPr lang="en-GB" sz="1100">
                <a:solidFill>
                  <a:schemeClr val="tx1"/>
                </a:solidFill>
                <a:latin typeface="72 Brand Medium"/>
              </a:rPr>
              <a:t>-</a:t>
            </a: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6938" y="5189340"/>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Affected key users</a:t>
            </a:r>
          </a:p>
          <a:p>
            <a:pPr defTabSz="913852">
              <a:spcAft>
                <a:spcPts val="300"/>
              </a:spcAft>
              <a:defRPr/>
            </a:pPr>
            <a:r>
              <a:rPr lang="en-GB" sz="1200">
                <a:solidFill>
                  <a:schemeClr val="tx1"/>
                </a:solidFill>
                <a:latin typeface="72 Brand"/>
              </a:rPr>
              <a:t> </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9828" y="3190768"/>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sub-unit</a:t>
            </a:r>
            <a:endParaRPr kumimoji="0" lang="en-GB" sz="1400" b="0" i="0" u="none" strike="noStrike" kern="1200" cap="none" spc="0" normalizeH="0" baseline="0" noProof="0">
              <a:ln>
                <a:noFill/>
              </a:ln>
              <a:solidFill>
                <a:srgbClr val="0070F2"/>
              </a:solidFill>
              <a:effectLst/>
              <a:uLnTx/>
              <a:uFillTx/>
              <a:latin typeface="72 Brand Medium"/>
              <a:ea typeface="+mn-ea"/>
              <a:cs typeface="Arial"/>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72 Brand"/>
              <a:ea typeface="+mn-ea"/>
              <a:cs typeface="+mn-cs"/>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a:ea typeface="+mn-ea"/>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315" y="3732424"/>
            <a:ext cx="663909" cy="655868"/>
          </a:xfrm>
          <a:prstGeom prst="rect">
            <a:avLst/>
          </a:prstGeom>
          <a:solidFill>
            <a:schemeClr val="bg1">
              <a:lumMod val="50000"/>
              <a:alpha val="35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a:ln>
                <a:noFill/>
              </a:ln>
              <a:solidFill>
                <a:prstClr val="white"/>
              </a:solidFill>
              <a:effectLst/>
              <a:uLnTx/>
              <a:uFillTx/>
              <a:latin typeface="Graphik Light"/>
              <a:ea typeface="+mn-ea"/>
              <a:cs typeface="+mn-cs"/>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4339" y="3741756"/>
            <a:ext cx="663909" cy="655868"/>
          </a:xfrm>
          <a:prstGeom prst="rect">
            <a:avLst/>
          </a:prstGeom>
          <a:solidFill>
            <a:srgbClr val="002A86">
              <a:alpha val="3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327" y="3732424"/>
            <a:ext cx="663909" cy="655868"/>
          </a:xfrm>
          <a:prstGeom prst="rect">
            <a:avLst/>
          </a:prstGeom>
          <a:solidFill>
            <a:srgbClr val="0070F2">
              <a:alpha val="3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315" y="5084616"/>
            <a:ext cx="663909" cy="655868"/>
          </a:xfrm>
          <a:prstGeom prst="rect">
            <a:avLst/>
          </a:prstGeom>
          <a:solidFill>
            <a:schemeClr val="bg1">
              <a:lumMod val="50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4339" y="5084617"/>
            <a:ext cx="663909" cy="655868"/>
          </a:xfrm>
          <a:prstGeom prst="rect">
            <a:avLst/>
          </a:prstGeom>
          <a:solidFill>
            <a:srgbClr val="002A86"/>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327" y="5084616"/>
            <a:ext cx="663909" cy="655868"/>
          </a:xfrm>
          <a:prstGeom prst="rect">
            <a:avLst/>
          </a:prstGeom>
          <a:solidFill>
            <a:srgbClr val="0070F2"/>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315" y="4408520"/>
            <a:ext cx="663909" cy="655868"/>
          </a:xfrm>
          <a:prstGeom prst="rect">
            <a:avLst/>
          </a:prstGeom>
          <a:solidFill>
            <a:schemeClr val="bg1">
              <a:lumMod val="50000"/>
              <a:alpha val="55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4339" y="4408520"/>
            <a:ext cx="663909" cy="655868"/>
          </a:xfrm>
          <a:prstGeom prst="rect">
            <a:avLst/>
          </a:prstGeom>
          <a:solidFill>
            <a:srgbClr val="002A86">
              <a:alpha val="5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327" y="4408520"/>
            <a:ext cx="663909" cy="655868"/>
          </a:xfrm>
          <a:prstGeom prst="rect">
            <a:avLst/>
          </a:prstGeom>
          <a:solidFill>
            <a:srgbClr val="0070F2">
              <a:alpha val="5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326" y="3504286"/>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0F2"/>
                </a:solidFill>
                <a:effectLst/>
                <a:uLnTx/>
                <a:uFillTx/>
                <a:latin typeface="72 Brand Medium"/>
                <a:ea typeface="+mn-ea"/>
                <a:cs typeface="+mn-cs"/>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4338" y="3504286"/>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2A86"/>
                </a:solidFill>
                <a:effectLst/>
                <a:uLnTx/>
                <a:uFillTx/>
                <a:latin typeface="72 Brand Medium"/>
                <a:ea typeface="+mn-ea"/>
                <a:cs typeface="+mn-cs"/>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314" y="3504287"/>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lumMod val="50000"/>
                  </a:srgbClr>
                </a:solidFill>
                <a:effectLst/>
                <a:uLnTx/>
                <a:uFillTx/>
                <a:latin typeface="72 Brand Medium"/>
                <a:ea typeface="+mn-ea"/>
                <a:cs typeface="+mn-cs"/>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80025" y="4686547"/>
            <a:ext cx="662400" cy="106346"/>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80026" y="4018499"/>
            <a:ext cx="662400" cy="90250"/>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80026" y="5362644"/>
            <a:ext cx="662400" cy="106346"/>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3541" y="92791"/>
            <a:ext cx="1271120" cy="369236"/>
          </a:xfrm>
          <a:prstGeom prst="rect">
            <a:avLst/>
          </a:prstGeom>
          <a:noFill/>
        </p:spPr>
        <p:txBody>
          <a:bodyPr wrap="square" lIns="91440" tIns="45720" rIns="91440" bIns="45720" anchor="t">
            <a:spAutoFit/>
          </a:bodyPr>
          <a:lstStyle/>
          <a:p>
            <a:pPr marL="0" marR="0" lvl="0" indent="0" algn="r" defTabSz="1088776" rtl="0" eaLnBrk="1" fontAlgn="auto" latinLnBrk="0" hangingPunct="1">
              <a:lnSpc>
                <a:spcPct val="100000"/>
              </a:lnSpc>
              <a:spcBef>
                <a:spcPts val="0"/>
              </a:spcBef>
              <a:spcAft>
                <a:spcPts val="0"/>
              </a:spcAft>
              <a:buClrTx/>
              <a:buSzTx/>
              <a:buFontTx/>
              <a:buNone/>
              <a:tabLst/>
              <a:defRPr/>
            </a:pPr>
            <a:r>
              <a:rPr lang="de-DE" sz="1750" i="1" kern="0">
                <a:solidFill>
                  <a:srgbClr val="1B90FF"/>
                </a:solidFill>
                <a:latin typeface="72 Brand"/>
                <a:ea typeface="Arial Unicode MS"/>
                <a:cs typeface="Arial Unicode MS"/>
              </a:rPr>
              <a:t>CPR</a:t>
            </a:r>
            <a:endParaRPr kumimoji="0" lang="de-DE" sz="1799" b="0" i="0" u="none" strike="noStrike" kern="1200" cap="none" spc="0" normalizeH="0" baseline="0" noProof="0">
              <a:ln>
                <a:noFill/>
              </a:ln>
              <a:solidFill>
                <a:srgbClr val="000000"/>
              </a:solidFill>
              <a:effectLst/>
              <a:uLnTx/>
              <a:uFillTx/>
              <a:latin typeface="72 Brand"/>
              <a:ea typeface="+mn-ea"/>
              <a:cs typeface="+mn-cs"/>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375" y="5766761"/>
            <a:ext cx="1872000" cy="215444"/>
          </a:xfrm>
          <a:prstGeom prst="rect">
            <a:avLst/>
          </a:prstGeom>
          <a:noFill/>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72 Brand"/>
                <a:ea typeface="+mn-ea"/>
                <a:cs typeface="Arial"/>
              </a:rPr>
              <a:t>Quantitative values are to be defined </a:t>
            </a:r>
            <a:endParaRPr kumimoji="0" lang="de-DE" sz="800" b="0" i="1" u="none" strike="noStrike" kern="1200" cap="none" spc="0" normalizeH="0" baseline="0" noProof="0">
              <a:ln>
                <a:noFill/>
              </a:ln>
              <a:solidFill>
                <a:srgbClr val="000000"/>
              </a:solidFill>
              <a:effectLst/>
              <a:uLnTx/>
              <a:uFillTx/>
              <a:latin typeface="72 Brand"/>
              <a:ea typeface="+mn-ea"/>
              <a:cs typeface="+mn-cs"/>
            </a:endParaRPr>
          </a:p>
        </p:txBody>
      </p:sp>
      <p:grpSp>
        <p:nvGrpSpPr>
          <p:cNvPr id="46" name="Group 128">
            <a:extLst>
              <a:ext uri="{FF2B5EF4-FFF2-40B4-BE49-F238E27FC236}">
                <a16:creationId xmlns:a16="http://schemas.microsoft.com/office/drawing/2014/main" id="{0FFD433E-DEE2-49AB-B6D1-8106EAEE6901}"/>
              </a:ext>
            </a:extLst>
          </p:cNvPr>
          <p:cNvGrpSpPr>
            <a:grpSpLocks noChangeAspect="1"/>
          </p:cNvGrpSpPr>
          <p:nvPr/>
        </p:nvGrpSpPr>
        <p:grpSpPr bwMode="auto">
          <a:xfrm>
            <a:off x="5894003" y="4557611"/>
            <a:ext cx="385402" cy="360000"/>
            <a:chOff x="5686" y="1950"/>
            <a:chExt cx="440" cy="411"/>
          </a:xfrm>
          <a:solidFill>
            <a:schemeClr val="bg1"/>
          </a:solidFill>
        </p:grpSpPr>
        <p:sp>
          <p:nvSpPr>
            <p:cNvPr id="48" name="Freeform 129">
              <a:extLst>
                <a:ext uri="{FF2B5EF4-FFF2-40B4-BE49-F238E27FC236}">
                  <a16:creationId xmlns:a16="http://schemas.microsoft.com/office/drawing/2014/main" id="{CB055F99-7135-4779-B24F-6DEC4861F6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9" name="Freeform 130">
              <a:extLst>
                <a:ext uri="{FF2B5EF4-FFF2-40B4-BE49-F238E27FC236}">
                  <a16:creationId xmlns:a16="http://schemas.microsoft.com/office/drawing/2014/main" id="{AD6FCE6D-C7D1-44D8-8B6F-887B864AAB9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0" name="Freeform 131">
              <a:extLst>
                <a:ext uri="{FF2B5EF4-FFF2-40B4-BE49-F238E27FC236}">
                  <a16:creationId xmlns:a16="http://schemas.microsoft.com/office/drawing/2014/main" id="{B7BF2660-D6C7-4D07-9EB3-78A0A908A18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000000"/>
                </a:solidFill>
                <a:effectLst/>
                <a:uLnTx/>
                <a:uFillTx/>
                <a:latin typeface="72 Brand"/>
                <a:ea typeface="+mn-ea"/>
                <a:cs typeface="+mn-cs"/>
              </a:endParaRPr>
            </a:p>
          </p:txBody>
        </p:sp>
        <p:sp>
          <p:nvSpPr>
            <p:cNvPr id="51" name="Freeform 132">
              <a:extLst>
                <a:ext uri="{FF2B5EF4-FFF2-40B4-BE49-F238E27FC236}">
                  <a16:creationId xmlns:a16="http://schemas.microsoft.com/office/drawing/2014/main" id="{027ECAAE-8708-49FD-B793-9325615DD87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2" name="Freeform 133">
              <a:extLst>
                <a:ext uri="{FF2B5EF4-FFF2-40B4-BE49-F238E27FC236}">
                  <a16:creationId xmlns:a16="http://schemas.microsoft.com/office/drawing/2014/main" id="{342951CD-6FCA-456D-8B3D-1AEB112A6C5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3" name="Freeform 134">
              <a:extLst>
                <a:ext uri="{FF2B5EF4-FFF2-40B4-BE49-F238E27FC236}">
                  <a16:creationId xmlns:a16="http://schemas.microsoft.com/office/drawing/2014/main" id="{A5D98A76-1F16-4500-9684-1E6EC7E35C5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4" name="Freeform 135">
              <a:extLst>
                <a:ext uri="{FF2B5EF4-FFF2-40B4-BE49-F238E27FC236}">
                  <a16:creationId xmlns:a16="http://schemas.microsoft.com/office/drawing/2014/main" id="{E0638857-4FEC-4C6F-9F85-D760CD68C69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gr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5913366" y="5233347"/>
            <a:ext cx="385402" cy="360000"/>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grpSp>
    </p:spTree>
    <p:extLst>
      <p:ext uri="{BB962C8B-B14F-4D97-AF65-F5344CB8AC3E}">
        <p14:creationId xmlns:p14="http://schemas.microsoft.com/office/powerpoint/2010/main" val="2556831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nvPr>
        </p:nvGraphicFramePr>
        <p:xfrm>
          <a:off x="4761" y="3372"/>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4761" y="3372"/>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5457" y="504001"/>
            <a:ext cx="11183564" cy="523220"/>
          </a:xfrm>
        </p:spPr>
        <p:txBody>
          <a:bodyPr vert="horz"/>
          <a:lstStyle/>
          <a:p>
            <a:pPr>
              <a:spcBef>
                <a:spcPts val="300"/>
              </a:spcBef>
              <a:spcAft>
                <a:spcPct val="0"/>
              </a:spcAft>
            </a:pPr>
            <a:r>
              <a:rPr lang="en-US" sz="2000" b="1">
                <a:latin typeface="72 Brand Medium"/>
              </a:rPr>
              <a:t> </a:t>
            </a:r>
            <a:r>
              <a:rPr lang="en-US" sz="2000" b="1">
                <a:latin typeface="72 Brand Medium"/>
                <a:hlinkClick r:id="rId6">
                  <a:extLst>
                    <a:ext uri="{A12FA001-AC4F-418D-AE19-62706E023703}">
                      <ahyp:hlinkClr xmlns:ahyp="http://schemas.microsoft.com/office/drawing/2018/hyperlinkcolor" val="tx"/>
                    </a:ext>
                  </a:extLst>
                </a:hlinkClick>
              </a:rPr>
              <a:t>SP-24337</a:t>
            </a:r>
            <a:r>
              <a:rPr lang="en-DE" sz="2000">
                <a:latin typeface="72 Brand Medium"/>
              </a:rPr>
              <a:t>- </a:t>
            </a:r>
            <a:r>
              <a:rPr lang="en-US" sz="2000">
                <a:latin typeface="72 Brand Medium"/>
              </a:rPr>
              <a:t>[PoC] Move LCD Logic from CRM to CDP</a:t>
            </a:r>
            <a:br>
              <a:rPr lang="en-GB" sz="2000">
                <a:latin typeface="72 Brand Medium"/>
                <a:ea typeface="+mj-lt"/>
                <a:cs typeface="+mj-lt"/>
              </a:rPr>
            </a:br>
            <a:r>
              <a:rPr lang="en-GB" sz="1400">
                <a:latin typeface="72 Brand Medium"/>
                <a:ea typeface="+mj-lt"/>
                <a:cs typeface="+mj-lt"/>
              </a:rPr>
              <a:t>Use</a:t>
            </a:r>
            <a:r>
              <a:rPr lang="en-GB" sz="1400" b="0">
                <a:latin typeface="72 Brand Medium"/>
                <a:ea typeface="+mj-lt"/>
                <a:cs typeface="+mj-lt"/>
              </a:rPr>
              <a:t> Case Details</a:t>
            </a:r>
            <a:endParaRPr lang="en-US"/>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5457" y="1405595"/>
            <a:ext cx="11489204" cy="479238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798" b="0" i="0" u="none" strike="noStrike" kern="1200" cap="none" spc="0" normalizeH="0" baseline="0" noProof="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6883" y="1508759"/>
            <a:ext cx="4376590" cy="248779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Problem statement</a:t>
            </a:r>
          </a:p>
          <a:p>
            <a:pPr defTabSz="913852">
              <a:spcAft>
                <a:spcPts val="300"/>
              </a:spcAft>
              <a:defRPr/>
            </a:pPr>
            <a:r>
              <a:rPr lang="en-US" sz="1100">
                <a:solidFill>
                  <a:schemeClr val="tx1"/>
                </a:solidFill>
                <a:latin typeface="72 Brand"/>
                <a:ea typeface="+mn-lt"/>
                <a:cs typeface="+mn-lt"/>
              </a:rPr>
              <a:t>Last Check Date (LCD) enables users to assess the recency of a contact’s activity. The more recent the date, the higher the probability that the contact is engaged. With the LCD, Sales is able to determine whether a contact is still a valid business partner.</a:t>
            </a:r>
            <a:endParaRPr lang="en-US">
              <a:solidFill>
                <a:schemeClr val="tx1"/>
              </a:solidFill>
            </a:endParaRPr>
          </a:p>
          <a:p>
            <a:pPr defTabSz="913852">
              <a:spcAft>
                <a:spcPts val="300"/>
              </a:spcAft>
              <a:defRPr/>
            </a:pPr>
            <a:r>
              <a:rPr lang="en-US" sz="1100">
                <a:solidFill>
                  <a:schemeClr val="tx1"/>
                </a:solidFill>
                <a:latin typeface="72 Brand"/>
                <a:ea typeface="+mn-lt"/>
                <a:cs typeface="+mn-lt"/>
              </a:rPr>
              <a:t>The LCD is not updated for every change to a contact, but only for certain defined actions (e.g. last login from an s-user). Currently, the reset logic for the LCD is applied in CRM, MDG, and ISP. Moving the calculation logic to CDP is a step towards our target architecture, with CDP serving as the central platform for derived fields. As CDP unifies multiple data sources and provides deeper insights into contact profiles, we will be able to further improve the LCD calculation logic in the future by integrating additional information that indicates contact activity.</a:t>
            </a:r>
            <a:endParaRPr lang="en-US">
              <a:solidFill>
                <a:schemeClr val="tx1"/>
              </a:solidFill>
            </a:endParaRPr>
          </a:p>
          <a:p>
            <a:pPr defTabSz="913852">
              <a:spcAft>
                <a:spcPts val="300"/>
              </a:spcAft>
              <a:defRPr/>
            </a:pPr>
            <a:endParaRPr lang="en-US" sz="1100">
              <a:solidFill>
                <a:schemeClr val="tx1"/>
              </a:solidFill>
            </a:endParaRPr>
          </a:p>
          <a:p>
            <a:pPr defTabSz="913852">
              <a:spcAft>
                <a:spcPts val="300"/>
              </a:spcAft>
              <a:defRPr/>
            </a:pPr>
            <a:endParaRPr lang="en-US" sz="1100">
              <a:solidFill>
                <a:schemeClr val="tx1"/>
              </a:solidFill>
              <a:latin typeface="72 Brand"/>
              <a:ea typeface="+mn-lt"/>
              <a:cs typeface="+mn-lt"/>
            </a:endParaRPr>
          </a:p>
          <a:p>
            <a:pPr defTabSz="913852">
              <a:spcAft>
                <a:spcPts val="300"/>
              </a:spcAft>
              <a:defRPr/>
            </a:pPr>
            <a:endParaRPr lang="en-GB" sz="1100">
              <a:solidFill>
                <a:schemeClr val="tx1"/>
              </a:solidFill>
              <a:latin typeface="72 Brand"/>
            </a:endParaRP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6883" y="4095914"/>
            <a:ext cx="4376590" cy="204504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Scope</a:t>
            </a:r>
          </a:p>
          <a:p>
            <a:pPr defTabSz="913852">
              <a:spcAft>
                <a:spcPts val="300"/>
              </a:spcAft>
              <a:defRPr/>
            </a:pPr>
            <a:r>
              <a:rPr lang="en-US" sz="1100">
                <a:solidFill>
                  <a:schemeClr val="tx1"/>
                </a:solidFill>
              </a:rPr>
              <a:t>Update LCD when</a:t>
            </a:r>
            <a:endParaRPr lang="en-GB">
              <a:solidFill>
                <a:schemeClr val="tx1"/>
              </a:solidFill>
            </a:endParaRPr>
          </a:p>
          <a:p>
            <a:pPr marL="171450" indent="-171450" defTabSz="913852">
              <a:spcAft>
                <a:spcPts val="300"/>
              </a:spcAft>
              <a:buFont typeface="Arial"/>
              <a:buChar char="•"/>
              <a:defRPr/>
            </a:pPr>
            <a:r>
              <a:rPr lang="en-US" sz="1100">
                <a:solidFill>
                  <a:schemeClr val="tx1"/>
                </a:solidFill>
              </a:rPr>
              <a:t>A new relationship is created</a:t>
            </a:r>
            <a:endParaRPr lang="en-GB">
              <a:solidFill>
                <a:schemeClr val="tx1"/>
              </a:solidFill>
            </a:endParaRPr>
          </a:p>
          <a:p>
            <a:pPr marL="171450" indent="-171450" defTabSz="913852">
              <a:spcAft>
                <a:spcPts val="300"/>
              </a:spcAft>
              <a:buFont typeface="Arial"/>
              <a:buChar char="•"/>
              <a:defRPr/>
            </a:pPr>
            <a:r>
              <a:rPr lang="en-US" sz="1100">
                <a:solidFill>
                  <a:schemeClr val="tx1"/>
                </a:solidFill>
              </a:rPr>
              <a:t>Relationship attribute is added considering exceptions</a:t>
            </a:r>
            <a:endParaRPr lang="en-GB">
              <a:solidFill>
                <a:schemeClr val="tx1"/>
              </a:solidFill>
            </a:endParaRPr>
          </a:p>
          <a:p>
            <a:pPr marL="171450" indent="-171450" defTabSz="913852">
              <a:spcAft>
                <a:spcPts val="300"/>
              </a:spcAft>
              <a:buFont typeface="Arial"/>
              <a:buChar char="•"/>
              <a:defRPr/>
            </a:pPr>
            <a:r>
              <a:rPr lang="en-US" sz="1100">
                <a:solidFill>
                  <a:schemeClr val="tx1"/>
                </a:solidFill>
              </a:rPr>
              <a:t>LCD is reset manually (today only in CRM possible)</a:t>
            </a:r>
          </a:p>
          <a:p>
            <a:pPr marL="171450" indent="-171450" defTabSz="913852">
              <a:spcAft>
                <a:spcPts val="300"/>
              </a:spcAft>
              <a:buFont typeface="Arial"/>
              <a:buChar char="•"/>
              <a:defRPr/>
            </a:pPr>
            <a:r>
              <a:rPr lang="en-US" sz="1100">
                <a:solidFill>
                  <a:schemeClr val="tx1"/>
                </a:solidFill>
              </a:rPr>
              <a:t>Contact is added to a transactional object</a:t>
            </a:r>
            <a:endParaRPr lang="en-GB">
              <a:solidFill>
                <a:schemeClr val="tx1"/>
              </a:solidFill>
            </a:endParaRPr>
          </a:p>
          <a:p>
            <a:pPr marL="171450" indent="-171450" defTabSz="913852">
              <a:spcAft>
                <a:spcPts val="300"/>
              </a:spcAft>
              <a:buFont typeface="Arial"/>
              <a:buChar char="•"/>
              <a:defRPr/>
            </a:pPr>
            <a:r>
              <a:rPr lang="en-US" sz="1100">
                <a:solidFill>
                  <a:schemeClr val="tx1"/>
                </a:solidFill>
              </a:rPr>
              <a:t>E-Mail was updated</a:t>
            </a:r>
            <a:endParaRPr lang="en-GB">
              <a:solidFill>
                <a:schemeClr val="tx1"/>
              </a:solidFill>
            </a:endParaRPr>
          </a:p>
          <a:p>
            <a:pPr marL="171450" indent="-171450" defTabSz="913852">
              <a:spcAft>
                <a:spcPts val="300"/>
              </a:spcAft>
              <a:buFont typeface="Arial"/>
              <a:buChar char="•"/>
              <a:defRPr/>
            </a:pPr>
            <a:r>
              <a:rPr lang="en-US" sz="1100">
                <a:solidFill>
                  <a:schemeClr val="tx1"/>
                </a:solidFill>
              </a:rPr>
              <a:t>S-User logged-in</a:t>
            </a:r>
          </a:p>
          <a:p>
            <a:pPr marL="171450" indent="-171450" defTabSz="913852">
              <a:spcAft>
                <a:spcPts val="300"/>
              </a:spcAft>
              <a:buFont typeface="Arial"/>
              <a:buChar char="•"/>
              <a:defRPr/>
            </a:pPr>
            <a:endParaRPr lang="en-GB">
              <a:solidFill>
                <a:schemeClr val="tx1"/>
              </a:solidFil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29834" y="1508759"/>
            <a:ext cx="3787047" cy="44920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Value</a:t>
            </a:r>
          </a:p>
          <a:p>
            <a:pPr marL="171450" indent="-171450" defTabSz="913852">
              <a:spcAft>
                <a:spcPts val="300"/>
              </a:spcAft>
              <a:buFont typeface="Arial"/>
              <a:buChar char="•"/>
              <a:defRPr/>
            </a:pPr>
            <a:endParaRPr lang="en-US" sz="1000">
              <a:solidFill>
                <a:schemeClr val="tx1"/>
              </a:solidFill>
              <a:latin typeface="72 Brand"/>
              <a:cs typeface="Arial" panose="020B0604020202020204" pitchFamily="34" charset="0"/>
            </a:endParaRPr>
          </a:p>
          <a:p>
            <a:pPr marL="285750" indent="-285750" defTabSz="913852">
              <a:spcAft>
                <a:spcPts val="300"/>
              </a:spcAft>
              <a:buFont typeface="Arial" panose="020B0604020202020204" pitchFamily="34" charset="0"/>
              <a:buChar char="•"/>
              <a:defRPr/>
            </a:pPr>
            <a:r>
              <a:rPr lang="en-US" sz="1100">
                <a:solidFill>
                  <a:srgbClr val="000000"/>
                </a:solidFill>
                <a:cs typeface="Arial"/>
              </a:rPr>
              <a:t>Central place for calculation (eliminates multiple implementations)</a:t>
            </a:r>
          </a:p>
          <a:p>
            <a:pPr marL="285750" indent="-285750" defTabSz="913852">
              <a:spcAft>
                <a:spcPts val="300"/>
              </a:spcAft>
              <a:buFont typeface="Arial,Sans-Serif" panose="020B0604020202020204" pitchFamily="34" charset="0"/>
              <a:buChar char="•"/>
              <a:defRPr/>
            </a:pPr>
            <a:r>
              <a:rPr lang="en-US" sz="1100">
                <a:solidFill>
                  <a:srgbClr val="000000"/>
                </a:solidFill>
                <a:cs typeface="Arial"/>
              </a:rPr>
              <a:t>From CDP data can be distributed </a:t>
            </a:r>
            <a:r>
              <a:rPr lang="en-US" sz="1100">
                <a:solidFill>
                  <a:srgbClr val="000000"/>
                </a:solidFill>
                <a:ea typeface="+mn-lt"/>
                <a:cs typeface="Arial"/>
              </a:rPr>
              <a:t>more easily to other (including new) sources.</a:t>
            </a:r>
            <a:endParaRPr lang="en-US" sz="1100">
              <a:solidFill>
                <a:srgbClr val="000000"/>
              </a:solidFill>
              <a:cs typeface="Arial"/>
            </a:endParaRPr>
          </a:p>
          <a:p>
            <a:pPr marL="285750" indent="-285750" defTabSz="913852">
              <a:spcAft>
                <a:spcPts val="300"/>
              </a:spcAft>
              <a:buFont typeface="Arial,Sans-Serif" panose="020B0604020202020204" pitchFamily="34" charset="0"/>
              <a:buChar char="•"/>
              <a:defRPr/>
            </a:pPr>
            <a:r>
              <a:rPr lang="en-US" sz="1100">
                <a:solidFill>
                  <a:srgbClr val="000000"/>
                </a:solidFill>
                <a:cs typeface="Arial"/>
              </a:rPr>
              <a:t>Further improvements to the logic in the future will be easier, as CDP unifies multiple sources and provides more insights into a contact's profile.</a:t>
            </a:r>
            <a:endParaRPr lang="en-US"/>
          </a:p>
          <a:p>
            <a:pPr marL="285750" indent="-285750" defTabSz="913852">
              <a:spcAft>
                <a:spcPts val="300"/>
              </a:spcAft>
              <a:buFont typeface="Arial" panose="020B0604020202020204" pitchFamily="34" charset="0"/>
              <a:buChar char="•"/>
              <a:defRPr/>
            </a:pPr>
            <a:endParaRPr lang="en-US" sz="1400">
              <a:solidFill>
                <a:srgbClr val="000000"/>
              </a:solidFill>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9828" y="2297209"/>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unit </a:t>
            </a:r>
          </a:p>
          <a:p>
            <a:pPr marL="0" marR="0" lvl="0" indent="0" algn="l" defTabSz="913852" rtl="0" eaLnBrk="1" fontAlgn="auto" latinLnBrk="0" hangingPunct="1">
              <a:lnSpc>
                <a:spcPct val="100000"/>
              </a:lnSpc>
              <a:spcBef>
                <a:spcPts val="0"/>
              </a:spcBef>
              <a:spcAft>
                <a:spcPts val="0"/>
              </a:spcAft>
              <a:buClrTx/>
              <a:buSzTx/>
              <a:buFontTx/>
              <a:buNone/>
              <a:tabLst/>
              <a:defRPr/>
            </a:pPr>
            <a:r>
              <a:rPr lang="en-DE" sz="1100">
                <a:solidFill>
                  <a:srgbClr val="000000"/>
                </a:solidFill>
                <a:latin typeface="72 Brand"/>
              </a:rPr>
              <a:t>-</a:t>
            </a:r>
            <a:endParaRPr kumimoji="0" lang="en-DE" sz="1100" b="0" i="0" u="none" strike="noStrike" kern="1200" cap="none" spc="0" normalizeH="0" baseline="0" noProof="0">
              <a:ln>
                <a:noFill/>
              </a:ln>
              <a:solidFill>
                <a:srgbClr val="000000"/>
              </a:solidFill>
              <a:effectLst/>
              <a:uLnTx/>
              <a:uFillTx/>
              <a:latin typeface="72 Brand"/>
              <a:ea typeface="+mn-ea"/>
              <a:cs typeface="+mn-cs"/>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lang="en-US" sz="1100" b="0" i="0" u="none" strike="noStrike" kern="1200" cap="none" spc="0" normalizeH="0" baseline="0" noProof="0">
              <a:ln>
                <a:noFill/>
              </a:ln>
              <a:solidFill>
                <a:srgbClr val="000000"/>
              </a:solidFill>
              <a:effectLst/>
              <a:uLnTx/>
              <a:uFillTx/>
              <a:latin typeface="72 Brand"/>
              <a:cs typeface="Arial"/>
            </a:endParaRP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9830" y="1508759"/>
            <a:ext cx="2973405" cy="72860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Use case owner (</a:t>
            </a:r>
            <a:r>
              <a:rPr kumimoji="0" lang="en-DE" sz="1400" b="0" i="0" u="none" strike="noStrike" kern="1200" cap="none" spc="0" normalizeH="0" baseline="0" noProof="0">
                <a:ln>
                  <a:noFill/>
                </a:ln>
                <a:solidFill>
                  <a:srgbClr val="0070F2"/>
                </a:solidFill>
                <a:effectLst/>
                <a:uLnTx/>
                <a:uFillTx/>
                <a:latin typeface="72 Brand Medium"/>
                <a:ea typeface="+mn-ea"/>
                <a:cs typeface="+mn-cs"/>
              </a:rPr>
              <a:t>IDM</a:t>
            </a:r>
            <a:r>
              <a:rPr kumimoji="0" lang="en-GB" sz="1400" b="0" i="0" u="none" strike="noStrike" kern="1200" cap="none" spc="0" normalizeH="0" baseline="0" noProof="0">
                <a:ln>
                  <a:noFill/>
                </a:ln>
                <a:solidFill>
                  <a:srgbClr val="0070F2"/>
                </a:solidFill>
                <a:effectLst/>
                <a:uLnTx/>
                <a:uFillTx/>
                <a:latin typeface="72 Brand Medium"/>
                <a:ea typeface="+mn-ea"/>
                <a:cs typeface="+mn-cs"/>
              </a:rPr>
              <a:t>)</a:t>
            </a:r>
            <a:endParaRPr kumimoji="0" lang="en-GB" sz="1400" b="0" i="0" u="none" strike="noStrike" kern="1200" cap="none" spc="0" normalizeH="0" baseline="0" noProof="0">
              <a:ln>
                <a:noFill/>
              </a:ln>
              <a:solidFill>
                <a:srgbClr val="0070F2"/>
              </a:solidFill>
              <a:effectLst/>
              <a:uLnTx/>
              <a:uFillTx/>
              <a:latin typeface="72 Brand Medium"/>
              <a:ea typeface="+mn-ea"/>
              <a:cs typeface="Arial"/>
            </a:endParaRPr>
          </a:p>
          <a:p>
            <a:pPr defTabSz="913852">
              <a:buClr>
                <a:srgbClr val="3CA014"/>
              </a:buClr>
              <a:defRPr/>
            </a:pPr>
            <a:r>
              <a:rPr lang="en-US" sz="1100">
                <a:solidFill>
                  <a:srgbClr val="000000"/>
                </a:solidFill>
                <a:latin typeface="72 Brand"/>
                <a:cs typeface="Arial"/>
              </a:rPr>
              <a:t>Seyma Borzan</a:t>
            </a: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9828" y="4091940"/>
            <a:ext cx="2973403" cy="10572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contacts</a:t>
            </a:r>
          </a:p>
          <a:p>
            <a:pPr defTabSz="913852">
              <a:spcAft>
                <a:spcPts val="300"/>
              </a:spcAft>
              <a:defRPr/>
            </a:pPr>
            <a:r>
              <a:rPr lang="en-GB" sz="1100">
                <a:solidFill>
                  <a:srgbClr val="000000"/>
                </a:solidFill>
                <a:latin typeface="72 Brand"/>
                <a:cs typeface="Arial"/>
              </a:rPr>
              <a:t>-</a:t>
            </a: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6938" y="5189340"/>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Affected key users</a:t>
            </a:r>
          </a:p>
          <a:p>
            <a:pPr defTabSz="913852">
              <a:spcAft>
                <a:spcPts val="300"/>
              </a:spcAft>
              <a:defRPr/>
            </a:pPr>
            <a:r>
              <a:rPr lang="en-GB" sz="1200">
                <a:solidFill>
                  <a:schemeClr val="tx1"/>
                </a:solidFill>
                <a:latin typeface="72 Brand"/>
              </a:rPr>
              <a:t> -</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9828" y="3190768"/>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sub-unit</a:t>
            </a:r>
            <a:endParaRPr kumimoji="0" lang="en-GB" sz="1400" b="0" i="0" u="none" strike="noStrike" kern="1200" cap="none" spc="0" normalizeH="0" baseline="0" noProof="0">
              <a:ln>
                <a:noFill/>
              </a:ln>
              <a:solidFill>
                <a:srgbClr val="0070F2"/>
              </a:solidFill>
              <a:effectLst/>
              <a:uLnTx/>
              <a:uFillTx/>
              <a:latin typeface="72 Brand Medium"/>
              <a:ea typeface="+mn-ea"/>
              <a:cs typeface="Arial"/>
            </a:endParaRPr>
          </a:p>
          <a:p>
            <a:pPr defTabSz="913852">
              <a:defRPr/>
            </a:pPr>
            <a:r>
              <a:rPr lang="en-US" sz="1100">
                <a:solidFill>
                  <a:srgbClr val="000000"/>
                </a:solidFill>
                <a:latin typeface="72 Brand"/>
                <a:cs typeface="Arial"/>
              </a:rPr>
              <a:t>-</a:t>
            </a:r>
          </a:p>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a:ea typeface="+mn-ea"/>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315" y="3732424"/>
            <a:ext cx="663909" cy="655868"/>
          </a:xfrm>
          <a:prstGeom prst="rect">
            <a:avLst/>
          </a:prstGeom>
          <a:solidFill>
            <a:schemeClr val="bg1">
              <a:lumMod val="50000"/>
              <a:alpha val="35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a:ln>
                <a:noFill/>
              </a:ln>
              <a:solidFill>
                <a:prstClr val="white"/>
              </a:solidFill>
              <a:effectLst/>
              <a:uLnTx/>
              <a:uFillTx/>
              <a:latin typeface="Graphik Light"/>
              <a:ea typeface="+mn-ea"/>
              <a:cs typeface="+mn-cs"/>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4339" y="3741756"/>
            <a:ext cx="663909" cy="655868"/>
          </a:xfrm>
          <a:prstGeom prst="rect">
            <a:avLst/>
          </a:prstGeom>
          <a:solidFill>
            <a:srgbClr val="002A86">
              <a:alpha val="3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327" y="3732424"/>
            <a:ext cx="663909" cy="655868"/>
          </a:xfrm>
          <a:prstGeom prst="rect">
            <a:avLst/>
          </a:prstGeom>
          <a:solidFill>
            <a:srgbClr val="0070F2">
              <a:alpha val="3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315" y="5084616"/>
            <a:ext cx="663909" cy="655868"/>
          </a:xfrm>
          <a:prstGeom prst="rect">
            <a:avLst/>
          </a:prstGeom>
          <a:solidFill>
            <a:schemeClr val="bg1">
              <a:lumMod val="50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4339" y="5084617"/>
            <a:ext cx="663909" cy="655868"/>
          </a:xfrm>
          <a:prstGeom prst="rect">
            <a:avLst/>
          </a:prstGeom>
          <a:solidFill>
            <a:srgbClr val="002A86"/>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327" y="5084616"/>
            <a:ext cx="663909" cy="655868"/>
          </a:xfrm>
          <a:prstGeom prst="rect">
            <a:avLst/>
          </a:prstGeom>
          <a:solidFill>
            <a:srgbClr val="0070F2"/>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315" y="4408520"/>
            <a:ext cx="663909" cy="655868"/>
          </a:xfrm>
          <a:prstGeom prst="rect">
            <a:avLst/>
          </a:prstGeom>
          <a:solidFill>
            <a:schemeClr val="bg1">
              <a:lumMod val="50000"/>
              <a:alpha val="55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4339" y="4408520"/>
            <a:ext cx="663909" cy="655868"/>
          </a:xfrm>
          <a:prstGeom prst="rect">
            <a:avLst/>
          </a:prstGeom>
          <a:solidFill>
            <a:srgbClr val="002A86">
              <a:alpha val="5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327" y="4408520"/>
            <a:ext cx="663909" cy="655868"/>
          </a:xfrm>
          <a:prstGeom prst="rect">
            <a:avLst/>
          </a:prstGeom>
          <a:solidFill>
            <a:srgbClr val="0070F2">
              <a:alpha val="5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326" y="3504286"/>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0F2"/>
                </a:solidFill>
                <a:effectLst/>
                <a:uLnTx/>
                <a:uFillTx/>
                <a:latin typeface="72 Brand Medium"/>
                <a:ea typeface="+mn-ea"/>
                <a:cs typeface="+mn-cs"/>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4338" y="3504286"/>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2A86"/>
                </a:solidFill>
                <a:effectLst/>
                <a:uLnTx/>
                <a:uFillTx/>
                <a:latin typeface="72 Brand Medium"/>
                <a:ea typeface="+mn-ea"/>
                <a:cs typeface="+mn-cs"/>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314" y="3504287"/>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lumMod val="50000"/>
                  </a:srgbClr>
                </a:solidFill>
                <a:effectLst/>
                <a:uLnTx/>
                <a:uFillTx/>
                <a:latin typeface="72 Brand Medium"/>
                <a:ea typeface="+mn-ea"/>
                <a:cs typeface="+mn-cs"/>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80025" y="4686547"/>
            <a:ext cx="662400" cy="106346"/>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80026" y="4018499"/>
            <a:ext cx="662400" cy="90250"/>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80026" y="5362644"/>
            <a:ext cx="662400" cy="106346"/>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3541" y="92791"/>
            <a:ext cx="1271120" cy="369236"/>
          </a:xfrm>
          <a:prstGeom prst="rect">
            <a:avLst/>
          </a:prstGeom>
          <a:noFill/>
        </p:spPr>
        <p:txBody>
          <a:bodyPr wrap="square" lIns="91440" tIns="45720" rIns="91440" bIns="45720" anchor="t">
            <a:spAutoFit/>
          </a:bodyPr>
          <a:lstStyle/>
          <a:p>
            <a:pPr marL="0" marR="0" lvl="0" indent="0" algn="r" defTabSz="1088776" rtl="0" eaLnBrk="1" fontAlgn="auto" latinLnBrk="0" hangingPunct="1">
              <a:lnSpc>
                <a:spcPct val="100000"/>
              </a:lnSpc>
              <a:spcBef>
                <a:spcPts val="0"/>
              </a:spcBef>
              <a:spcAft>
                <a:spcPts val="0"/>
              </a:spcAft>
              <a:buClrTx/>
              <a:buSzTx/>
              <a:buFontTx/>
              <a:buNone/>
              <a:tabLst/>
              <a:defRPr/>
            </a:pPr>
            <a:r>
              <a:rPr lang="de-DE" sz="1750" i="1" kern="0">
                <a:solidFill>
                  <a:srgbClr val="1B90FF"/>
                </a:solidFill>
                <a:latin typeface="72 Brand"/>
                <a:ea typeface="Arial Unicode MS"/>
                <a:cs typeface="Arial Unicode MS"/>
              </a:rPr>
              <a:t>CPR</a:t>
            </a:r>
            <a:endParaRPr kumimoji="0" lang="de-DE" sz="1799" b="0" i="0" u="none" strike="noStrike" kern="1200" cap="none" spc="0" normalizeH="0" baseline="0" noProof="0">
              <a:ln>
                <a:noFill/>
              </a:ln>
              <a:solidFill>
                <a:srgbClr val="000000"/>
              </a:solidFill>
              <a:effectLst/>
              <a:uLnTx/>
              <a:uFillTx/>
              <a:latin typeface="72 Brand"/>
              <a:ea typeface="+mn-ea"/>
              <a:cs typeface="+mn-cs"/>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375" y="5766761"/>
            <a:ext cx="1872000" cy="215444"/>
          </a:xfrm>
          <a:prstGeom prst="rect">
            <a:avLst/>
          </a:prstGeom>
          <a:noFill/>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72 Brand"/>
                <a:ea typeface="+mn-ea"/>
                <a:cs typeface="Arial"/>
              </a:rPr>
              <a:t>Quantitative values are to be defined </a:t>
            </a:r>
            <a:endParaRPr kumimoji="0" lang="de-DE" sz="800" b="0" i="1" u="none" strike="noStrike" kern="1200" cap="none" spc="0" normalizeH="0" baseline="0" noProof="0">
              <a:ln>
                <a:noFill/>
              </a:ln>
              <a:solidFill>
                <a:srgbClr val="000000"/>
              </a:solidFill>
              <a:effectLst/>
              <a:uLnTx/>
              <a:uFillTx/>
              <a:latin typeface="72 Brand"/>
              <a:ea typeface="+mn-ea"/>
              <a:cs typeface="+mn-cs"/>
            </a:endParaRPr>
          </a:p>
        </p:txBody>
      </p:sp>
      <p:grpSp>
        <p:nvGrpSpPr>
          <p:cNvPr id="46" name="Group 128">
            <a:extLst>
              <a:ext uri="{FF2B5EF4-FFF2-40B4-BE49-F238E27FC236}">
                <a16:creationId xmlns:a16="http://schemas.microsoft.com/office/drawing/2014/main" id="{0FFD433E-DEE2-49AB-B6D1-8106EAEE6901}"/>
              </a:ext>
            </a:extLst>
          </p:cNvPr>
          <p:cNvGrpSpPr>
            <a:grpSpLocks noChangeAspect="1"/>
          </p:cNvGrpSpPr>
          <p:nvPr/>
        </p:nvGrpSpPr>
        <p:grpSpPr bwMode="auto">
          <a:xfrm>
            <a:off x="5920873" y="4500102"/>
            <a:ext cx="385402" cy="360000"/>
            <a:chOff x="5686" y="1950"/>
            <a:chExt cx="440" cy="411"/>
          </a:xfrm>
          <a:solidFill>
            <a:schemeClr val="bg1"/>
          </a:solidFill>
        </p:grpSpPr>
        <p:sp>
          <p:nvSpPr>
            <p:cNvPr id="48" name="Freeform 129">
              <a:extLst>
                <a:ext uri="{FF2B5EF4-FFF2-40B4-BE49-F238E27FC236}">
                  <a16:creationId xmlns:a16="http://schemas.microsoft.com/office/drawing/2014/main" id="{CB055F99-7135-4779-B24F-6DEC4861F6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9" name="Freeform 130">
              <a:extLst>
                <a:ext uri="{FF2B5EF4-FFF2-40B4-BE49-F238E27FC236}">
                  <a16:creationId xmlns:a16="http://schemas.microsoft.com/office/drawing/2014/main" id="{AD6FCE6D-C7D1-44D8-8B6F-887B864AAB9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0" name="Freeform 131">
              <a:extLst>
                <a:ext uri="{FF2B5EF4-FFF2-40B4-BE49-F238E27FC236}">
                  <a16:creationId xmlns:a16="http://schemas.microsoft.com/office/drawing/2014/main" id="{B7BF2660-D6C7-4D07-9EB3-78A0A908A18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1" name="Freeform 132">
              <a:extLst>
                <a:ext uri="{FF2B5EF4-FFF2-40B4-BE49-F238E27FC236}">
                  <a16:creationId xmlns:a16="http://schemas.microsoft.com/office/drawing/2014/main" id="{027ECAAE-8708-49FD-B793-9325615DD87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2" name="Freeform 133">
              <a:extLst>
                <a:ext uri="{FF2B5EF4-FFF2-40B4-BE49-F238E27FC236}">
                  <a16:creationId xmlns:a16="http://schemas.microsoft.com/office/drawing/2014/main" id="{342951CD-6FCA-456D-8B3D-1AEB112A6C5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3" name="Freeform 134">
              <a:extLst>
                <a:ext uri="{FF2B5EF4-FFF2-40B4-BE49-F238E27FC236}">
                  <a16:creationId xmlns:a16="http://schemas.microsoft.com/office/drawing/2014/main" id="{A5D98A76-1F16-4500-9684-1E6EC7E35C5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4" name="Freeform 135">
              <a:extLst>
                <a:ext uri="{FF2B5EF4-FFF2-40B4-BE49-F238E27FC236}">
                  <a16:creationId xmlns:a16="http://schemas.microsoft.com/office/drawing/2014/main" id="{E0638857-4FEC-4C6F-9F85-D760CD68C69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gr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6606724" y="4500102"/>
            <a:ext cx="385402" cy="360000"/>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grpSp>
    </p:spTree>
    <p:extLst>
      <p:ext uri="{BB962C8B-B14F-4D97-AF65-F5344CB8AC3E}">
        <p14:creationId xmlns:p14="http://schemas.microsoft.com/office/powerpoint/2010/main" val="3407806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extLst>
              <p:ext uri="{D42A27DB-BD31-4B8C-83A1-F6EECF244321}">
                <p14:modId xmlns:p14="http://schemas.microsoft.com/office/powerpoint/2010/main" val="3849975175"/>
              </p:ext>
            </p:extLst>
          </p:nvPr>
        </p:nvGraphicFramePr>
        <p:xfrm>
          <a:off x="6347" y="4264"/>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6347" y="4264"/>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6913" y="504762"/>
            <a:ext cx="11180652" cy="515526"/>
          </a:xfrm>
        </p:spPr>
        <p:txBody>
          <a:bodyPr vert="horz"/>
          <a:lstStyle/>
          <a:p>
            <a:pPr>
              <a:spcBef>
                <a:spcPts val="300"/>
              </a:spcBef>
              <a:spcAft>
                <a:spcPct val="0"/>
              </a:spcAft>
            </a:pPr>
            <a:r>
              <a:rPr lang="en-US" sz="1950" b="1">
                <a:latin typeface="+mj-lt"/>
                <a:hlinkClick r:id="rId6"/>
              </a:rPr>
              <a:t>SP</a:t>
            </a:r>
            <a:r>
              <a:rPr lang="en-DE" sz="1950" b="1">
                <a:latin typeface="+mj-lt"/>
                <a:hlinkClick r:id="rId7"/>
              </a:rPr>
              <a:t>-2</a:t>
            </a:r>
            <a:r>
              <a:rPr lang="en-DE" sz="1950" b="1">
                <a:latin typeface="72 Brand Medium"/>
                <a:hlinkClick r:id="rId6"/>
              </a:rPr>
              <a:t>6108</a:t>
            </a:r>
            <a:r>
              <a:rPr lang="en-DE" sz="1950" b="1">
                <a:latin typeface="72 Brand Medium"/>
                <a:hlinkClick r:id="rId7"/>
              </a:rPr>
              <a:t> </a:t>
            </a:r>
            <a:r>
              <a:rPr lang="en-US" sz="1950" b="1">
                <a:latin typeface="72 Brand Medium"/>
              </a:rPr>
              <a:t>– </a:t>
            </a:r>
            <a:r>
              <a:rPr lang="en-US" sz="1950" b="1">
                <a:latin typeface="72 Brand Medium"/>
                <a:ea typeface="+mj-lt"/>
                <a:cs typeface="+mj-lt"/>
              </a:rPr>
              <a:t>OCS Contracts and COPA Implementation in CDP (Phase 3) </a:t>
            </a:r>
            <a:br>
              <a:rPr lang="en-US" sz="1950" b="1">
                <a:latin typeface="72 Brand Medium"/>
                <a:ea typeface="+mj-lt"/>
                <a:cs typeface="+mj-lt"/>
              </a:rPr>
            </a:br>
            <a:r>
              <a:rPr lang="en-GB" sz="1400">
                <a:latin typeface="72 Brand Medium"/>
                <a:ea typeface="+mj-lt"/>
                <a:cs typeface="+mj-lt"/>
              </a:rPr>
              <a:t>Use Case Details</a:t>
            </a:r>
            <a:endParaRPr lang="en-US">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6914" y="1406123"/>
            <a:ext cx="11486213" cy="479114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defRPr/>
            </a:pPr>
            <a:endParaRPr lang="en-GB" sz="1797">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8316" y="1509260"/>
            <a:ext cx="4318875" cy="16115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Problem statement</a:t>
            </a:r>
          </a:p>
          <a:p>
            <a:pPr marL="171450" indent="-171450">
              <a:buFont typeface="Arial"/>
              <a:buChar char="•"/>
            </a:pPr>
            <a:endParaRPr lang="en-US" sz="1000">
              <a:solidFill>
                <a:schemeClr val="tx1"/>
              </a:solidFill>
              <a:latin typeface="Arial" panose="020B0604020202020204" pitchFamily="34" charset="0"/>
              <a:cs typeface="Arial" panose="020B0604020202020204" pitchFamily="34" charset="0"/>
            </a:endParaRPr>
          </a:p>
          <a:p>
            <a:pPr marL="171450" indent="-171450">
              <a:buFont typeface="Arial"/>
              <a:buChar char="•"/>
            </a:pPr>
            <a:r>
              <a:rPr lang="en-US" sz="1000">
                <a:solidFill>
                  <a:schemeClr val="tx1"/>
                </a:solidFill>
                <a:latin typeface="Arial" panose="020B0604020202020204" pitchFamily="34" charset="0"/>
                <a:ea typeface="Times New Roman" panose="02020603050405020304" pitchFamily="18" charset="0"/>
                <a:cs typeface="Arial" panose="020B0604020202020204" pitchFamily="34" charset="0"/>
              </a:rPr>
              <a:t>Integrating COPA and Contract data into a CDP, we can achieve a 360-degree view of a customer, not just from a marketing and sales perspective but also in terms of profitability and contractual obligations.</a:t>
            </a:r>
          </a:p>
          <a:p>
            <a:pPr marL="171450" indent="-171450">
              <a:buFont typeface="Arial"/>
              <a:buChar char="•"/>
            </a:pPr>
            <a:r>
              <a:rPr lang="en-US" sz="1000">
                <a:solidFill>
                  <a:schemeClr val="tx1"/>
                </a:solidFill>
                <a:latin typeface="Arial" panose="020B0604020202020204" pitchFamily="34" charset="0"/>
                <a:ea typeface="Times New Roman" panose="02020603050405020304" pitchFamily="18" charset="0"/>
                <a:cs typeface="Arial" panose="020B0604020202020204" pitchFamily="34" charset="0"/>
              </a:rPr>
              <a:t>Enable CDP system to segment customers and personalize their marketing strategies based on their transactional data like Contracts , COPA and Opportunity Pipeline</a:t>
            </a:r>
          </a:p>
          <a:p>
            <a:pPr marL="171450" indent="-171450">
              <a:buFont typeface="Arial"/>
              <a:buChar char="•"/>
            </a:pPr>
            <a:r>
              <a:rPr lang="en-US" sz="1800" kern="0">
                <a:latin typeface="Times New Roman" panose="02020603050405020304" pitchFamily="18" charset="0"/>
                <a:ea typeface="Times New Roman" panose="02020603050405020304" pitchFamily="18" charset="0"/>
                <a:cs typeface="Times New Roman" panose="02020603050405020304" pitchFamily="18" charset="0"/>
              </a:rPr>
              <a:t>CDPs allow companies to </a:t>
            </a:r>
            <a:r>
              <a:rPr lang="en-US" sz="1800" b="1" kern="0">
                <a:latin typeface="Times New Roman" panose="02020603050405020304" pitchFamily="18" charset="0"/>
                <a:ea typeface="Times New Roman" panose="02020603050405020304" pitchFamily="18" charset="0"/>
                <a:cs typeface="Times New Roman" panose="02020603050405020304" pitchFamily="18" charset="0"/>
              </a:rPr>
              <a:t>segment</a:t>
            </a:r>
            <a:r>
              <a:rPr lang="en-US" sz="1800" kern="0">
                <a:latin typeface="Times New Roman" panose="02020603050405020304" pitchFamily="18" charset="0"/>
                <a:ea typeface="Times New Roman" panose="02020603050405020304" pitchFamily="18" charset="0"/>
                <a:cs typeface="Times New Roman" panose="02020603050405020304" pitchFamily="18" charset="0"/>
              </a:rPr>
              <a:t> customers and personalize their marketing strategies based on behavioral, demographic, and transactional data.</a:t>
            </a:r>
            <a:endParaRPr lang="en-US" sz="1800" kern="100">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a:buChar char="•"/>
            </a:pPr>
            <a:endParaRPr lang="en-US" sz="100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71450" indent="-171450">
              <a:buFont typeface="Arial"/>
              <a:buChar char="•"/>
            </a:pPr>
            <a:endParaRPr lang="en-US" sz="100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71450" indent="-171450">
              <a:buFont typeface="Arial"/>
              <a:buChar char="•"/>
            </a:pPr>
            <a:endParaRPr lang="en-US" sz="1000">
              <a:solidFill>
                <a:schemeClr val="tx1"/>
              </a:solidFill>
            </a:endParaRP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8316" y="3194970"/>
            <a:ext cx="4318875" cy="291228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Scope</a:t>
            </a:r>
          </a:p>
          <a:p>
            <a:pPr marL="171450" indent="-171450" defTabSz="913578">
              <a:spcAft>
                <a:spcPts val="300"/>
              </a:spcAft>
              <a:buFont typeface="Arial" panose="020B0604020202020204" pitchFamily="34" charset="0"/>
              <a:buChar char="•"/>
              <a:defRPr/>
            </a:pPr>
            <a:r>
              <a:rPr lang="en-US" sz="1000">
                <a:solidFill>
                  <a:schemeClr val="tx1"/>
                </a:solidFill>
                <a:latin typeface="Arial" panose="020B0604020202020204" pitchFamily="34" charset="0"/>
                <a:ea typeface="Calibri" panose="020F0502020204030204" pitchFamily="34" charset="0"/>
                <a:cs typeface="Arial" panose="020B0604020202020204" pitchFamily="34" charset="0"/>
              </a:rPr>
              <a:t>Establish a ETL processes to pull COPA and Contract data from BWP SAP into the CDP.</a:t>
            </a:r>
          </a:p>
          <a:p>
            <a:pPr marL="171450" indent="-171450" defTabSz="913578">
              <a:spcAft>
                <a:spcPts val="300"/>
              </a:spcAft>
              <a:buFont typeface="Arial" panose="020B0604020202020204" pitchFamily="34" charset="0"/>
              <a:buChar char="•"/>
              <a:defRPr/>
            </a:pPr>
            <a:r>
              <a:rPr lang="en-US" sz="1000">
                <a:solidFill>
                  <a:schemeClr val="tx1"/>
                </a:solidFill>
                <a:latin typeface="Arial" panose="020B0604020202020204" pitchFamily="34" charset="0"/>
                <a:ea typeface="Calibri" panose="020F0502020204030204" pitchFamily="34" charset="0"/>
                <a:cs typeface="Arial" panose="020B0604020202020204" pitchFamily="34" charset="0"/>
              </a:rPr>
              <a:t>In order to use profitability and contract data effectively in customer engagement, integrating real-time or near real-time data streams from BWP systems into the CDP is ideal.</a:t>
            </a:r>
            <a:endParaRPr lang="en-GB" sz="1000">
              <a:solidFill>
                <a:schemeClr val="tx1"/>
              </a:solidFill>
              <a:latin typeface="Arial" panose="020B0604020202020204" pitchFamily="34" charset="0"/>
              <a:cs typeface="Arial" panose="020B0604020202020204" pitchFamily="34" charset="0"/>
            </a:endParaRPr>
          </a:p>
          <a:p>
            <a:pPr marL="171450" indent="-171450" defTabSz="913852">
              <a:buFont typeface="Arial,Sans-Serif"/>
              <a:buChar char="•"/>
              <a:defRPr/>
            </a:pPr>
            <a:endParaRPr lang="en-US" sz="1000">
              <a:solidFill>
                <a:schemeClr val="tx1"/>
              </a:solidFill>
              <a:latin typeface="Arial" panose="020B0604020202020204" pitchFamily="34" charset="0"/>
              <a:cs typeface="Arial" panose="020B0604020202020204" pitchFamily="34" charset="0"/>
            </a:endParaRPr>
          </a:p>
          <a:p>
            <a:pPr marL="171450" indent="-171450" defTabSz="913852">
              <a:buFont typeface="Arial,Sans-Serif"/>
              <a:buChar char="•"/>
              <a:defRPr/>
            </a:pPr>
            <a:endParaRPr lang="en-US" sz="1000">
              <a:solidFill>
                <a:schemeClr val="tx1"/>
              </a:solidFill>
              <a:latin typeface="Arial" panose="020B0604020202020204" pitchFamily="34" charset="0"/>
              <a:cs typeface="Arial" panose="020B0604020202020204" pitchFamily="34" charset="0"/>
            </a:endParaRPr>
          </a:p>
          <a:p>
            <a:pPr marL="171450" indent="-171450" defTabSz="913852">
              <a:buFont typeface="Arial,Sans-Serif"/>
              <a:buChar char="•"/>
              <a:defRPr/>
            </a:pPr>
            <a:endParaRPr lang="en-US" sz="1000">
              <a:solidFill>
                <a:schemeClr val="tx1"/>
              </a:solidFill>
              <a:highlight>
                <a:srgbClr val="FFFF00"/>
              </a:highlight>
              <a:latin typeface="Arial" panose="020B0604020202020204" pitchFamily="34" charset="0"/>
              <a:cs typeface="Arial" panose="020B0604020202020204" pitchFamily="34" charset="0"/>
            </a:endParaRPr>
          </a:p>
          <a:p>
            <a:pPr marL="171450" indent="-171450" defTabSz="913852">
              <a:buFont typeface="Arial,Sans-Serif"/>
              <a:buChar char="•"/>
              <a:defRPr/>
            </a:pPr>
            <a:endParaRPr lang="en-US" sz="1000">
              <a:solidFill>
                <a:schemeClr val="tx1"/>
              </a:solidFill>
              <a:highlight>
                <a:srgbClr val="FFFF00"/>
              </a:highlight>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61858" y="1509259"/>
            <a:ext cx="3786061" cy="459799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000">
                <a:solidFill>
                  <a:schemeClr val="tx1"/>
                </a:solidFill>
                <a:latin typeface="72 Brand Medium"/>
              </a:rPr>
              <a:t>Value</a:t>
            </a:r>
          </a:p>
          <a:p>
            <a:pPr defTabSz="913578">
              <a:spcAft>
                <a:spcPts val="300"/>
              </a:spcAft>
              <a:defRPr/>
            </a:pPr>
            <a:r>
              <a:rPr lang="en-US" sz="1000">
                <a:solidFill>
                  <a:schemeClr val="tx1"/>
                </a:solidFill>
                <a:latin typeface="Arial" panose="020B0604020202020204" pitchFamily="34" charset="0"/>
                <a:ea typeface="Calibri" panose="020F0502020204030204" pitchFamily="34" charset="0"/>
                <a:cs typeface="Arial" panose="020B0604020202020204" pitchFamily="34" charset="0"/>
              </a:rPr>
              <a:t>Integrating COPA and Contract data into a CDP provides a richer, more comprehensive view of each customer. It enables a deeper understanding of customer profitability, contractual obligations, and behavior, empowering companies to optimize marketing strategies, improve customer retention, and drive better business decisions across departments. </a:t>
            </a:r>
            <a:endParaRPr lang="en-US" sz="1000">
              <a:solidFill>
                <a:schemeClr val="tx1"/>
              </a:solidFill>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9092" y="2297504"/>
            <a:ext cx="2972629" cy="8277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Business unit </a:t>
            </a:r>
          </a:p>
          <a:p>
            <a:pPr defTabSz="913578">
              <a:spcAft>
                <a:spcPts val="300"/>
              </a:spcAft>
              <a:defRPr/>
            </a:pPr>
            <a:r>
              <a:rPr lang="en-GB" sz="1100">
                <a:solidFill>
                  <a:srgbClr val="000000"/>
                </a:solidFill>
                <a:latin typeface="72 Brand"/>
                <a:cs typeface="Arial"/>
              </a:rPr>
              <a:t>Marketing</a:t>
            </a:r>
          </a:p>
          <a:p>
            <a:pPr defTabSz="913578">
              <a:spcAft>
                <a:spcPts val="300"/>
              </a:spcAft>
              <a:defRPr/>
            </a:pPr>
            <a:r>
              <a:rPr lang="en-GB" sz="1100">
                <a:solidFill>
                  <a:srgbClr val="000000"/>
                </a:solidFill>
                <a:latin typeface="72 Brand"/>
                <a:cs typeface="Arial"/>
              </a:rPr>
              <a:t>Sales</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9094" y="1509259"/>
            <a:ext cx="2972631" cy="72841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Use case owner (</a:t>
            </a:r>
            <a:r>
              <a:rPr lang="en-DE" sz="1400">
                <a:solidFill>
                  <a:srgbClr val="0070F2"/>
                </a:solidFill>
                <a:latin typeface="72 Brand Medium"/>
              </a:rPr>
              <a:t>IDM</a:t>
            </a:r>
            <a:r>
              <a:rPr lang="en-GB" sz="1400">
                <a:solidFill>
                  <a:srgbClr val="0070F2"/>
                </a:solidFill>
                <a:latin typeface="72 Brand Medium"/>
              </a:rPr>
              <a:t>)</a:t>
            </a:r>
            <a:endParaRPr lang="en-GB" sz="1400">
              <a:solidFill>
                <a:srgbClr val="0070F2"/>
              </a:solidFill>
              <a:latin typeface="72 Brand Medium"/>
              <a:cs typeface="Arial"/>
            </a:endParaRPr>
          </a:p>
          <a:p>
            <a:pPr defTabSz="913578">
              <a:buClr>
                <a:srgbClr val="3CA014"/>
              </a:buClr>
              <a:defRPr/>
            </a:pPr>
            <a:r>
              <a:rPr lang="en-US" sz="1100">
                <a:solidFill>
                  <a:schemeClr val="tx1"/>
                </a:solidFill>
                <a:latin typeface="72 Brand"/>
              </a:rPr>
              <a:t>Krishna Kumar Anguraj</a:t>
            </a:r>
            <a:endParaRPr lang="en-GB" sz="1100">
              <a:solidFill>
                <a:schemeClr val="tx1"/>
              </a:solidFill>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9092" y="4091769"/>
            <a:ext cx="2972629" cy="97219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Business contacts</a:t>
            </a:r>
          </a:p>
          <a:p>
            <a:pPr defTabSz="913852">
              <a:defRPr/>
            </a:pPr>
            <a:r>
              <a:rPr lang="en-US" sz="1000">
                <a:solidFill>
                  <a:schemeClr val="tx1"/>
                </a:solidFill>
                <a:latin typeface="Arial" panose="020B0604020202020204" pitchFamily="34" charset="0"/>
                <a:ea typeface="+mn-lt"/>
                <a:cs typeface="Arial" panose="020B0604020202020204" pitchFamily="34" charset="0"/>
              </a:rPr>
              <a:t>Katarina Cavigelli</a:t>
            </a:r>
          </a:p>
          <a:p>
            <a:pPr defTabSz="913852">
              <a:defRPr/>
            </a:pPr>
            <a:r>
              <a:rPr lang="en-US" sz="1000">
                <a:solidFill>
                  <a:schemeClr val="tx1"/>
                </a:solidFill>
                <a:latin typeface="Arial" panose="020B0604020202020204" pitchFamily="34" charset="0"/>
                <a:ea typeface="+mn-lt"/>
                <a:cs typeface="Arial" panose="020B0604020202020204" pitchFamily="34" charset="0"/>
              </a:rPr>
              <a:t>BRAU, Alexandre</a:t>
            </a:r>
          </a:p>
          <a:p>
            <a:pPr defTabSz="913852">
              <a:defRPr/>
            </a:pPr>
            <a:r>
              <a:rPr lang="en-US" sz="1000">
                <a:solidFill>
                  <a:schemeClr val="tx1"/>
                </a:solidFill>
                <a:latin typeface="Arial" panose="020B0604020202020204" pitchFamily="34" charset="0"/>
                <a:ea typeface="Calibri" panose="020F0502020204030204" pitchFamily="34" charset="0"/>
                <a:cs typeface="Arial" panose="020B0604020202020204" pitchFamily="34" charset="0"/>
              </a:rPr>
              <a:t>Yoshioka, Minori </a:t>
            </a:r>
            <a:endParaRPr lang="en-US" sz="1000">
              <a:solidFill>
                <a:schemeClr val="tx1"/>
              </a:solidFill>
              <a:latin typeface="Arial" panose="020B0604020202020204" pitchFamily="34" charset="0"/>
              <a:ea typeface="+mn-lt"/>
              <a:cs typeface="Arial" panose="020B0604020202020204" pitchFamily="34" charset="0"/>
            </a:endParaRPr>
          </a:p>
          <a:p>
            <a:pPr defTabSz="913852">
              <a:defRPr/>
            </a:pPr>
            <a:r>
              <a:rPr lang="en-US" sz="1000">
                <a:solidFill>
                  <a:schemeClr val="tx1"/>
                </a:solidFill>
                <a:latin typeface="Arial" panose="020B0604020202020204" pitchFamily="34" charset="0"/>
                <a:ea typeface="+mn-lt"/>
                <a:cs typeface="Arial" panose="020B0604020202020204" pitchFamily="34" charset="0"/>
              </a:rPr>
              <a:t>Roland Klein(IT)</a:t>
            </a: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6203" y="5137117"/>
            <a:ext cx="2972629" cy="97013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Affected key users</a:t>
            </a:r>
          </a:p>
          <a:p>
            <a:pPr defTabSz="913578">
              <a:spcAft>
                <a:spcPts val="300"/>
              </a:spcAft>
              <a:defRPr/>
            </a:pPr>
            <a:r>
              <a:rPr lang="en-GB" sz="1000">
                <a:solidFill>
                  <a:schemeClr val="tx1"/>
                </a:solidFill>
                <a:latin typeface="Arial" panose="020B0604020202020204" pitchFamily="34" charset="0"/>
                <a:ea typeface="+mn-lt"/>
                <a:cs typeface="Arial" panose="020B0604020202020204" pitchFamily="34" charset="0"/>
              </a:rPr>
              <a:t>Sales &amp; Finance Key Users</a:t>
            </a:r>
          </a:p>
          <a:p>
            <a:pPr defTabSz="913578">
              <a:spcAft>
                <a:spcPts val="300"/>
              </a:spcAft>
              <a:defRPr/>
            </a:pPr>
            <a:endParaRPr lang="en-GB" sz="1100">
              <a:solidFill>
                <a:schemeClr val="tx1"/>
              </a:solidFill>
              <a:latin typeface="72 Brand Medium"/>
            </a:endParaRP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9092" y="3190830"/>
            <a:ext cx="2972629" cy="8277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Business sub-unit</a:t>
            </a:r>
            <a:endParaRPr lang="en-GB" sz="1400">
              <a:solidFill>
                <a:srgbClr val="0070F2"/>
              </a:solidFill>
              <a:latin typeface="72 Brand Medium"/>
              <a:cs typeface="Arial"/>
            </a:endParaRPr>
          </a:p>
          <a:p>
            <a:pPr defTabSz="913578">
              <a:defRPr/>
            </a:pPr>
            <a:endParaRPr lang="en-US" sz="1100">
              <a:solidFill>
                <a:srgbClr val="000000"/>
              </a:solidFill>
              <a:latin typeface="72 Brand"/>
              <a:cs typeface="Arial"/>
            </a:endParaRPr>
          </a:p>
          <a:p>
            <a:pPr defTabSz="913578">
              <a:defRPr/>
            </a:pPr>
            <a:endParaRPr lang="en-US" sz="110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398" y="3732346"/>
            <a:ext cx="663736" cy="655697"/>
          </a:xfrm>
          <a:prstGeom prst="rect">
            <a:avLst/>
          </a:prstGeom>
          <a:solidFill>
            <a:schemeClr val="bg1">
              <a:lumMod val="50000"/>
              <a:alpha val="35000"/>
            </a:schemeClr>
          </a:solidFill>
          <a:ln w="12700" cap="flat" cmpd="sng" algn="ctr">
            <a:noFill/>
            <a:prstDash val="solid"/>
            <a:miter lim="800000"/>
          </a:ln>
          <a:effectLst/>
        </p:spPr>
        <p:txBody>
          <a:bodyPr tIns="91416" bIns="91416" rtlCol="0" anchor="ctr"/>
          <a:lstStyle/>
          <a:p>
            <a:pPr algn="ctr" defTabSz="914126">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4064" y="3741676"/>
            <a:ext cx="663736" cy="655697"/>
          </a:xfrm>
          <a:prstGeom prst="rect">
            <a:avLst/>
          </a:prstGeom>
          <a:solidFill>
            <a:srgbClr val="002A86">
              <a:alpha val="3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231" y="3732346"/>
            <a:ext cx="663736" cy="655697"/>
          </a:xfrm>
          <a:prstGeom prst="rect">
            <a:avLst/>
          </a:prstGeom>
          <a:solidFill>
            <a:srgbClr val="0070F2">
              <a:alpha val="3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398" y="5084186"/>
            <a:ext cx="663736" cy="655697"/>
          </a:xfrm>
          <a:prstGeom prst="rect">
            <a:avLst/>
          </a:prstGeom>
          <a:solidFill>
            <a:schemeClr val="bg1">
              <a:lumMod val="50000"/>
            </a:scheme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4064" y="5084187"/>
            <a:ext cx="663736" cy="655697"/>
          </a:xfrm>
          <a:prstGeom prst="rect">
            <a:avLst/>
          </a:prstGeom>
          <a:solidFill>
            <a:srgbClr val="002A86"/>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231" y="5084186"/>
            <a:ext cx="663736" cy="655697"/>
          </a:xfrm>
          <a:prstGeom prst="rect">
            <a:avLst/>
          </a:prstGeom>
          <a:solidFill>
            <a:srgbClr val="0070F2"/>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398" y="4408266"/>
            <a:ext cx="663736" cy="655697"/>
          </a:xfrm>
          <a:prstGeom prst="rect">
            <a:avLst/>
          </a:prstGeom>
          <a:solidFill>
            <a:schemeClr val="bg1">
              <a:lumMod val="50000"/>
              <a:alpha val="55000"/>
            </a:scheme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4064" y="4408266"/>
            <a:ext cx="663736" cy="655697"/>
          </a:xfrm>
          <a:prstGeom prst="rect">
            <a:avLst/>
          </a:prstGeom>
          <a:solidFill>
            <a:srgbClr val="002A86">
              <a:alpha val="5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231" y="4408266"/>
            <a:ext cx="663736" cy="655697"/>
          </a:xfrm>
          <a:prstGeom prst="rect">
            <a:avLst/>
          </a:prstGeom>
          <a:solidFill>
            <a:srgbClr val="0070F2">
              <a:alpha val="5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229" y="3504267"/>
            <a:ext cx="662228" cy="89134"/>
          </a:xfrm>
          <a:prstGeom prst="rect">
            <a:avLst/>
          </a:prstGeom>
          <a:noFill/>
          <a:ln w="12700" cap="flat" cmpd="sng" algn="ctr">
            <a:noFill/>
            <a:prstDash val="solid"/>
            <a:miter lim="800000"/>
          </a:ln>
          <a:effectLst/>
        </p:spPr>
        <p:txBody>
          <a:bodyPr lIns="0" tIns="91416" rIns="0" bIns="91416" rtlCol="0" anchor="ctr"/>
          <a:lstStyle/>
          <a:p>
            <a:pPr algn="ctr" defTabSz="914126">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4063" y="3504267"/>
            <a:ext cx="662228" cy="89134"/>
          </a:xfrm>
          <a:prstGeom prst="rect">
            <a:avLst/>
          </a:prstGeom>
          <a:noFill/>
          <a:ln w="12700" cap="flat" cmpd="sng" algn="ctr">
            <a:noFill/>
            <a:prstDash val="solid"/>
            <a:miter lim="800000"/>
          </a:ln>
          <a:effectLst/>
        </p:spPr>
        <p:txBody>
          <a:bodyPr lIns="0" tIns="91416" rIns="0" bIns="91416" rtlCol="0" anchor="ctr"/>
          <a:lstStyle/>
          <a:p>
            <a:pPr algn="ctr" defTabSz="914126">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396" y="3504268"/>
            <a:ext cx="662228" cy="89134"/>
          </a:xfrm>
          <a:prstGeom prst="rect">
            <a:avLst/>
          </a:prstGeom>
          <a:noFill/>
          <a:ln w="12700" cap="flat" cmpd="sng" algn="ctr">
            <a:noFill/>
            <a:prstDash val="solid"/>
            <a:miter lim="800000"/>
          </a:ln>
          <a:effectLst/>
        </p:spPr>
        <p:txBody>
          <a:bodyPr lIns="0" tIns="91416" rIns="0" bIns="91416" rtlCol="0" anchor="ctr"/>
          <a:lstStyle/>
          <a:p>
            <a:pPr algn="ctr" defTabSz="914126">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613" y="4686220"/>
            <a:ext cx="662228" cy="106318"/>
          </a:xfrm>
          <a:prstGeom prst="rect">
            <a:avLst/>
          </a:prstGeom>
          <a:noFill/>
          <a:ln w="12700" cap="flat" cmpd="sng" algn="ctr">
            <a:noFill/>
            <a:prstDash val="solid"/>
            <a:miter lim="800000"/>
          </a:ln>
          <a:effectLst/>
        </p:spPr>
        <p:txBody>
          <a:bodyPr tIns="91416" bIns="91416" rtlCol="0" anchor="ctr"/>
          <a:lstStyle/>
          <a:p>
            <a:pPr algn="ctr" defTabSz="914126">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614" y="4018346"/>
            <a:ext cx="662228" cy="90227"/>
          </a:xfrm>
          <a:prstGeom prst="rect">
            <a:avLst/>
          </a:prstGeom>
          <a:noFill/>
          <a:ln w="12700" cap="flat" cmpd="sng" algn="ctr">
            <a:noFill/>
            <a:prstDash val="solid"/>
            <a:miter lim="800000"/>
          </a:ln>
          <a:effectLst/>
        </p:spPr>
        <p:txBody>
          <a:bodyPr tIns="91416" bIns="91416" rtlCol="0" anchor="ctr"/>
          <a:lstStyle/>
          <a:p>
            <a:pPr algn="ctr" defTabSz="914126">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614" y="5362141"/>
            <a:ext cx="662228" cy="106318"/>
          </a:xfrm>
          <a:prstGeom prst="rect">
            <a:avLst/>
          </a:prstGeom>
          <a:noFill/>
          <a:ln w="12700" cap="flat" cmpd="sng" algn="ctr">
            <a:noFill/>
            <a:prstDash val="solid"/>
            <a:miter lim="800000"/>
          </a:ln>
          <a:effectLst/>
        </p:spPr>
        <p:txBody>
          <a:bodyPr tIns="91416" bIns="91416" rtlCol="0" anchor="ctr"/>
          <a:lstStyle/>
          <a:p>
            <a:pPr algn="ctr" defTabSz="914126">
              <a:defRPr/>
            </a:pPr>
            <a:r>
              <a:rPr lang="en-US" sz="700" kern="0">
                <a:solidFill>
                  <a:prstClr val="black">
                    <a:lumMod val="75000"/>
                    <a:lumOff val="25000"/>
                  </a:prstClr>
                </a:solidFill>
                <a:latin typeface="72 Brand Medium"/>
              </a:rPr>
              <a:t>Future Recurring Annually</a:t>
            </a: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28" y="5766152"/>
            <a:ext cx="1871513" cy="215388"/>
          </a:xfrm>
          <a:prstGeom prst="rect">
            <a:avLst/>
          </a:prstGeom>
          <a:noFill/>
        </p:spPr>
        <p:txBody>
          <a:bodyPr wrap="square">
            <a:spAutoFit/>
          </a:bodyPr>
          <a:lstStyle/>
          <a:p>
            <a:pPr defTabSz="1088449">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46" name="Group 128">
            <a:extLst>
              <a:ext uri="{FF2B5EF4-FFF2-40B4-BE49-F238E27FC236}">
                <a16:creationId xmlns:a16="http://schemas.microsoft.com/office/drawing/2014/main" id="{0FFD433E-DEE2-49AB-B6D1-8106EAEE6901}"/>
              </a:ext>
            </a:extLst>
          </p:cNvPr>
          <p:cNvGrpSpPr>
            <a:grpSpLocks noChangeAspect="1"/>
          </p:cNvGrpSpPr>
          <p:nvPr/>
        </p:nvGrpSpPr>
        <p:grpSpPr bwMode="auto">
          <a:xfrm>
            <a:off x="6617749" y="5228503"/>
            <a:ext cx="385302" cy="359906"/>
            <a:chOff x="5686" y="1950"/>
            <a:chExt cx="440" cy="411"/>
          </a:xfrm>
          <a:solidFill>
            <a:schemeClr val="bg1"/>
          </a:solidFill>
        </p:grpSpPr>
        <p:sp>
          <p:nvSpPr>
            <p:cNvPr id="48" name="Freeform 129">
              <a:extLst>
                <a:ext uri="{FF2B5EF4-FFF2-40B4-BE49-F238E27FC236}">
                  <a16:creationId xmlns:a16="http://schemas.microsoft.com/office/drawing/2014/main" id="{CB055F99-7135-4779-B24F-6DEC4861F6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49" name="Freeform 130">
              <a:extLst>
                <a:ext uri="{FF2B5EF4-FFF2-40B4-BE49-F238E27FC236}">
                  <a16:creationId xmlns:a16="http://schemas.microsoft.com/office/drawing/2014/main" id="{AD6FCE6D-C7D1-44D8-8B6F-887B864AAB9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0" name="Freeform 131">
              <a:extLst>
                <a:ext uri="{FF2B5EF4-FFF2-40B4-BE49-F238E27FC236}">
                  <a16:creationId xmlns:a16="http://schemas.microsoft.com/office/drawing/2014/main" id="{B7BF2660-D6C7-4D07-9EB3-78A0A908A18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1" name="Freeform 132">
              <a:extLst>
                <a:ext uri="{FF2B5EF4-FFF2-40B4-BE49-F238E27FC236}">
                  <a16:creationId xmlns:a16="http://schemas.microsoft.com/office/drawing/2014/main" id="{027ECAAE-8708-49FD-B793-9325615DD87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2" name="Freeform 133">
              <a:extLst>
                <a:ext uri="{FF2B5EF4-FFF2-40B4-BE49-F238E27FC236}">
                  <a16:creationId xmlns:a16="http://schemas.microsoft.com/office/drawing/2014/main" id="{342951CD-6FCA-456D-8B3D-1AEB112A6C5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3" name="Freeform 134">
              <a:extLst>
                <a:ext uri="{FF2B5EF4-FFF2-40B4-BE49-F238E27FC236}">
                  <a16:creationId xmlns:a16="http://schemas.microsoft.com/office/drawing/2014/main" id="{A5D98A76-1F16-4500-9684-1E6EC7E35C5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4" name="Freeform 135">
              <a:extLst>
                <a:ext uri="{FF2B5EF4-FFF2-40B4-BE49-F238E27FC236}">
                  <a16:creationId xmlns:a16="http://schemas.microsoft.com/office/drawing/2014/main" id="{E0638857-4FEC-4C6F-9F85-D760CD68C69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gr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293279" y="5232082"/>
            <a:ext cx="385302" cy="359906"/>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grpSp>
    </p:spTree>
    <p:extLst>
      <p:ext uri="{BB962C8B-B14F-4D97-AF65-F5344CB8AC3E}">
        <p14:creationId xmlns:p14="http://schemas.microsoft.com/office/powerpoint/2010/main" val="4053268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nvPr>
        </p:nvGraphicFramePr>
        <p:xfrm>
          <a:off x="4761" y="3372"/>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4761" y="3372"/>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5457" y="504001"/>
            <a:ext cx="11183564" cy="523220"/>
          </a:xfrm>
        </p:spPr>
        <p:txBody>
          <a:bodyPr vert="horz"/>
          <a:lstStyle/>
          <a:p>
            <a:pPr>
              <a:spcBef>
                <a:spcPts val="300"/>
              </a:spcBef>
              <a:spcAft>
                <a:spcPct val="0"/>
              </a:spcAft>
            </a:pPr>
            <a:r>
              <a:rPr lang="en-US" sz="2000">
                <a:solidFill>
                  <a:schemeClr val="tx2"/>
                </a:solidFill>
                <a:latin typeface="72 Brand Medium"/>
                <a:hlinkClick r:id="rId6">
                  <a:extLst>
                    <a:ext uri="{A12FA001-AC4F-418D-AE19-62706E023703}">
                      <ahyp:hlinkClr xmlns:ahyp="http://schemas.microsoft.com/office/drawing/2018/hyperlinkcolor" val="tx"/>
                    </a:ext>
                  </a:extLst>
                </a:hlinkClick>
              </a:rPr>
              <a:t>SP-25315</a:t>
            </a:r>
            <a:r>
              <a:rPr lang="en-US" sz="2000" b="1">
                <a:latin typeface="72 Brand Medium"/>
              </a:rPr>
              <a:t> </a:t>
            </a:r>
            <a:r>
              <a:rPr lang="en-DE" sz="2000">
                <a:latin typeface="72 Brand Medium"/>
              </a:rPr>
              <a:t>- Contact</a:t>
            </a:r>
            <a:r>
              <a:rPr lang="en-GB" sz="2000">
                <a:latin typeface="72 Brand Medium"/>
                <a:ea typeface="+mj-lt"/>
                <a:cs typeface="+mj-lt"/>
              </a:rPr>
              <a:t> Interest Intelligence (CII) Integration in CDP - PoC</a:t>
            </a:r>
            <a:br>
              <a:rPr lang="en-GB" sz="2000">
                <a:latin typeface="72 Brand Medium"/>
                <a:ea typeface="+mj-lt"/>
                <a:cs typeface="+mj-lt"/>
              </a:rPr>
            </a:br>
            <a:r>
              <a:rPr lang="en-GB" sz="1400">
                <a:latin typeface="72 Brand Medium"/>
                <a:ea typeface="+mj-lt"/>
                <a:cs typeface="+mj-lt"/>
              </a:rPr>
              <a:t>Use</a:t>
            </a:r>
            <a:r>
              <a:rPr lang="en-GB" sz="1400" b="0">
                <a:latin typeface="72 Brand Medium"/>
                <a:ea typeface="+mj-lt"/>
                <a:cs typeface="+mj-lt"/>
              </a:rPr>
              <a:t> Case Details</a:t>
            </a:r>
            <a:endParaRPr lang="en-US"/>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5457" y="1405595"/>
            <a:ext cx="11489204" cy="479238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798" b="0" i="0" u="none" strike="noStrike" kern="1200" cap="none" spc="0" normalizeH="0" baseline="0" noProof="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6883" y="1508759"/>
            <a:ext cx="4320000" cy="222366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Problem statement</a:t>
            </a:r>
          </a:p>
          <a:p>
            <a:pPr marL="285750" indent="-285750" defTabSz="913852">
              <a:buFont typeface="Arial,Sans-Serif"/>
              <a:buChar char="•"/>
              <a:defRPr/>
            </a:pPr>
            <a:r>
              <a:rPr lang="en-US" sz="1000">
                <a:solidFill>
                  <a:schemeClr val="tx1"/>
                </a:solidFill>
                <a:latin typeface="Arial"/>
                <a:cs typeface="Arial"/>
              </a:rPr>
              <a:t>SAP’s current Person landscape (customer, supplier, partner, prospects) is highly segmented</a:t>
            </a:r>
          </a:p>
          <a:p>
            <a:pPr marL="285750" indent="-285750" defTabSz="913852">
              <a:buFont typeface="Arial,Sans-Serif"/>
              <a:buChar char="•"/>
              <a:defRPr/>
            </a:pPr>
            <a:r>
              <a:rPr lang="en-US" sz="1000">
                <a:solidFill>
                  <a:schemeClr val="tx1"/>
                </a:solidFill>
                <a:latin typeface="Arial"/>
                <a:cs typeface="Arial"/>
              </a:rPr>
              <a:t>No single source of truth for Person</a:t>
            </a:r>
            <a:endParaRPr lang="en-US">
              <a:solidFill>
                <a:schemeClr val="tx1"/>
              </a:solidFill>
            </a:endParaRPr>
          </a:p>
          <a:p>
            <a:pPr marL="285750" indent="-285750" defTabSz="913852">
              <a:buFont typeface="Arial,Sans-Serif"/>
              <a:buChar char="•"/>
              <a:defRPr/>
            </a:pPr>
            <a:r>
              <a:rPr lang="en-US" sz="1000">
                <a:solidFill>
                  <a:schemeClr val="tx1"/>
                </a:solidFill>
                <a:latin typeface="Arial"/>
                <a:cs typeface="Arial"/>
              </a:rPr>
              <a:t>Need to create the foundation for a consolidated and harmonized record for Person that will enable Marketing, Sales, Service, Customer Success etc. coordinated and timely engagement with customers</a:t>
            </a:r>
            <a:endParaRPr lang="en-US">
              <a:solidFill>
                <a:schemeClr val="tx1"/>
              </a:solidFill>
            </a:endParaRP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6883" y="3811193"/>
            <a:ext cx="4320000" cy="219597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Scope</a:t>
            </a:r>
            <a:endParaRPr lang="en-GB" sz="1400" b="0" i="0" u="none" strike="noStrike" kern="1200" cap="none" spc="0" normalizeH="0" baseline="0" noProof="0">
              <a:ln>
                <a:noFill/>
              </a:ln>
              <a:solidFill>
                <a:srgbClr val="0070F2"/>
              </a:solidFill>
              <a:effectLst/>
              <a:uLnTx/>
              <a:uFillTx/>
              <a:latin typeface="72 Brand Medium"/>
            </a:endParaRPr>
          </a:p>
          <a:p>
            <a:pPr marL="285750" indent="-285750" defTabSz="913852">
              <a:buFont typeface="Arial"/>
              <a:buChar char="•"/>
              <a:defRPr/>
            </a:pPr>
            <a:r>
              <a:rPr lang="en-US" sz="1000">
                <a:solidFill>
                  <a:schemeClr val="tx1"/>
                </a:solidFill>
                <a:ea typeface="+mn-lt"/>
                <a:cs typeface="+mn-lt"/>
              </a:rPr>
              <a:t>Legitimate interest will be calculated in CII at the solution and sub-solution area level</a:t>
            </a:r>
            <a:endParaRPr lang="en-US" sz="1000">
              <a:solidFill>
                <a:schemeClr val="tx1"/>
              </a:solidFill>
            </a:endParaRPr>
          </a:p>
          <a:p>
            <a:pPr marL="285750" indent="-285750" defTabSz="913852">
              <a:buFont typeface="Arial"/>
              <a:buChar char="•"/>
              <a:defRPr/>
            </a:pPr>
            <a:r>
              <a:rPr lang="en-US" sz="1000">
                <a:solidFill>
                  <a:schemeClr val="tx1"/>
                </a:solidFill>
                <a:ea typeface="+mn-lt"/>
                <a:cs typeface="+mn-lt"/>
              </a:rPr>
              <a:t>Calculated legitimate Interest will be stored in CDP as contact attributes at the solution and sub-solution area level</a:t>
            </a:r>
            <a:endParaRPr lang="en-US" sz="1000">
              <a:solidFill>
                <a:schemeClr val="tx1"/>
              </a:solidFill>
            </a:endParaRPr>
          </a:p>
          <a:p>
            <a:pPr marL="285750" indent="-285750" defTabSz="913852">
              <a:buFont typeface="Arial"/>
              <a:buChar char="•"/>
              <a:defRPr/>
            </a:pPr>
            <a:r>
              <a:rPr lang="en-US" sz="1000">
                <a:solidFill>
                  <a:schemeClr val="tx1"/>
                </a:solidFill>
                <a:ea typeface="+mn-lt"/>
                <a:cs typeface="+mn-lt"/>
              </a:rPr>
              <a:t>Calculating and storing legitimate interest at the solution area and sub-solution area level supports integrated demand programs (solution area) and sales processes (sub-solution area). </a:t>
            </a:r>
            <a:endParaRPr lang="en-US" sz="1000">
              <a:solidFill>
                <a:schemeClr val="tx1"/>
              </a:solidFill>
            </a:endParaRPr>
          </a:p>
          <a:p>
            <a:pPr marL="285750" indent="-285750" defTabSz="913852">
              <a:buFont typeface="Arial"/>
              <a:buChar char="•"/>
              <a:defRPr/>
            </a:pPr>
            <a:r>
              <a:rPr lang="en-US" sz="1000">
                <a:solidFill>
                  <a:schemeClr val="tx1"/>
                </a:solidFill>
                <a:ea typeface="+mn-lt"/>
                <a:cs typeface="+mn-lt"/>
              </a:rPr>
              <a:t>Marketing and Sales can calculate permissions at the marketing contact, solution, or sub-solution area level as they need</a:t>
            </a:r>
            <a:endParaRPr lang="en-US" sz="1000">
              <a:solidFill>
                <a:schemeClr val="tx1"/>
              </a:solidFill>
            </a:endParaRPr>
          </a:p>
          <a:p>
            <a:pPr marL="285750" indent="-285750" defTabSz="913852">
              <a:buFont typeface="Arial"/>
              <a:buChar char="•"/>
              <a:defRPr/>
            </a:pPr>
            <a:r>
              <a:rPr lang="en-US" sz="1000">
                <a:solidFill>
                  <a:schemeClr val="tx1"/>
                </a:solidFill>
                <a:ea typeface="+mn-lt"/>
                <a:cs typeface="+mn-lt"/>
              </a:rPr>
              <a:t>CII is already publishing to the data event stream, CDP will need to listen to the data event stream and consume/process/store updates from CII</a:t>
            </a:r>
            <a:endParaRPr lang="en-US" sz="1100">
              <a:solidFill>
                <a:schemeClr val="tx1"/>
              </a:solidFil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29834" y="1508759"/>
            <a:ext cx="3787047" cy="44920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Value</a:t>
            </a:r>
          </a:p>
          <a:p>
            <a:pPr marL="171450" indent="-171450" defTabSz="913852">
              <a:spcAft>
                <a:spcPts val="300"/>
              </a:spcAft>
              <a:buFont typeface="Arial"/>
              <a:buChar char="•"/>
              <a:defRPr/>
            </a:pPr>
            <a:r>
              <a:rPr lang="en-US" sz="800">
                <a:solidFill>
                  <a:schemeClr val="tx1"/>
                </a:solidFill>
                <a:cs typeface="Arial"/>
              </a:rPr>
              <a:t>Integrating the CII service in the Central Person Profile will provide for central/direct consumption by Marketing for execution/segmentation as well as in target systems such as Outreach for Sales</a:t>
            </a:r>
            <a:r>
              <a:rPr lang="en-US" sz="800">
                <a:solidFill>
                  <a:schemeClr val="tx1"/>
                </a:solidFill>
                <a:latin typeface="72 Brand"/>
                <a:cs typeface="Arial"/>
              </a:rPr>
              <a:t> </a:t>
            </a:r>
            <a:endParaRPr lang="en-GB" sz="800" i="0" u="none" strike="noStrike" kern="1200" cap="none" spc="0" normalizeH="0" baseline="0" noProof="0">
              <a:ln>
                <a:noFill/>
              </a:ln>
              <a:solidFill>
                <a:schemeClr val="tx1"/>
              </a:solidFill>
              <a:effectLst/>
              <a:uLnTx/>
              <a:uFillTx/>
              <a:latin typeface="72 Brand"/>
              <a:cs typeface="Arial"/>
            </a:endParaRPr>
          </a:p>
          <a:p>
            <a:pPr marL="171450" indent="-171450" defTabSz="913852">
              <a:spcAft>
                <a:spcPts val="300"/>
              </a:spcAft>
              <a:buFont typeface="Arial"/>
              <a:buChar char="•"/>
              <a:defRPr/>
            </a:pPr>
            <a:r>
              <a:rPr lang="en-US" sz="800">
                <a:solidFill>
                  <a:schemeClr val="tx1"/>
                </a:solidFill>
                <a:latin typeface="72 Brand"/>
                <a:cs typeface="Arial"/>
              </a:rPr>
              <a:t>Benefits of CII:</a:t>
            </a:r>
          </a:p>
          <a:p>
            <a:pPr marL="715645" lvl="1" indent="-171450" defTabSz="913852">
              <a:spcAft>
                <a:spcPts val="300"/>
              </a:spcAft>
              <a:buFont typeface="Courier New"/>
              <a:buChar char="o"/>
              <a:defRPr/>
            </a:pPr>
            <a:r>
              <a:rPr lang="en-US" sz="800">
                <a:solidFill>
                  <a:schemeClr val="tx1"/>
                </a:solidFill>
                <a:latin typeface="72 Brand"/>
                <a:cs typeface="Arial"/>
              </a:rPr>
              <a:t>Improved Data Privacy Compliance: Ensures adherence to data protection regulations.</a:t>
            </a:r>
          </a:p>
          <a:p>
            <a:pPr marL="715645" lvl="1" indent="-171450" defTabSz="913852">
              <a:spcAft>
                <a:spcPts val="300"/>
              </a:spcAft>
              <a:buFont typeface="Courier New"/>
              <a:buChar char="o"/>
              <a:defRPr/>
            </a:pPr>
            <a:r>
              <a:rPr lang="en-US" sz="800">
                <a:solidFill>
                  <a:schemeClr val="tx1"/>
                </a:solidFill>
                <a:latin typeface="72 Brand"/>
                <a:cs typeface="Arial"/>
              </a:rPr>
              <a:t>Targeted Sales and Marketing Engagement: Allows for more precise and relevant interactions with contacts.</a:t>
            </a:r>
          </a:p>
          <a:p>
            <a:pPr marL="715645" lvl="1" indent="-171450" defTabSz="913852">
              <a:spcAft>
                <a:spcPts val="300"/>
              </a:spcAft>
              <a:buFont typeface="Courier New"/>
              <a:buChar char="o"/>
              <a:defRPr/>
            </a:pPr>
            <a:r>
              <a:rPr lang="en-US" sz="800">
                <a:solidFill>
                  <a:schemeClr val="tx1"/>
                </a:solidFill>
                <a:latin typeface="72 Brand"/>
                <a:cs typeface="Arial"/>
              </a:rPr>
              <a:t>Enhanced Sales Performance: Demonstrates improved sales results in most markets.</a:t>
            </a:r>
          </a:p>
          <a:p>
            <a:pPr marL="715645" lvl="1" indent="-171450" defTabSz="913852">
              <a:spcAft>
                <a:spcPts val="300"/>
              </a:spcAft>
              <a:buFont typeface="Courier New"/>
              <a:buChar char="o"/>
              <a:defRPr/>
            </a:pPr>
            <a:r>
              <a:rPr lang="en-US" sz="800">
                <a:solidFill>
                  <a:schemeClr val="tx1"/>
                </a:solidFill>
                <a:latin typeface="72 Brand"/>
                <a:cs typeface="Arial"/>
              </a:rPr>
              <a:t>Increased Meeting Productivity: Facilitates additional meetings being booked. </a:t>
            </a:r>
          </a:p>
          <a:p>
            <a:pPr marL="171450" indent="-171450" defTabSz="913852">
              <a:spcAft>
                <a:spcPts val="300"/>
              </a:spcAft>
              <a:buFont typeface="Arial"/>
              <a:buChar char="•"/>
              <a:defRPr/>
            </a:pPr>
            <a:endParaRPr lang="en-US" sz="1000">
              <a:solidFill>
                <a:schemeClr val="tx1"/>
              </a:solidFill>
              <a:latin typeface="72 Brand"/>
              <a:cs typeface="Arial" panose="020B0604020202020204" pitchFamily="34" charset="0"/>
            </a:endParaRPr>
          </a:p>
          <a:p>
            <a:pPr marL="285750" indent="-285750" defTabSz="913852">
              <a:spcAft>
                <a:spcPts val="300"/>
              </a:spcAft>
              <a:buFont typeface="Arial" panose="020B0604020202020204" pitchFamily="34" charset="0"/>
              <a:buChar char="•"/>
              <a:defRPr/>
            </a:pPr>
            <a:endParaRPr lang="en-US" sz="1400">
              <a:solidFill>
                <a:srgbClr val="000000"/>
              </a:solidFill>
              <a:cs typeface="Arial" panose="020B0604020202020204" pitchFamily="34" charset="0"/>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9828" y="2297209"/>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unit </a:t>
            </a:r>
          </a:p>
          <a:p>
            <a:pPr marL="0" marR="0" lvl="0" indent="0" algn="l" defTabSz="913852"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72 Brand"/>
              </a:rPr>
              <a:t>PDT</a:t>
            </a:r>
            <a:endParaRPr kumimoji="0" lang="en-DE" sz="1100" b="0" i="0" u="none" strike="noStrike" kern="1200" cap="none" spc="0" normalizeH="0" baseline="0" noProof="0">
              <a:ln>
                <a:noFill/>
              </a:ln>
              <a:solidFill>
                <a:srgbClr val="000000"/>
              </a:solidFill>
              <a:effectLst/>
              <a:uLnTx/>
              <a:uFillTx/>
              <a:latin typeface="72 Brand"/>
              <a:ea typeface="+mn-ea"/>
              <a:cs typeface="+mn-cs"/>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lang="en-US" sz="1100" b="0" i="0" u="none" strike="noStrike" kern="1200" cap="none" spc="0" normalizeH="0" baseline="0" noProof="0">
              <a:ln>
                <a:noFill/>
              </a:ln>
              <a:solidFill>
                <a:srgbClr val="000000"/>
              </a:solidFill>
              <a:effectLst/>
              <a:uLnTx/>
              <a:uFillTx/>
              <a:latin typeface="72 Brand"/>
              <a:cs typeface="Arial"/>
            </a:endParaRP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9830" y="1508759"/>
            <a:ext cx="2973405" cy="72860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Use case owner (</a:t>
            </a:r>
            <a:r>
              <a:rPr kumimoji="0" lang="en-DE" sz="1400" b="0" i="0" u="none" strike="noStrike" kern="1200" cap="none" spc="0" normalizeH="0" baseline="0" noProof="0">
                <a:ln>
                  <a:noFill/>
                </a:ln>
                <a:solidFill>
                  <a:srgbClr val="0070F2"/>
                </a:solidFill>
                <a:effectLst/>
                <a:uLnTx/>
                <a:uFillTx/>
                <a:latin typeface="72 Brand Medium"/>
                <a:ea typeface="+mn-ea"/>
                <a:cs typeface="+mn-cs"/>
              </a:rPr>
              <a:t>IDM</a:t>
            </a:r>
            <a:r>
              <a:rPr kumimoji="0" lang="en-GB" sz="1400" b="0" i="0" u="none" strike="noStrike" kern="1200" cap="none" spc="0" normalizeH="0" baseline="0" noProof="0">
                <a:ln>
                  <a:noFill/>
                </a:ln>
                <a:solidFill>
                  <a:srgbClr val="0070F2"/>
                </a:solidFill>
                <a:effectLst/>
                <a:uLnTx/>
                <a:uFillTx/>
                <a:latin typeface="72 Brand Medium"/>
                <a:ea typeface="+mn-ea"/>
                <a:cs typeface="+mn-cs"/>
              </a:rPr>
              <a:t>)</a:t>
            </a:r>
            <a:endParaRPr kumimoji="0" lang="en-GB" sz="1400" b="0" i="0" u="none" strike="noStrike" kern="1200" cap="none" spc="0" normalizeH="0" baseline="0" noProof="0">
              <a:ln>
                <a:noFill/>
              </a:ln>
              <a:solidFill>
                <a:srgbClr val="0070F2"/>
              </a:solidFill>
              <a:effectLst/>
              <a:uLnTx/>
              <a:uFillTx/>
              <a:latin typeface="72 Brand Medium"/>
              <a:ea typeface="+mn-ea"/>
              <a:cs typeface="Arial"/>
            </a:endParaRPr>
          </a:p>
          <a:p>
            <a:pPr defTabSz="913852">
              <a:buClr>
                <a:srgbClr val="3CA014"/>
              </a:buClr>
              <a:defRPr/>
            </a:pPr>
            <a:r>
              <a:rPr lang="en-US" sz="1100">
                <a:solidFill>
                  <a:srgbClr val="000000"/>
                </a:solidFill>
                <a:latin typeface="72 Brand"/>
                <a:cs typeface="Arial"/>
              </a:rPr>
              <a:t>Dinara Makubayeva</a:t>
            </a: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9828" y="4091940"/>
            <a:ext cx="2973403" cy="10572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contacts</a:t>
            </a:r>
          </a:p>
          <a:p>
            <a:pPr defTabSz="913852">
              <a:defRPr/>
            </a:pPr>
            <a:r>
              <a:rPr lang="en-US" sz="1200">
                <a:solidFill>
                  <a:srgbClr val="000000"/>
                </a:solidFill>
                <a:cs typeface="Arial"/>
              </a:rPr>
              <a:t>Christopher Salvatore</a:t>
            </a: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6938" y="5189340"/>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Affected key users</a:t>
            </a:r>
          </a:p>
          <a:p>
            <a:pPr defTabSz="913852">
              <a:spcAft>
                <a:spcPts val="300"/>
              </a:spcAft>
              <a:defRPr/>
            </a:pPr>
            <a:r>
              <a:rPr lang="en-GB" sz="1200">
                <a:solidFill>
                  <a:schemeClr val="tx1"/>
                </a:solidFill>
                <a:latin typeface="72 Brand"/>
              </a:rPr>
              <a:t>Sales </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9828" y="3190768"/>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sub-unit</a:t>
            </a:r>
            <a:endParaRPr kumimoji="0" lang="en-GB" sz="1400" b="0" i="0" u="none" strike="noStrike" kern="1200" cap="none" spc="0" normalizeH="0" baseline="0" noProof="0">
              <a:ln>
                <a:noFill/>
              </a:ln>
              <a:solidFill>
                <a:srgbClr val="0070F2"/>
              </a:solidFill>
              <a:effectLst/>
              <a:uLnTx/>
              <a:uFillTx/>
              <a:latin typeface="72 Brand Medium"/>
              <a:ea typeface="+mn-ea"/>
              <a:cs typeface="Arial"/>
            </a:endParaRPr>
          </a:p>
          <a:p>
            <a:pPr marL="0" marR="0" lvl="0" indent="0" algn="l" defTabSz="91385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72 Brand"/>
                <a:ea typeface="+mn-ea"/>
                <a:cs typeface="+mn-cs"/>
              </a:rPr>
              <a:t>I</a:t>
            </a:r>
            <a:r>
              <a:rPr kumimoji="0" lang="en-DE" sz="1100" b="0" i="0" u="none" strike="noStrike" kern="1200" cap="none" spc="0" normalizeH="0" baseline="0" noProof="0">
                <a:ln>
                  <a:noFill/>
                </a:ln>
                <a:solidFill>
                  <a:srgbClr val="000000"/>
                </a:solidFill>
                <a:effectLst/>
                <a:uLnTx/>
                <a:uFillTx/>
                <a:latin typeface="72 Brand"/>
                <a:ea typeface="+mn-ea"/>
                <a:cs typeface="+mn-cs"/>
              </a:rPr>
              <a:t>DM</a:t>
            </a:r>
            <a:endParaRPr kumimoji="0" lang="en-US" sz="1100" b="0" i="0" u="none" strike="noStrike" kern="1200" cap="none" spc="0" normalizeH="0" baseline="0" noProof="0">
              <a:ln>
                <a:noFill/>
              </a:ln>
              <a:solidFill>
                <a:srgbClr val="000000"/>
              </a:solidFill>
              <a:effectLst/>
              <a:uLnTx/>
              <a:uFillTx/>
              <a:latin typeface="72 Brand"/>
              <a:ea typeface="+mn-ea"/>
              <a:cs typeface="+mn-cs"/>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a:ea typeface="+mn-ea"/>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315" y="3732424"/>
            <a:ext cx="663909" cy="655868"/>
          </a:xfrm>
          <a:prstGeom prst="rect">
            <a:avLst/>
          </a:prstGeom>
          <a:solidFill>
            <a:schemeClr val="bg1">
              <a:lumMod val="50000"/>
              <a:alpha val="35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a:ln>
                <a:noFill/>
              </a:ln>
              <a:solidFill>
                <a:prstClr val="white"/>
              </a:solidFill>
              <a:effectLst/>
              <a:uLnTx/>
              <a:uFillTx/>
              <a:latin typeface="Graphik Light"/>
              <a:ea typeface="+mn-ea"/>
              <a:cs typeface="+mn-cs"/>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4339" y="3741756"/>
            <a:ext cx="663909" cy="655868"/>
          </a:xfrm>
          <a:prstGeom prst="rect">
            <a:avLst/>
          </a:prstGeom>
          <a:solidFill>
            <a:srgbClr val="002A86">
              <a:alpha val="3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327" y="3732424"/>
            <a:ext cx="663909" cy="655868"/>
          </a:xfrm>
          <a:prstGeom prst="rect">
            <a:avLst/>
          </a:prstGeom>
          <a:solidFill>
            <a:srgbClr val="0070F2">
              <a:alpha val="3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315" y="5084616"/>
            <a:ext cx="663909" cy="655868"/>
          </a:xfrm>
          <a:prstGeom prst="rect">
            <a:avLst/>
          </a:prstGeom>
          <a:solidFill>
            <a:schemeClr val="bg1">
              <a:lumMod val="50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4339" y="5084617"/>
            <a:ext cx="663909" cy="655868"/>
          </a:xfrm>
          <a:prstGeom prst="rect">
            <a:avLst/>
          </a:prstGeom>
          <a:solidFill>
            <a:srgbClr val="002A86"/>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327" y="5084616"/>
            <a:ext cx="663909" cy="655868"/>
          </a:xfrm>
          <a:prstGeom prst="rect">
            <a:avLst/>
          </a:prstGeom>
          <a:solidFill>
            <a:srgbClr val="0070F2"/>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315" y="4408520"/>
            <a:ext cx="663909" cy="655868"/>
          </a:xfrm>
          <a:prstGeom prst="rect">
            <a:avLst/>
          </a:prstGeom>
          <a:solidFill>
            <a:schemeClr val="bg1">
              <a:lumMod val="50000"/>
              <a:alpha val="55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4339" y="4408520"/>
            <a:ext cx="663909" cy="655868"/>
          </a:xfrm>
          <a:prstGeom prst="rect">
            <a:avLst/>
          </a:prstGeom>
          <a:solidFill>
            <a:srgbClr val="002A86">
              <a:alpha val="5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327" y="4408520"/>
            <a:ext cx="663909" cy="655868"/>
          </a:xfrm>
          <a:prstGeom prst="rect">
            <a:avLst/>
          </a:prstGeom>
          <a:solidFill>
            <a:srgbClr val="0070F2">
              <a:alpha val="5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326" y="3504286"/>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0F2"/>
                </a:solidFill>
                <a:effectLst/>
                <a:uLnTx/>
                <a:uFillTx/>
                <a:latin typeface="72 Brand Medium"/>
                <a:ea typeface="+mn-ea"/>
                <a:cs typeface="+mn-cs"/>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4338" y="3504286"/>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2A86"/>
                </a:solidFill>
                <a:effectLst/>
                <a:uLnTx/>
                <a:uFillTx/>
                <a:latin typeface="72 Brand Medium"/>
                <a:ea typeface="+mn-ea"/>
                <a:cs typeface="+mn-cs"/>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314" y="3504287"/>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lumMod val="50000"/>
                  </a:srgbClr>
                </a:solidFill>
                <a:effectLst/>
                <a:uLnTx/>
                <a:uFillTx/>
                <a:latin typeface="72 Brand Medium"/>
                <a:ea typeface="+mn-ea"/>
                <a:cs typeface="+mn-cs"/>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80025" y="4686547"/>
            <a:ext cx="662400" cy="106346"/>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80026" y="4018499"/>
            <a:ext cx="662400" cy="90250"/>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80026" y="5362644"/>
            <a:ext cx="662400" cy="106346"/>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Future Recurring Annually</a:t>
            </a:r>
          </a:p>
        </p:txBody>
      </p:sp>
      <p:sp>
        <p:nvSpPr>
          <p:cNvPr id="47" name="TextBox 46">
            <a:extLst>
              <a:ext uri="{FF2B5EF4-FFF2-40B4-BE49-F238E27FC236}">
                <a16:creationId xmlns:a16="http://schemas.microsoft.com/office/drawing/2014/main" id="{F2DE257F-B4E4-43DA-86AE-201331655251}"/>
              </a:ext>
            </a:extLst>
          </p:cNvPr>
          <p:cNvSpPr txBox="1"/>
          <p:nvPr/>
        </p:nvSpPr>
        <p:spPr>
          <a:xfrm>
            <a:off x="10723541" y="92791"/>
            <a:ext cx="1271120" cy="369236"/>
          </a:xfrm>
          <a:prstGeom prst="rect">
            <a:avLst/>
          </a:prstGeom>
          <a:noFill/>
        </p:spPr>
        <p:txBody>
          <a:bodyPr wrap="square" lIns="91440" tIns="45720" rIns="91440" bIns="45720" anchor="t">
            <a:spAutoFit/>
          </a:bodyPr>
          <a:lstStyle/>
          <a:p>
            <a:pPr marL="0" marR="0" lvl="0" indent="0" algn="r" defTabSz="1088776" rtl="0" eaLnBrk="1" fontAlgn="auto" latinLnBrk="0" hangingPunct="1">
              <a:lnSpc>
                <a:spcPct val="100000"/>
              </a:lnSpc>
              <a:spcBef>
                <a:spcPts val="0"/>
              </a:spcBef>
              <a:spcAft>
                <a:spcPts val="0"/>
              </a:spcAft>
              <a:buClrTx/>
              <a:buSzTx/>
              <a:buFontTx/>
              <a:buNone/>
              <a:tabLst/>
              <a:defRPr/>
            </a:pPr>
            <a:r>
              <a:rPr lang="de-DE" sz="1750" i="1" kern="0">
                <a:solidFill>
                  <a:srgbClr val="1B90FF"/>
                </a:solidFill>
                <a:latin typeface="72 Brand"/>
                <a:ea typeface="Arial Unicode MS"/>
                <a:cs typeface="Arial Unicode MS"/>
              </a:rPr>
              <a:t>CPR</a:t>
            </a:r>
            <a:endParaRPr kumimoji="0" lang="de-DE" sz="1799" b="0" i="0" u="none" strike="noStrike" kern="1200" cap="none" spc="0" normalizeH="0" baseline="0" noProof="0">
              <a:ln>
                <a:noFill/>
              </a:ln>
              <a:solidFill>
                <a:srgbClr val="000000"/>
              </a:solidFill>
              <a:effectLst/>
              <a:uLnTx/>
              <a:uFillTx/>
              <a:latin typeface="72 Brand"/>
              <a:ea typeface="+mn-ea"/>
              <a:cs typeface="+mn-cs"/>
            </a:endParaRPr>
          </a:p>
        </p:txBody>
      </p:sp>
      <p:sp>
        <p:nvSpPr>
          <p:cNvPr id="44" name="TextBox 43">
            <a:extLst>
              <a:ext uri="{FF2B5EF4-FFF2-40B4-BE49-F238E27FC236}">
                <a16:creationId xmlns:a16="http://schemas.microsoft.com/office/drawing/2014/main" id="{2FC73BA1-9AFF-4685-8FC5-9D615BA25C2A}"/>
              </a:ext>
            </a:extLst>
          </p:cNvPr>
          <p:cNvSpPr txBox="1"/>
          <p:nvPr/>
        </p:nvSpPr>
        <p:spPr>
          <a:xfrm>
            <a:off x="5895375" y="5766761"/>
            <a:ext cx="1872000" cy="215444"/>
          </a:xfrm>
          <a:prstGeom prst="rect">
            <a:avLst/>
          </a:prstGeom>
          <a:noFill/>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72 Brand"/>
                <a:ea typeface="+mn-ea"/>
                <a:cs typeface="Arial"/>
              </a:rPr>
              <a:t>Quantitative values are to be defined </a:t>
            </a:r>
            <a:endParaRPr kumimoji="0" lang="de-DE" sz="800" b="0" i="1" u="none" strike="noStrike" kern="1200" cap="none" spc="0" normalizeH="0" baseline="0" noProof="0">
              <a:ln>
                <a:noFill/>
              </a:ln>
              <a:solidFill>
                <a:srgbClr val="000000"/>
              </a:solidFill>
              <a:effectLst/>
              <a:uLnTx/>
              <a:uFillTx/>
              <a:latin typeface="72 Brand"/>
              <a:ea typeface="+mn-ea"/>
              <a:cs typeface="+mn-cs"/>
            </a:endParaRPr>
          </a:p>
        </p:txBody>
      </p:sp>
      <p:grpSp>
        <p:nvGrpSpPr>
          <p:cNvPr id="46" name="Group 128">
            <a:extLst>
              <a:ext uri="{FF2B5EF4-FFF2-40B4-BE49-F238E27FC236}">
                <a16:creationId xmlns:a16="http://schemas.microsoft.com/office/drawing/2014/main" id="{0FFD433E-DEE2-49AB-B6D1-8106EAEE6901}"/>
              </a:ext>
            </a:extLst>
          </p:cNvPr>
          <p:cNvGrpSpPr>
            <a:grpSpLocks noChangeAspect="1"/>
          </p:cNvGrpSpPr>
          <p:nvPr/>
        </p:nvGrpSpPr>
        <p:grpSpPr bwMode="auto">
          <a:xfrm>
            <a:off x="6598677" y="4500102"/>
            <a:ext cx="385402" cy="360000"/>
            <a:chOff x="5686" y="1950"/>
            <a:chExt cx="440" cy="411"/>
          </a:xfrm>
          <a:solidFill>
            <a:schemeClr val="bg1"/>
          </a:solidFill>
        </p:grpSpPr>
        <p:sp>
          <p:nvSpPr>
            <p:cNvPr id="48" name="Freeform 129">
              <a:extLst>
                <a:ext uri="{FF2B5EF4-FFF2-40B4-BE49-F238E27FC236}">
                  <a16:creationId xmlns:a16="http://schemas.microsoft.com/office/drawing/2014/main" id="{CB055F99-7135-4779-B24F-6DEC4861F6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9" name="Freeform 130">
              <a:extLst>
                <a:ext uri="{FF2B5EF4-FFF2-40B4-BE49-F238E27FC236}">
                  <a16:creationId xmlns:a16="http://schemas.microsoft.com/office/drawing/2014/main" id="{AD6FCE6D-C7D1-44D8-8B6F-887B864AAB9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0" name="Freeform 131">
              <a:extLst>
                <a:ext uri="{FF2B5EF4-FFF2-40B4-BE49-F238E27FC236}">
                  <a16:creationId xmlns:a16="http://schemas.microsoft.com/office/drawing/2014/main" id="{B7BF2660-D6C7-4D07-9EB3-78A0A908A18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1" name="Freeform 132">
              <a:extLst>
                <a:ext uri="{FF2B5EF4-FFF2-40B4-BE49-F238E27FC236}">
                  <a16:creationId xmlns:a16="http://schemas.microsoft.com/office/drawing/2014/main" id="{027ECAAE-8708-49FD-B793-9325615DD87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2" name="Freeform 133">
              <a:extLst>
                <a:ext uri="{FF2B5EF4-FFF2-40B4-BE49-F238E27FC236}">
                  <a16:creationId xmlns:a16="http://schemas.microsoft.com/office/drawing/2014/main" id="{342951CD-6FCA-456D-8B3D-1AEB112A6C5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3" name="Freeform 134">
              <a:extLst>
                <a:ext uri="{FF2B5EF4-FFF2-40B4-BE49-F238E27FC236}">
                  <a16:creationId xmlns:a16="http://schemas.microsoft.com/office/drawing/2014/main" id="{A5D98A76-1F16-4500-9684-1E6EC7E35C5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54" name="Freeform 135">
              <a:extLst>
                <a:ext uri="{FF2B5EF4-FFF2-40B4-BE49-F238E27FC236}">
                  <a16:creationId xmlns:a16="http://schemas.microsoft.com/office/drawing/2014/main" id="{E0638857-4FEC-4C6F-9F85-D760CD68C69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gr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22714" y="4500102"/>
            <a:ext cx="385402" cy="360000"/>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grpSp>
    </p:spTree>
    <p:extLst>
      <p:ext uri="{BB962C8B-B14F-4D97-AF65-F5344CB8AC3E}">
        <p14:creationId xmlns:p14="http://schemas.microsoft.com/office/powerpoint/2010/main" val="268945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extLst>
              <p:ext uri="{D42A27DB-BD31-4B8C-83A1-F6EECF244321}">
                <p14:modId xmlns:p14="http://schemas.microsoft.com/office/powerpoint/2010/main" val="1900000133"/>
              </p:ext>
            </p:extLst>
          </p:nvPr>
        </p:nvGraphicFramePr>
        <p:xfrm>
          <a:off x="4761" y="3372"/>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4761" y="3372"/>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5457" y="504001"/>
            <a:ext cx="11183564" cy="523220"/>
          </a:xfrm>
        </p:spPr>
        <p:txBody>
          <a:bodyPr vert="horz"/>
          <a:lstStyle/>
          <a:p>
            <a:pPr>
              <a:spcBef>
                <a:spcPts val="300"/>
              </a:spcBef>
              <a:spcAft>
                <a:spcPct val="0"/>
              </a:spcAft>
            </a:pPr>
            <a:r>
              <a:rPr lang="en-DE" sz="2000" b="1">
                <a:solidFill>
                  <a:schemeClr val="bg2">
                    <a:lumMod val="75000"/>
                  </a:schemeClr>
                </a:solidFill>
                <a:latin typeface="+mj-lt"/>
                <a:hlinkClick r:id="rId6">
                  <a:extLst>
                    <a:ext uri="{A12FA001-AC4F-418D-AE19-62706E023703}">
                      <ahyp:hlinkClr xmlns:ahyp="http://schemas.microsoft.com/office/drawing/2018/hyperlinkcolor" val="tx"/>
                    </a:ext>
                  </a:extLst>
                </a:hlinkClick>
              </a:rPr>
              <a:t>SP-22660</a:t>
            </a:r>
            <a:r>
              <a:rPr lang="en-DE" sz="2000" b="1">
                <a:latin typeface="+mj-lt"/>
              </a:rPr>
              <a:t> –</a:t>
            </a:r>
            <a:r>
              <a:rPr lang="en-US" sz="2000" b="1">
                <a:latin typeface="72 Brand Medium"/>
              </a:rPr>
              <a:t> Prospect Account Integration in CDP</a:t>
            </a:r>
            <a:br>
              <a:rPr lang="en-US" sz="2000"/>
            </a:br>
            <a:r>
              <a:rPr lang="en-GB" sz="1400" b="0">
                <a:latin typeface="72 Brand Medium"/>
                <a:ea typeface="+mj-lt"/>
                <a:cs typeface="+mj-lt"/>
              </a:rPr>
              <a:t>Use Case One Pager</a:t>
            </a:r>
            <a:r>
              <a:rPr lang="en-GB" sz="1400">
                <a:latin typeface="72 Brand Medium"/>
                <a:ea typeface="+mj-lt"/>
                <a:cs typeface="+mj-lt"/>
              </a:rPr>
              <a:t> (this represents enrichment of a non persons - follow on to earlier UC 44 Master data synch)</a:t>
            </a:r>
            <a:endParaRPr lang="en-US">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5457" y="1405595"/>
            <a:ext cx="11489204" cy="479238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GB" sz="1798" b="0" i="0" u="none" strike="noStrike" kern="1200" cap="none" spc="0" normalizeH="0" baseline="0" noProof="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6883" y="1508759"/>
            <a:ext cx="4320000" cy="222366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Problem statement</a:t>
            </a:r>
          </a:p>
          <a:p>
            <a:pPr marL="285750" marR="0" lvl="0" indent="-285750" algn="l" defTabSz="91385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100">
                <a:solidFill>
                  <a:schemeClr val="tx1"/>
                </a:solidFill>
                <a:cs typeface="Arial"/>
              </a:rPr>
              <a:t>In the Outreach platform, a substantial number of prospects are not linked to an existing CRM Account.</a:t>
            </a:r>
          </a:p>
          <a:p>
            <a:pPr marL="285750" indent="-285750" defTabSz="913852">
              <a:spcAft>
                <a:spcPts val="300"/>
              </a:spcAft>
              <a:buFont typeface="Arial" panose="020B0604020202020204" pitchFamily="34" charset="0"/>
              <a:buChar char="•"/>
              <a:defRPr/>
            </a:pPr>
            <a:r>
              <a:rPr lang="en-GB" sz="1100">
                <a:solidFill>
                  <a:schemeClr val="tx1"/>
                </a:solidFill>
                <a:cs typeface="Arial"/>
              </a:rPr>
              <a:t>By leveraging the existing person-to-account matching in CDP, we can enrich the account information </a:t>
            </a:r>
            <a:r>
              <a:rPr lang="en-DE" sz="1100">
                <a:solidFill>
                  <a:schemeClr val="tx1"/>
                </a:solidFill>
                <a:cs typeface="Arial"/>
              </a:rPr>
              <a:t>for</a:t>
            </a:r>
            <a:r>
              <a:rPr lang="en-GB" sz="1100">
                <a:solidFill>
                  <a:schemeClr val="tx1"/>
                </a:solidFill>
                <a:cs typeface="Arial"/>
              </a:rPr>
              <a:t> orphan contacts to improve the prospects data quality.</a:t>
            </a: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6883" y="3800474"/>
            <a:ext cx="4320000" cy="230747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Scope</a:t>
            </a:r>
            <a:endParaRPr lang="en-US" sz="1100">
              <a:solidFill>
                <a:srgbClr val="000000"/>
              </a:solidFill>
              <a:highlight>
                <a:srgbClr val="FFFF00"/>
              </a:highlight>
              <a:latin typeface="Arial"/>
              <a:cs typeface="Arial"/>
            </a:endParaRPr>
          </a:p>
          <a:p>
            <a:pPr marL="285750" indent="-285750" defTabSz="913852">
              <a:spcAft>
                <a:spcPts val="300"/>
              </a:spcAft>
              <a:buFont typeface="Arial" panose="020B0604020202020204" pitchFamily="34" charset="0"/>
              <a:buChar char="•"/>
              <a:defRPr/>
            </a:pPr>
            <a:r>
              <a:rPr lang="en-US" sz="1200">
                <a:solidFill>
                  <a:srgbClr val="000000"/>
                </a:solidFill>
                <a:cs typeface="Arial"/>
              </a:rPr>
              <a:t>M</a:t>
            </a:r>
            <a:r>
              <a:rPr kumimoji="0" lang="en-US" sz="1200" b="0" i="0" u="none" strike="noStrike" kern="1200" cap="none" spc="0" normalizeH="0" baseline="0" noProof="0">
                <a:ln>
                  <a:noFill/>
                </a:ln>
                <a:solidFill>
                  <a:srgbClr val="000000"/>
                </a:solidFill>
                <a:effectLst/>
                <a:uLnTx/>
                <a:uFillTx/>
                <a:cs typeface="Arial"/>
              </a:rPr>
              <a:t>atch </a:t>
            </a:r>
            <a:r>
              <a:rPr lang="en-DE" sz="1200">
                <a:solidFill>
                  <a:srgbClr val="000000"/>
                </a:solidFill>
                <a:cs typeface="Arial"/>
              </a:rPr>
              <a:t>O</a:t>
            </a:r>
            <a:r>
              <a:rPr kumimoji="0" lang="en-US" sz="1200" b="0" i="0" u="none" strike="noStrike" kern="1200" cap="none" spc="0" normalizeH="0" baseline="0" noProof="0">
                <a:ln>
                  <a:noFill/>
                </a:ln>
                <a:solidFill>
                  <a:srgbClr val="000000"/>
                </a:solidFill>
                <a:effectLst/>
                <a:uLnTx/>
                <a:uFillTx/>
                <a:cs typeface="Arial"/>
              </a:rPr>
              <a:t>utreach </a:t>
            </a:r>
            <a:r>
              <a:rPr lang="en-US" sz="1200">
                <a:solidFill>
                  <a:srgbClr val="000000"/>
                </a:solidFill>
                <a:cs typeface="Arial"/>
              </a:rPr>
              <a:t>contacts with Accounts</a:t>
            </a:r>
            <a:r>
              <a:rPr lang="en-DE" sz="1200">
                <a:solidFill>
                  <a:srgbClr val="000000"/>
                </a:solidFill>
                <a:cs typeface="Arial"/>
              </a:rPr>
              <a:t> </a:t>
            </a:r>
            <a:r>
              <a:rPr kumimoji="0" lang="en-DE" sz="1200" b="0" i="0" u="none" strike="noStrike" kern="1200" cap="none" spc="0" normalizeH="0" baseline="0" noProof="0">
                <a:ln>
                  <a:noFill/>
                </a:ln>
                <a:solidFill>
                  <a:srgbClr val="000000"/>
                </a:solidFill>
                <a:effectLst/>
                <a:uLnTx/>
                <a:uFillTx/>
                <a:cs typeface="Arial"/>
              </a:rPr>
              <a:t>via</a:t>
            </a:r>
            <a:r>
              <a:rPr kumimoji="0" lang="en-US" sz="1200" b="0" i="0" u="none" strike="noStrike" kern="1200" cap="none" spc="0" normalizeH="0" baseline="0" noProof="0">
                <a:ln>
                  <a:noFill/>
                </a:ln>
                <a:solidFill>
                  <a:srgbClr val="000000"/>
                </a:solidFill>
                <a:effectLst/>
                <a:uLnTx/>
                <a:uFillTx/>
                <a:cs typeface="Arial"/>
              </a:rPr>
              <a:t> </a:t>
            </a:r>
            <a:r>
              <a:rPr lang="en-US" sz="1200" err="1">
                <a:solidFill>
                  <a:srgbClr val="000000"/>
                </a:solidFill>
                <a:cs typeface="Arial"/>
              </a:rPr>
              <a:t>SaM</a:t>
            </a:r>
            <a:r>
              <a:rPr kumimoji="0" lang="en-US" sz="1200" b="0" i="0" u="none" strike="noStrike" kern="1200" cap="none" spc="0" normalizeH="0" baseline="0" noProof="0">
                <a:ln>
                  <a:noFill/>
                </a:ln>
                <a:solidFill>
                  <a:srgbClr val="000000"/>
                </a:solidFill>
                <a:effectLst/>
                <a:uLnTx/>
                <a:uFillTx/>
                <a:cs typeface="Arial"/>
              </a:rPr>
              <a:t> Matching in CDP,</a:t>
            </a:r>
            <a:r>
              <a:rPr lang="en-US" sz="1200">
                <a:solidFill>
                  <a:srgbClr val="000000"/>
                </a:solidFill>
                <a:cs typeface="Arial"/>
              </a:rPr>
              <a:t> using contact’s email ID and country data.</a:t>
            </a:r>
          </a:p>
          <a:p>
            <a:pPr marL="285750" indent="-285750" defTabSz="913852">
              <a:spcAft>
                <a:spcPts val="300"/>
              </a:spcAft>
              <a:buFont typeface="Arial" panose="020B0604020202020204" pitchFamily="34" charset="0"/>
              <a:buChar char="•"/>
              <a:defRPr/>
            </a:pPr>
            <a:r>
              <a:rPr lang="en-DE" sz="1200">
                <a:solidFill>
                  <a:srgbClr val="000000"/>
                </a:solidFill>
                <a:cs typeface="Arial"/>
              </a:rPr>
              <a:t>a</a:t>
            </a:r>
            <a:r>
              <a:rPr lang="en-US" sz="1200">
                <a:solidFill>
                  <a:srgbClr val="000000"/>
                </a:solidFill>
                <a:cs typeface="Arial"/>
              </a:rPr>
              <a:t>fter successful matching</a:t>
            </a:r>
            <a:r>
              <a:rPr lang="en-DE" sz="1200">
                <a:solidFill>
                  <a:srgbClr val="000000"/>
                </a:solidFill>
                <a:cs typeface="Arial"/>
              </a:rPr>
              <a:t>,</a:t>
            </a:r>
            <a:r>
              <a:rPr lang="en-US" sz="1200">
                <a:solidFill>
                  <a:srgbClr val="000000"/>
                </a:solidFill>
                <a:cs typeface="Arial"/>
              </a:rPr>
              <a:t> return CRM Account ID to Outreach.</a:t>
            </a:r>
          </a:p>
          <a:p>
            <a:pPr marL="285750" indent="-285750" defTabSz="913852">
              <a:spcAft>
                <a:spcPts val="300"/>
              </a:spcAft>
              <a:buFont typeface="Arial" panose="020B0604020202020204" pitchFamily="34" charset="0"/>
              <a:buChar char="•"/>
              <a:defRPr/>
            </a:pPr>
            <a:r>
              <a:rPr lang="en-US" sz="1200">
                <a:solidFill>
                  <a:srgbClr val="000000"/>
                </a:solidFill>
                <a:cs typeface="Arial"/>
              </a:rPr>
              <a:t>If there is no CRM Account ID match</a:t>
            </a:r>
            <a:r>
              <a:rPr lang="en-DE" sz="1200">
                <a:solidFill>
                  <a:srgbClr val="000000"/>
                </a:solidFill>
                <a:cs typeface="Arial"/>
              </a:rPr>
              <a:t>,</a:t>
            </a:r>
            <a:r>
              <a:rPr lang="en-US" sz="1200">
                <a:solidFill>
                  <a:srgbClr val="000000"/>
                </a:solidFill>
                <a:cs typeface="Arial"/>
              </a:rPr>
              <a:t> but there is Crystal Account Match, return the Crystal Record Account ID and relevant account details to support full account creation through the MDG Fiori Request Form.</a:t>
            </a:r>
          </a:p>
          <a:p>
            <a:pPr marL="0" marR="0" lvl="0" indent="0" algn="l" defTabSz="913852" rtl="0" eaLnBrk="1" fontAlgn="auto" latinLnBrk="0" hangingPunct="1">
              <a:lnSpc>
                <a:spcPct val="100000"/>
              </a:lnSpc>
              <a:spcBef>
                <a:spcPts val="0"/>
              </a:spcBef>
              <a:spcAft>
                <a:spcPts val="300"/>
              </a:spcAft>
              <a:buClrTx/>
              <a:buSzTx/>
              <a:buFontTx/>
              <a:buNone/>
              <a:tabLst/>
              <a:defRPr/>
            </a:pPr>
            <a:endParaRPr lang="en-US" sz="1400">
              <a:solidFill>
                <a:srgbClr val="000000"/>
              </a:solidFill>
              <a:latin typeface="Arial"/>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29834" y="1508759"/>
            <a:ext cx="3787047" cy="45991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Value</a:t>
            </a:r>
          </a:p>
          <a:p>
            <a:pPr marL="171450" marR="0" lvl="0" indent="-171450" algn="l" defTabSz="91385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800">
                <a:solidFill>
                  <a:schemeClr val="tx1"/>
                </a:solidFill>
                <a:cs typeface="Arial" panose="020B0604020202020204" pitchFamily="34" charset="0"/>
              </a:rPr>
              <a:t>Enriching Account information in orphan contacts would improve the prospects data quality and fill the gaps in prospects.</a:t>
            </a:r>
          </a:p>
          <a:p>
            <a:pPr marL="171450" marR="0" lvl="0" indent="-171450" algn="l" defTabSz="913852"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800" b="0" i="0" u="none" strike="noStrike" kern="1200" cap="none" spc="0" normalizeH="0" baseline="0" noProof="0">
                <a:ln>
                  <a:noFill/>
                </a:ln>
                <a:solidFill>
                  <a:schemeClr val="tx1"/>
                </a:solidFill>
                <a:effectLst/>
                <a:uLnTx/>
                <a:uFillTx/>
                <a:cs typeface="Arial" panose="020B0604020202020204" pitchFamily="34" charset="0"/>
              </a:rPr>
              <a:t>Accelerate Net New Account Creation process.</a:t>
            </a:r>
          </a:p>
          <a:p>
            <a:pPr marL="171450" marR="0" lvl="0" indent="-171450" algn="l" defTabSz="913852"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chemeClr val="tx1"/>
                </a:solidFill>
                <a:effectLst/>
                <a:uLnTx/>
                <a:uFillTx/>
                <a:cs typeface="Arial" panose="020B0604020202020204" pitchFamily="34" charset="0"/>
              </a:rPr>
              <a:t>CDP will allow us to use event based triggers to identify changes that we need to update between Outreach and CDP</a:t>
            </a:r>
          </a:p>
          <a:p>
            <a:pPr marL="171450" marR="0" lvl="0" indent="-171450" algn="l" defTabSz="913852"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chemeClr val="tx1"/>
                </a:solidFill>
                <a:effectLst/>
                <a:uLnTx/>
                <a:uFillTx/>
                <a:cs typeface="Arial" panose="020B0604020202020204" pitchFamily="34" charset="0"/>
              </a:rPr>
              <a:t>Reduced volume of content exchanged (can update partial records instead of the entire record</a:t>
            </a:r>
          </a:p>
          <a:p>
            <a:pPr marL="171450" marR="0" lvl="0" indent="-171450" algn="l" defTabSz="913852"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chemeClr val="tx1"/>
                </a:solidFill>
                <a:effectLst/>
                <a:uLnTx/>
                <a:uFillTx/>
                <a:cs typeface="Arial" panose="020B0604020202020204" pitchFamily="34" charset="0"/>
              </a:rPr>
              <a:t>Ability to between segment data to replicate (e.g. not replicate prospects that don’t match of accounts) </a:t>
            </a:r>
          </a:p>
          <a:p>
            <a:pPr marL="171450" marR="0" lvl="0" indent="-171450" algn="l" defTabSz="913852"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schemeClr val="tx1"/>
                </a:solidFill>
                <a:effectLst/>
                <a:uLnTx/>
                <a:uFillTx/>
                <a:cs typeface="Arial" panose="020B0604020202020204" pitchFamily="34" charset="0"/>
              </a:rPr>
              <a:t>Ability to do bidirectional updates – currently we can only update from CRM to Outreach</a:t>
            </a:r>
          </a:p>
          <a:p>
            <a:pPr marL="171450" marR="0" lvl="0" indent="-171450" algn="l" defTabSz="913852"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GB" sz="1100" b="0" i="0" u="none" strike="noStrike" kern="1200" cap="none" spc="0" normalizeH="0" baseline="0" noProof="0">
              <a:ln>
                <a:noFill/>
              </a:ln>
              <a:solidFill>
                <a:schemeClr val="tx1"/>
              </a:solidFill>
              <a:effectLst/>
              <a:uLnTx/>
              <a:uFillTx/>
              <a:cs typeface="Arial" panose="020B0604020202020204" pitchFamily="34" charset="0"/>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9828" y="2297209"/>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unit</a:t>
            </a:r>
          </a:p>
          <a:p>
            <a:pPr marL="0" marR="0" lvl="0" indent="0" algn="l" defTabSz="91385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IES</a:t>
            </a:r>
            <a:endParaRPr kumimoji="0" lang="en-DE" sz="1100" b="0" i="0" u="none" strike="noStrike" kern="1200" cap="none" spc="0" normalizeH="0" baseline="0" noProof="0">
              <a:ln>
                <a:noFill/>
              </a:ln>
              <a:solidFill>
                <a:srgbClr val="000000"/>
              </a:solidFill>
              <a:effectLst/>
              <a:uLnTx/>
              <a:uFillTx/>
              <a:ea typeface="+mn-ea"/>
              <a:cs typeface="+mn-cs"/>
            </a:endParaRPr>
          </a:p>
          <a:p>
            <a:pPr marL="0" marR="0" lvl="0" indent="0" algn="l" defTabSz="913852" rtl="0" eaLnBrk="1" fontAlgn="auto" latinLnBrk="0" hangingPunct="1">
              <a:lnSpc>
                <a:spcPct val="100000"/>
              </a:lnSpc>
              <a:spcBef>
                <a:spcPts val="0"/>
              </a:spcBef>
              <a:spcAft>
                <a:spcPts val="0"/>
              </a:spcAft>
              <a:buClrTx/>
              <a:buSzTx/>
              <a:buFontTx/>
              <a:buNone/>
              <a:tabLst/>
              <a:defRPr/>
            </a:pPr>
            <a:r>
              <a:rPr kumimoji="0" lang="en-DE" sz="1100" b="0" i="0" u="none" strike="noStrike" kern="1200" cap="none" spc="0" normalizeH="0" baseline="0" noProof="0">
                <a:ln>
                  <a:noFill/>
                </a:ln>
                <a:solidFill>
                  <a:srgbClr val="000000"/>
                </a:solidFill>
                <a:effectLst/>
                <a:uLnTx/>
                <a:uFillTx/>
                <a:ea typeface="+mn-ea"/>
                <a:cs typeface="+mn-cs"/>
              </a:rPr>
              <a:t>Marketing</a:t>
            </a:r>
            <a:endParaRPr kumimoji="0" lang="en-US" sz="1100" b="0" i="0" u="none" strike="noStrike" kern="1200" cap="none" spc="0" normalizeH="0" baseline="0" noProof="0">
              <a:ln>
                <a:noFill/>
              </a:ln>
              <a:solidFill>
                <a:srgbClr val="000000"/>
              </a:solidFill>
              <a:effectLst/>
              <a:uLnTx/>
              <a:uFillTx/>
              <a:ea typeface="+mn-ea"/>
              <a:cs typeface="Arial"/>
            </a:endParaRPr>
          </a:p>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100" b="0" i="0" u="none" strike="noStrike" kern="1200" cap="none" spc="0" normalizeH="0" baseline="0" noProof="0">
                <a:ln>
                  <a:noFill/>
                </a:ln>
                <a:solidFill>
                  <a:srgbClr val="0070F2"/>
                </a:solidFill>
                <a:effectLst/>
                <a:uLnTx/>
                <a:uFillTx/>
                <a:ea typeface="+mn-ea"/>
                <a:cs typeface="+mn-cs"/>
              </a:rPr>
              <a:t> </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9830" y="1508759"/>
            <a:ext cx="2973405" cy="72860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Use case owner (</a:t>
            </a:r>
            <a:r>
              <a:rPr kumimoji="0" lang="en-DE" sz="1400" b="0" i="0" u="none" strike="noStrike" kern="1200" cap="none" spc="0" normalizeH="0" baseline="0" noProof="0">
                <a:ln>
                  <a:noFill/>
                </a:ln>
                <a:solidFill>
                  <a:srgbClr val="0070F2"/>
                </a:solidFill>
                <a:effectLst/>
                <a:uLnTx/>
                <a:uFillTx/>
                <a:latin typeface="72 Brand Medium"/>
                <a:ea typeface="+mn-ea"/>
                <a:cs typeface="+mn-cs"/>
              </a:rPr>
              <a:t>IDM</a:t>
            </a:r>
            <a:r>
              <a:rPr kumimoji="0" lang="en-GB" sz="1400" b="0" i="0" u="none" strike="noStrike" kern="1200" cap="none" spc="0" normalizeH="0" baseline="0" noProof="0">
                <a:ln>
                  <a:noFill/>
                </a:ln>
                <a:solidFill>
                  <a:srgbClr val="0070F2"/>
                </a:solidFill>
                <a:effectLst/>
                <a:uLnTx/>
                <a:uFillTx/>
                <a:latin typeface="72 Brand Medium"/>
                <a:ea typeface="+mn-ea"/>
                <a:cs typeface="+mn-cs"/>
              </a:rPr>
              <a:t>)</a:t>
            </a:r>
            <a:endParaRPr kumimoji="0" lang="en-GB" sz="1400" b="0" i="0" u="none" strike="noStrike" kern="1200" cap="none" spc="0" normalizeH="0" baseline="0" noProof="0">
              <a:ln>
                <a:noFill/>
              </a:ln>
              <a:solidFill>
                <a:srgbClr val="0070F2"/>
              </a:solidFill>
              <a:effectLst/>
              <a:uLnTx/>
              <a:uFillTx/>
              <a:latin typeface="72 Brand Medium"/>
              <a:ea typeface="+mn-ea"/>
              <a:cs typeface="Arial"/>
            </a:endParaRPr>
          </a:p>
          <a:p>
            <a:pPr marL="0" marR="0" lvl="0" indent="0" algn="l" defTabSz="913852" rtl="0" eaLnBrk="1" fontAlgn="auto" latinLnBrk="0" hangingPunct="1">
              <a:lnSpc>
                <a:spcPct val="100000"/>
              </a:lnSpc>
              <a:spcBef>
                <a:spcPts val="0"/>
              </a:spcBef>
              <a:spcAft>
                <a:spcPts val="0"/>
              </a:spcAft>
              <a:buClr>
                <a:srgbClr val="3CA014"/>
              </a:buClr>
              <a:buSzTx/>
              <a:buFontTx/>
              <a:buNone/>
              <a:tabLst/>
              <a:defRPr/>
            </a:pPr>
            <a:r>
              <a:rPr kumimoji="0" lang="en-US" sz="1100" b="0" i="0" u="none" strike="noStrike" kern="1200" cap="none" spc="0" normalizeH="0" baseline="0" noProof="0">
                <a:ln>
                  <a:noFill/>
                </a:ln>
                <a:solidFill>
                  <a:srgbClr val="000000"/>
                </a:solidFill>
                <a:effectLst/>
                <a:uLnTx/>
                <a:uFillTx/>
                <a:latin typeface="72 Brand"/>
                <a:ea typeface="+mn-ea"/>
                <a:cs typeface="+mn-cs"/>
              </a:rPr>
              <a:t>K</a:t>
            </a:r>
            <a:r>
              <a:rPr kumimoji="0" lang="en-DE" sz="1100" b="0" i="0" u="none" strike="noStrike" kern="1200" cap="none" spc="0" normalizeH="0" baseline="0" noProof="0" err="1">
                <a:ln>
                  <a:noFill/>
                </a:ln>
                <a:solidFill>
                  <a:srgbClr val="000000"/>
                </a:solidFill>
                <a:effectLst/>
                <a:uLnTx/>
                <a:uFillTx/>
                <a:latin typeface="72 Brand"/>
                <a:ea typeface="+mn-ea"/>
                <a:cs typeface="+mn-cs"/>
              </a:rPr>
              <a:t>rishna</a:t>
            </a:r>
            <a:r>
              <a:rPr kumimoji="0" lang="en-DE" sz="1100" b="0" i="0" u="none" strike="noStrike" kern="1200" cap="none" spc="0" normalizeH="0" baseline="0" noProof="0">
                <a:ln>
                  <a:noFill/>
                </a:ln>
                <a:solidFill>
                  <a:srgbClr val="000000"/>
                </a:solidFill>
                <a:effectLst/>
                <a:uLnTx/>
                <a:uFillTx/>
                <a:latin typeface="72 Brand"/>
                <a:ea typeface="+mn-ea"/>
                <a:cs typeface="+mn-cs"/>
              </a:rPr>
              <a:t> Kumar Anguraj</a:t>
            </a:r>
            <a:endParaRPr kumimoji="0" lang="en-GB" sz="1100" b="0" i="0" u="none" strike="noStrike" kern="1200" cap="none" spc="0" normalizeH="0" baseline="0" noProof="0">
              <a:ln>
                <a:noFill/>
              </a:ln>
              <a:solidFill>
                <a:srgbClr val="000000"/>
              </a:solidFill>
              <a:effectLst/>
              <a:uLnTx/>
              <a:uFillTx/>
              <a:latin typeface="72 Brand"/>
              <a:ea typeface="+mn-ea"/>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9828" y="4091941"/>
            <a:ext cx="2973403" cy="97244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contacts</a:t>
            </a:r>
          </a:p>
          <a:p>
            <a:pPr defTabSz="913852">
              <a:defRPr/>
            </a:pPr>
            <a:r>
              <a:rPr lang="en-US" sz="1100">
                <a:solidFill>
                  <a:srgbClr val="000000"/>
                </a:solidFill>
              </a:rPr>
              <a:t>Business Owner – Jeffrey Ingram &amp; Suzanne McFadyen.</a:t>
            </a:r>
          </a:p>
          <a:p>
            <a:pPr defTabSz="913852">
              <a:defRPr/>
            </a:pPr>
            <a:r>
              <a:rPr lang="en-US" sz="1100">
                <a:solidFill>
                  <a:srgbClr val="000000"/>
                </a:solidFill>
                <a:cs typeface="Arial"/>
              </a:rPr>
              <a:t>Marketing – Volker Jordan</a:t>
            </a:r>
          </a:p>
          <a:p>
            <a:pPr marL="0" marR="0" lvl="0" indent="0" algn="l" defTabSz="913852" rtl="0" eaLnBrk="1" fontAlgn="auto" latinLnBrk="0" hangingPunct="1">
              <a:lnSpc>
                <a:spcPct val="100000"/>
              </a:lnSpc>
              <a:spcBef>
                <a:spcPts val="0"/>
              </a:spcBef>
              <a:spcAft>
                <a:spcPts val="300"/>
              </a:spcAft>
              <a:buClrTx/>
              <a:buSzTx/>
              <a:buFontTx/>
              <a:buNone/>
              <a:tabLst/>
              <a:defRPr/>
            </a:pPr>
            <a:endParaRPr kumimoji="0" lang="en-GB" sz="1400" b="0" i="0" u="none" strike="noStrike" kern="1200" cap="none" spc="0" normalizeH="0" baseline="0" noProof="0">
              <a:ln>
                <a:noFill/>
              </a:ln>
              <a:solidFill>
                <a:srgbClr val="0070F2"/>
              </a:solidFill>
              <a:effectLst/>
              <a:uLnTx/>
              <a:uFillTx/>
              <a:latin typeface="72 Brand Medium"/>
              <a:ea typeface="+mn-ea"/>
              <a:cs typeface="+mn-cs"/>
            </a:endParaRP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6938" y="5137561"/>
            <a:ext cx="2973403" cy="9703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Affected key users</a:t>
            </a:r>
          </a:p>
          <a:p>
            <a:pPr defTabSz="913852">
              <a:spcAft>
                <a:spcPts val="300"/>
              </a:spcAft>
              <a:defRPr/>
            </a:pPr>
            <a:r>
              <a:rPr lang="en-GB" sz="1100">
                <a:solidFill>
                  <a:schemeClr val="tx1"/>
                </a:solidFill>
              </a:rPr>
              <a:t>Sales and Marketing</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9828" y="3190768"/>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marL="0" marR="0" lvl="0" indent="0" algn="l" defTabSz="913852"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srgbClr val="0070F2"/>
                </a:solidFill>
                <a:effectLst/>
                <a:uLnTx/>
                <a:uFillTx/>
                <a:latin typeface="72 Brand Medium"/>
                <a:ea typeface="+mn-ea"/>
                <a:cs typeface="+mn-cs"/>
              </a:rPr>
              <a:t>Business sub-unit</a:t>
            </a:r>
            <a:endParaRPr kumimoji="0" lang="en-GB" sz="1400" b="0" i="0" u="none" strike="noStrike" kern="1200" cap="none" spc="0" normalizeH="0" baseline="0" noProof="0">
              <a:ln>
                <a:noFill/>
              </a:ln>
              <a:solidFill>
                <a:srgbClr val="0070F2"/>
              </a:solidFill>
              <a:effectLst/>
              <a:uLnTx/>
              <a:uFillTx/>
              <a:latin typeface="72 Brand Medium"/>
              <a:ea typeface="+mn-ea"/>
              <a:cs typeface="Arial"/>
            </a:endParaRPr>
          </a:p>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385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Arial"/>
              </a:rPr>
              <a:t>IDM</a:t>
            </a:r>
          </a:p>
        </p:txBody>
      </p:sp>
      <p:sp>
        <p:nvSpPr>
          <p:cNvPr id="28" name="Rectangle 27">
            <a:extLst>
              <a:ext uri="{FF2B5EF4-FFF2-40B4-BE49-F238E27FC236}">
                <a16:creationId xmlns:a16="http://schemas.microsoft.com/office/drawing/2014/main" id="{61467BBC-04CD-4F91-92CE-8D8AB53837C3}"/>
              </a:ext>
            </a:extLst>
          </p:cNvPr>
          <p:cNvSpPr/>
          <p:nvPr/>
        </p:nvSpPr>
        <p:spPr>
          <a:xfrm>
            <a:off x="5782315" y="3732424"/>
            <a:ext cx="663909" cy="655868"/>
          </a:xfrm>
          <a:prstGeom prst="rect">
            <a:avLst/>
          </a:prstGeom>
          <a:solidFill>
            <a:schemeClr val="bg1">
              <a:lumMod val="50000"/>
              <a:alpha val="35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a:ln>
                <a:noFill/>
              </a:ln>
              <a:solidFill>
                <a:prstClr val="white"/>
              </a:solidFill>
              <a:effectLst/>
              <a:uLnTx/>
              <a:uFillTx/>
              <a:latin typeface="Graphik Light"/>
              <a:ea typeface="+mn-ea"/>
              <a:cs typeface="+mn-cs"/>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4339" y="3741756"/>
            <a:ext cx="663909" cy="655868"/>
          </a:xfrm>
          <a:prstGeom prst="rect">
            <a:avLst/>
          </a:prstGeom>
          <a:solidFill>
            <a:srgbClr val="002A86">
              <a:alpha val="3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327" y="3732424"/>
            <a:ext cx="663909" cy="655868"/>
          </a:xfrm>
          <a:prstGeom prst="rect">
            <a:avLst/>
          </a:prstGeom>
          <a:solidFill>
            <a:srgbClr val="0070F2">
              <a:alpha val="3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315" y="5084616"/>
            <a:ext cx="663909" cy="655868"/>
          </a:xfrm>
          <a:prstGeom prst="rect">
            <a:avLst/>
          </a:prstGeom>
          <a:solidFill>
            <a:schemeClr val="bg1">
              <a:lumMod val="50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4339" y="5084617"/>
            <a:ext cx="663909" cy="655868"/>
          </a:xfrm>
          <a:prstGeom prst="rect">
            <a:avLst/>
          </a:prstGeom>
          <a:solidFill>
            <a:srgbClr val="002A86"/>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327" y="5084616"/>
            <a:ext cx="663909" cy="655868"/>
          </a:xfrm>
          <a:prstGeom prst="rect">
            <a:avLst/>
          </a:prstGeom>
          <a:solidFill>
            <a:srgbClr val="0070F2"/>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315" y="4408520"/>
            <a:ext cx="663909" cy="655868"/>
          </a:xfrm>
          <a:prstGeom prst="rect">
            <a:avLst/>
          </a:prstGeom>
          <a:solidFill>
            <a:schemeClr val="bg1">
              <a:lumMod val="50000"/>
              <a:alpha val="55000"/>
            </a:scheme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4339" y="4408520"/>
            <a:ext cx="663909" cy="655868"/>
          </a:xfrm>
          <a:prstGeom prst="rect">
            <a:avLst/>
          </a:prstGeom>
          <a:solidFill>
            <a:srgbClr val="002A86">
              <a:alpha val="5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327" y="4408520"/>
            <a:ext cx="663909" cy="655868"/>
          </a:xfrm>
          <a:prstGeom prst="rect">
            <a:avLst/>
          </a:prstGeom>
          <a:solidFill>
            <a:srgbClr val="0070F2">
              <a:alpha val="55000"/>
            </a:srgbClr>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326" y="3504286"/>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0F2"/>
                </a:solidFill>
                <a:effectLst/>
                <a:uLnTx/>
                <a:uFillTx/>
                <a:latin typeface="72 Brand Medium"/>
                <a:ea typeface="+mn-ea"/>
                <a:cs typeface="+mn-cs"/>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4338" y="3504286"/>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2A86"/>
                </a:solidFill>
                <a:effectLst/>
                <a:uLnTx/>
                <a:uFillTx/>
                <a:latin typeface="72 Brand Medium"/>
                <a:ea typeface="+mn-ea"/>
                <a:cs typeface="+mn-cs"/>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314" y="3504287"/>
            <a:ext cx="662400" cy="89157"/>
          </a:xfrm>
          <a:prstGeom prst="rect">
            <a:avLst/>
          </a:prstGeom>
          <a:noFill/>
          <a:ln w="12700" cap="flat" cmpd="sng" algn="ctr">
            <a:noFill/>
            <a:prstDash val="solid"/>
            <a:miter lim="800000"/>
          </a:ln>
          <a:effectLst/>
        </p:spPr>
        <p:txBody>
          <a:bodyPr lIns="0" tIns="91440"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lumMod val="50000"/>
                  </a:srgbClr>
                </a:solidFill>
                <a:effectLst/>
                <a:uLnTx/>
                <a:uFillTx/>
                <a:latin typeface="72 Brand Medium"/>
                <a:ea typeface="+mn-ea"/>
                <a:cs typeface="+mn-cs"/>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80025" y="4686547"/>
            <a:ext cx="662400" cy="106346"/>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80026" y="4018499"/>
            <a:ext cx="662400" cy="90250"/>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80026" y="5362644"/>
            <a:ext cx="662400" cy="106346"/>
          </a:xfrm>
          <a:prstGeom prst="rect">
            <a:avLst/>
          </a:prstGeom>
          <a:no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Future Recurring Annually</a:t>
            </a:r>
          </a:p>
        </p:txBody>
      </p:sp>
      <p:sp>
        <p:nvSpPr>
          <p:cNvPr id="44" name="TextBox 43">
            <a:extLst>
              <a:ext uri="{FF2B5EF4-FFF2-40B4-BE49-F238E27FC236}">
                <a16:creationId xmlns:a16="http://schemas.microsoft.com/office/drawing/2014/main" id="{2FC73BA1-9AFF-4685-8FC5-9D615BA25C2A}"/>
              </a:ext>
            </a:extLst>
          </p:cNvPr>
          <p:cNvSpPr txBox="1"/>
          <p:nvPr/>
        </p:nvSpPr>
        <p:spPr>
          <a:xfrm>
            <a:off x="5895375" y="5766761"/>
            <a:ext cx="1872000" cy="215444"/>
          </a:xfrm>
          <a:prstGeom prst="rect">
            <a:avLst/>
          </a:prstGeom>
          <a:noFill/>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72 Brand"/>
                <a:ea typeface="+mn-ea"/>
                <a:cs typeface="Arial"/>
              </a:rPr>
              <a:t>Quantitative values are to be defined </a:t>
            </a:r>
            <a:endParaRPr kumimoji="0" lang="de-DE" sz="800" b="0" i="1" u="none" strike="noStrike" kern="1200" cap="none" spc="0" normalizeH="0" baseline="0" noProof="0">
              <a:ln>
                <a:noFill/>
              </a:ln>
              <a:solidFill>
                <a:srgbClr val="000000"/>
              </a:solidFill>
              <a:effectLst/>
              <a:uLnTx/>
              <a:uFillTx/>
              <a:latin typeface="72 Brand"/>
              <a:ea typeface="+mn-ea"/>
              <a:cs typeface="+mn-cs"/>
            </a:endParaRPr>
          </a:p>
        </p:txBody>
      </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272040" y="4551138"/>
            <a:ext cx="385402" cy="360000"/>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grpSp>
      <p:sp>
        <p:nvSpPr>
          <p:cNvPr id="7" name="TextBox 6">
            <a:extLst>
              <a:ext uri="{FF2B5EF4-FFF2-40B4-BE49-F238E27FC236}">
                <a16:creationId xmlns:a16="http://schemas.microsoft.com/office/drawing/2014/main" id="{A4A48953-F885-07F2-66C4-0637D1447F1B}"/>
              </a:ext>
            </a:extLst>
          </p:cNvPr>
          <p:cNvSpPr txBox="1"/>
          <p:nvPr/>
        </p:nvSpPr>
        <p:spPr>
          <a:xfrm>
            <a:off x="6291283" y="97186"/>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 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Tree>
    <p:extLst>
      <p:ext uri="{BB962C8B-B14F-4D97-AF65-F5344CB8AC3E}">
        <p14:creationId xmlns:p14="http://schemas.microsoft.com/office/powerpoint/2010/main" val="2254189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01F00-7471-3CE4-B235-8E4FF4A5D2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BE02CA-4424-B583-3355-C59D91E34B70}"/>
              </a:ext>
            </a:extLst>
          </p:cNvPr>
          <p:cNvSpPr>
            <a:spLocks noGrp="1"/>
          </p:cNvSpPr>
          <p:nvPr>
            <p:ph type="title"/>
          </p:nvPr>
        </p:nvSpPr>
        <p:spPr>
          <a:xfrm>
            <a:off x="504001" y="504000"/>
            <a:ext cx="11186476" cy="369332"/>
          </a:xfrm>
        </p:spPr>
        <p:txBody>
          <a:bodyPr/>
          <a:lstStyle/>
          <a:p>
            <a:r>
              <a:rPr lang="en-US" noProof="1">
                <a:solidFill>
                  <a:srgbClr val="0070F2"/>
                </a:solidFill>
              </a:rPr>
              <a:t>CDP Business Adoption </a:t>
            </a:r>
            <a:r>
              <a:rPr lang="de-DE" noProof="1">
                <a:solidFill>
                  <a:srgbClr val="0070F2"/>
                </a:solidFill>
              </a:rPr>
              <a:t>| </a:t>
            </a:r>
            <a:r>
              <a:rPr lang="de-DE" noProof="1"/>
              <a:t>Strategic Objectives</a:t>
            </a:r>
            <a:endParaRPr lang="en-US"/>
          </a:p>
        </p:txBody>
      </p:sp>
      <p:sp>
        <p:nvSpPr>
          <p:cNvPr id="5" name="Rectangle 4">
            <a:extLst>
              <a:ext uri="{FF2B5EF4-FFF2-40B4-BE49-F238E27FC236}">
                <a16:creationId xmlns:a16="http://schemas.microsoft.com/office/drawing/2014/main" id="{901DD8B9-DED8-028B-703E-7C93FC4B72B3}"/>
              </a:ext>
            </a:extLst>
          </p:cNvPr>
          <p:cNvSpPr/>
          <p:nvPr/>
        </p:nvSpPr>
        <p:spPr bwMode="gray">
          <a:xfrm>
            <a:off x="504002" y="1820986"/>
            <a:ext cx="6545476" cy="4181230"/>
          </a:xfrm>
          <a:prstGeom prst="rect">
            <a:avLst/>
          </a:prstGeom>
          <a:solidFill>
            <a:schemeClr val="bg2">
              <a:lumMod val="20000"/>
              <a:lumOff val="80000"/>
            </a:schemeClr>
          </a:solid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err="1">
              <a:ln>
                <a:noFill/>
              </a:ln>
              <a:effectLst/>
              <a:uLnTx/>
              <a:uFillTx/>
              <a:latin typeface="+mn-lt"/>
              <a:ea typeface="Arial Unicode MS" pitchFamily="34" charset="-128"/>
              <a:cs typeface="Arial Unicode MS" pitchFamily="34" charset="-128"/>
            </a:endParaRPr>
          </a:p>
        </p:txBody>
      </p:sp>
      <p:sp>
        <p:nvSpPr>
          <p:cNvPr id="6" name="Text Placeholder 4">
            <a:extLst>
              <a:ext uri="{FF2B5EF4-FFF2-40B4-BE49-F238E27FC236}">
                <a16:creationId xmlns:a16="http://schemas.microsoft.com/office/drawing/2014/main" id="{B2F1DCB6-7413-0AC8-2C81-55A6D3D5FD6D}"/>
              </a:ext>
            </a:extLst>
          </p:cNvPr>
          <p:cNvSpPr txBox="1">
            <a:spLocks/>
          </p:cNvSpPr>
          <p:nvPr/>
        </p:nvSpPr>
        <p:spPr bwMode="black">
          <a:xfrm>
            <a:off x="761909" y="2039816"/>
            <a:ext cx="5779568" cy="3962400"/>
          </a:xfrm>
          <a:prstGeom prst="rect">
            <a:avLst/>
          </a:prstGeom>
        </p:spPr>
        <p:txBody>
          <a:bodyPr vert="horz" lIns="0" tIns="0" rIns="0" bIns="0" rtlCol="0">
            <a:normAutofit lnSpcReduction="10000"/>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i="0" kern="1200">
                <a:solidFill>
                  <a:schemeClr val="tx1"/>
                </a:solidFill>
                <a:latin typeface="72 Brand" panose="020B0504030603020204" pitchFamily="34" charset="0"/>
                <a:ea typeface="+mn-ea"/>
                <a:cs typeface="+mn-cs"/>
              </a:defRPr>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b="0" i="0" kern="1200">
                <a:solidFill>
                  <a:schemeClr val="tx1"/>
                </a:solidFill>
                <a:latin typeface="72 Brand" panose="020B0504030603020204" pitchFamily="34" charset="0"/>
                <a:ea typeface="+mn-ea"/>
                <a:cs typeface="+mn-cs"/>
              </a:defRPr>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lang="en-US" sz="1800" b="0" i="0" kern="1200" baseline="0" noProof="0">
                <a:solidFill>
                  <a:schemeClr val="tx1"/>
                </a:solidFill>
                <a:latin typeface="72 Brand" panose="020B0504030603020204" pitchFamily="34" charset="0"/>
                <a:ea typeface="+mn-ea"/>
                <a:cs typeface="+mn-cs"/>
              </a:defRPr>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accent2"/>
              </a:buClr>
              <a:buSzPct val="100000"/>
              <a:buFont typeface="Arial" pitchFamily="34" charset="0"/>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600" b="1">
                <a:solidFill>
                  <a:schemeClr val="tx2"/>
                </a:solidFill>
              </a:rPr>
              <a:t>Key Strategic Objectives:</a:t>
            </a:r>
            <a:br>
              <a:rPr lang="en-US" sz="1600" b="1">
                <a:solidFill>
                  <a:schemeClr val="tx2"/>
                </a:solidFill>
              </a:rPr>
            </a:br>
            <a:br>
              <a:rPr lang="en-US" sz="1600" b="1">
                <a:solidFill>
                  <a:schemeClr val="tx2"/>
                </a:solidFill>
              </a:rPr>
            </a:br>
            <a:r>
              <a:rPr lang="en-US" sz="1600" b="1">
                <a:solidFill>
                  <a:schemeClr val="tx2"/>
                </a:solidFill>
              </a:rPr>
              <a:t>#1 </a:t>
            </a:r>
            <a:br>
              <a:rPr lang="en-US" sz="1000" b="1">
                <a:solidFill>
                  <a:schemeClr val="tx2"/>
                </a:solidFill>
              </a:rPr>
            </a:br>
            <a:br>
              <a:rPr lang="en-US" sz="1000" b="1">
                <a:solidFill>
                  <a:schemeClr val="tx2"/>
                </a:solidFill>
              </a:rPr>
            </a:br>
            <a:r>
              <a:rPr lang="en-US" sz="1100" b="1"/>
              <a:t>Data Ingestion, Data Unification &amp; Insights</a:t>
            </a:r>
            <a:br>
              <a:rPr lang="en-US" sz="1100" b="1"/>
            </a:br>
            <a:br>
              <a:rPr lang="en-US" sz="900"/>
            </a:br>
            <a:r>
              <a:rPr lang="en-US" sz="1000"/>
              <a:t>To ensure a scalable and secure data foundation by ingesting and harmonizing customer data from multiple sources into the CDP, enabling accurate insights and analytics. This includes the </a:t>
            </a:r>
            <a:r>
              <a:rPr lang="en-US" sz="1000" b="1"/>
              <a:t>seamless transition from SMC to the CDP</a:t>
            </a:r>
            <a:r>
              <a:rPr lang="en-US" sz="1000"/>
              <a:t>, maintaining business continuity, data integrity, and compliance while equipping teams with the tools and knowledge for effective adoption. </a:t>
            </a:r>
            <a:br>
              <a:rPr lang="en-US" sz="1000"/>
            </a:br>
            <a:br>
              <a:rPr lang="en-US" sz="1000" b="1"/>
            </a:br>
            <a:r>
              <a:rPr lang="en-US" sz="1000" b="1"/>
              <a:t>Updates: </a:t>
            </a:r>
            <a:r>
              <a:rPr lang="en-US" sz="1000"/>
              <a:t>Partnership started with Debbie Rovers and team to align on SMC transition roadmap</a:t>
            </a:r>
            <a:br>
              <a:rPr lang="en-US" sz="1000" b="1">
                <a:solidFill>
                  <a:schemeClr val="tx2"/>
                </a:solidFill>
              </a:rPr>
            </a:br>
            <a:br>
              <a:rPr lang="en-US" sz="1000" b="1">
                <a:solidFill>
                  <a:schemeClr val="tx2"/>
                </a:solidFill>
              </a:rPr>
            </a:br>
            <a:br>
              <a:rPr lang="en-US" sz="1000" b="1">
                <a:solidFill>
                  <a:schemeClr val="tx2"/>
                </a:solidFill>
              </a:rPr>
            </a:br>
            <a:r>
              <a:rPr lang="en-US" sz="1600" b="1">
                <a:solidFill>
                  <a:schemeClr val="tx2"/>
                </a:solidFill>
              </a:rPr>
              <a:t>#2</a:t>
            </a:r>
            <a:br>
              <a:rPr lang="en-US" sz="1000" b="1">
                <a:solidFill>
                  <a:schemeClr val="tx2"/>
                </a:solidFill>
              </a:rPr>
            </a:br>
            <a:br>
              <a:rPr lang="en-US" sz="1000" b="1">
                <a:solidFill>
                  <a:schemeClr val="tx2"/>
                </a:solidFill>
              </a:rPr>
            </a:br>
            <a:r>
              <a:rPr lang="en-US" sz="1100" b="1"/>
              <a:t>Audience Building, Real-Time Activation &amp; Customer Journey Management</a:t>
            </a:r>
            <a:br>
              <a:rPr lang="en-US" sz="1100" b="1"/>
            </a:br>
            <a:br>
              <a:rPr lang="en-US" sz="900"/>
            </a:br>
            <a:r>
              <a:rPr lang="en-US" sz="1000"/>
              <a:t>To enable targeted, timely, and personalized customer engagement by leveraging unified customer profiles for </a:t>
            </a:r>
            <a:r>
              <a:rPr lang="en-US" sz="1000" b="1"/>
              <a:t>advanced audience segmentation (ONE Customer Segmentation)</a:t>
            </a:r>
            <a:r>
              <a:rPr lang="en-US" sz="1000"/>
              <a:t>,</a:t>
            </a:r>
            <a:r>
              <a:rPr lang="en-US" sz="1000" b="1"/>
              <a:t> </a:t>
            </a:r>
            <a:r>
              <a:rPr lang="en-US" sz="1000"/>
              <a:t>real-time activation across channels, and orchestrated customer journeys. This will enhance customer experience, improve campaign effectiveness, and support data-driven marketing and sales execution. </a:t>
            </a:r>
            <a:br>
              <a:rPr lang="en-US" sz="1000"/>
            </a:br>
            <a:br>
              <a:rPr lang="en-US" sz="1000" b="1"/>
            </a:br>
            <a:r>
              <a:rPr lang="en-US" sz="1000" b="1"/>
              <a:t>Updates: </a:t>
            </a:r>
            <a:r>
              <a:rPr lang="en-US" sz="1000"/>
              <a:t>Partnership started with Andreas </a:t>
            </a:r>
            <a:r>
              <a:rPr lang="en-US" sz="1000" err="1"/>
              <a:t>Kwiesdorf</a:t>
            </a:r>
            <a:r>
              <a:rPr lang="en-US" sz="1000"/>
              <a:t> &amp; Marlou Houdijk and team to determine further Demand Management Use Cases </a:t>
            </a:r>
          </a:p>
        </p:txBody>
      </p:sp>
      <p:pic>
        <p:nvPicPr>
          <p:cNvPr id="8" name="Picture 7">
            <a:extLst>
              <a:ext uri="{FF2B5EF4-FFF2-40B4-BE49-F238E27FC236}">
                <a16:creationId xmlns:a16="http://schemas.microsoft.com/office/drawing/2014/main" id="{7ED5F9C1-9F6E-6951-78F4-EAA2D981A6B9}"/>
              </a:ext>
            </a:extLst>
          </p:cNvPr>
          <p:cNvPicPr>
            <a:picLocks noChangeAspect="1"/>
          </p:cNvPicPr>
          <p:nvPr/>
        </p:nvPicPr>
        <p:blipFill>
          <a:blip r:embed="rId2"/>
          <a:srcRect l="94" t="12274" b="500"/>
          <a:stretch/>
        </p:blipFill>
        <p:spPr bwMode="black">
          <a:xfrm>
            <a:off x="6959600" y="0"/>
            <a:ext cx="5235575" cy="6858000"/>
          </a:xfrm>
          <a:prstGeom prst="rect">
            <a:avLst/>
          </a:prstGeom>
        </p:spPr>
      </p:pic>
    </p:spTree>
    <p:extLst>
      <p:ext uri="{BB962C8B-B14F-4D97-AF65-F5344CB8AC3E}">
        <p14:creationId xmlns:p14="http://schemas.microsoft.com/office/powerpoint/2010/main" val="1547714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extLst>
              <p:ext uri="{D42A27DB-BD31-4B8C-83A1-F6EECF244321}">
                <p14:modId xmlns:p14="http://schemas.microsoft.com/office/powerpoint/2010/main" val="1389475074"/>
              </p:ext>
            </p:ext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8370" y="505523"/>
            <a:ext cx="11177741" cy="523220"/>
          </a:xfrm>
        </p:spPr>
        <p:txBody>
          <a:bodyPr vert="horz"/>
          <a:lstStyle/>
          <a:p>
            <a:pPr>
              <a:spcBef>
                <a:spcPts val="300"/>
              </a:spcBef>
              <a:spcAft>
                <a:spcPct val="0"/>
              </a:spcAft>
            </a:pPr>
            <a:r>
              <a:rPr lang="en-US" sz="2000" b="1">
                <a:solidFill>
                  <a:schemeClr val="bg2">
                    <a:lumMod val="75000"/>
                  </a:schemeClr>
                </a:solidFill>
                <a:latin typeface="+mj-lt"/>
                <a:hlinkClick r:id="rId6">
                  <a:extLst>
                    <a:ext uri="{A12FA001-AC4F-418D-AE19-62706E023703}">
                      <ahyp:hlinkClr xmlns:ahyp="http://schemas.microsoft.com/office/drawing/2018/hyperlinkcolor" val="tx"/>
                    </a:ext>
                  </a:extLst>
                </a:hlinkClick>
              </a:rPr>
              <a:t>ITDYM-4319</a:t>
            </a:r>
            <a:r>
              <a:rPr lang="en-US" sz="2000" b="1">
                <a:latin typeface="72 Brand Medium"/>
              </a:rPr>
              <a:t> – CDP MVP | RISE Program</a:t>
            </a:r>
            <a:br>
              <a:rPr lang="en-US" sz="1949" b="1">
                <a:latin typeface="72 Brand Medium"/>
                <a:ea typeface="+mj-lt"/>
                <a:cs typeface="+mj-lt"/>
              </a:rPr>
            </a:br>
            <a:r>
              <a:rPr lang="en-GB" sz="1400">
                <a:latin typeface="72 Brand Medium"/>
                <a:ea typeface="+mj-lt"/>
                <a:cs typeface="+mj-lt"/>
              </a:rPr>
              <a:t>Use Case One Pager</a:t>
            </a:r>
            <a:endParaRPr lang="en-US">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Problem statement</a:t>
            </a:r>
          </a:p>
          <a:p>
            <a:pPr marL="171399" indent="-171399" defTabSz="914400">
              <a:buFont typeface="Arial"/>
              <a:buChar char="•"/>
            </a:pPr>
            <a:r>
              <a:rPr lang="en-US" sz="900">
                <a:solidFill>
                  <a:srgbClr val="000000"/>
                </a:solidFill>
                <a:latin typeface="72 Brand"/>
                <a:cs typeface="Arial"/>
              </a:rPr>
              <a:t>Help accelerate customers to our cloud by demonstrating value at key accounts, particularly for key decision makers and influencers (finance &amp; operations)</a:t>
            </a:r>
          </a:p>
          <a:p>
            <a:pPr marL="171399" indent="-171399" defTabSz="914400">
              <a:buFont typeface="Arial"/>
              <a:buChar char="•"/>
            </a:pPr>
            <a:r>
              <a:rPr lang="en-US" sz="900">
                <a:solidFill>
                  <a:srgbClr val="000000"/>
                </a:solidFill>
                <a:latin typeface="72 Brand"/>
                <a:cs typeface="Arial"/>
              </a:rPr>
              <a:t>Map marketing engagement to pipeline forecast (aligned across marketing &amp; sales) to drive new opportunities (revenue) by building reputation and relationships through relevant reach &amp; engagement touchpoints for all target and hidden buyer personas of the RISE Buying Committees from our target accounts.</a:t>
            </a:r>
          </a:p>
          <a:p>
            <a:pPr marL="171399" indent="-171399" defTabSz="914400">
              <a:buFont typeface="Arial"/>
              <a:buChar char="•"/>
            </a:pPr>
            <a:r>
              <a:rPr lang="en-US" sz="900">
                <a:solidFill>
                  <a:srgbClr val="000000"/>
                </a:solidFill>
                <a:latin typeface="72 Brand"/>
                <a:cs typeface="Arial"/>
              </a:rPr>
              <a:t>Target RISE accounts in LinkedIn</a:t>
            </a: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Scope</a:t>
            </a:r>
          </a:p>
          <a:p>
            <a:pPr marL="171399" indent="-171399" defTabSz="913578">
              <a:buFont typeface="Arial,Sans-Serif"/>
              <a:buChar char="•"/>
              <a:defRPr/>
            </a:pPr>
            <a:endParaRPr lang="en-US" sz="900">
              <a:solidFill>
                <a:srgbClr val="000000"/>
              </a:solidFill>
              <a:latin typeface="Arial"/>
              <a:cs typeface="Arial"/>
            </a:endParaRPr>
          </a:p>
          <a:p>
            <a:pPr marL="171399" indent="-171399" defTabSz="913578">
              <a:buFont typeface="Arial,Sans-Serif"/>
              <a:buChar char="•"/>
              <a:defRPr/>
            </a:pPr>
            <a:r>
              <a:rPr lang="en-US" sz="1100">
                <a:solidFill>
                  <a:srgbClr val="000000"/>
                </a:solidFill>
                <a:latin typeface="72 Brand"/>
                <a:cs typeface="Arial"/>
              </a:rPr>
              <a:t>Market(s): Austria &amp; Nordics. Persona (“sub-IDP”): CIO</a:t>
            </a:r>
          </a:p>
          <a:p>
            <a:pPr marL="171399" indent="-171399" defTabSz="913578">
              <a:buFont typeface="Arial,Sans-Serif"/>
              <a:buChar char="•"/>
              <a:defRPr/>
            </a:pPr>
            <a:r>
              <a:rPr lang="en-US" sz="1100">
                <a:solidFill>
                  <a:srgbClr val="000000"/>
                </a:solidFill>
                <a:latin typeface="72 Brand"/>
                <a:cs typeface="Arial"/>
              </a:rPr>
              <a:t>Segment: ECC customers engaged with marketing, no pipeline, with medium to large Maintenance Revenue Band (&gt;100k - &lt;500k [medium] &amp; &gt;500k [large])</a:t>
            </a:r>
          </a:p>
          <a:p>
            <a:pPr marL="171399" indent="-171399" defTabSz="913578">
              <a:buFont typeface="Arial,Sans-Serif"/>
              <a:buChar char="•"/>
              <a:defRPr/>
            </a:pPr>
            <a:r>
              <a:rPr lang="en-US" sz="1100">
                <a:solidFill>
                  <a:srgbClr val="000000"/>
                </a:solidFill>
                <a:latin typeface="72 Brand"/>
                <a:cs typeface="Arial"/>
              </a:rPr>
              <a:t>TAL as of Q4 2024: # Austria = 153 Accounts / # Nordics = 149 Accounts (Denmark, Norway, Iceland, Sweden, Finland combined)</a:t>
            </a:r>
            <a:endParaRPr lang="en-US" sz="700">
              <a:solidFill>
                <a:srgbClr val="000000"/>
              </a:solidFill>
              <a:latin typeface="Arial"/>
              <a:cs typeface="Arial"/>
            </a:endParaRPr>
          </a:p>
          <a:p>
            <a:pPr marL="171399" indent="-171399" defTabSz="913578">
              <a:buFont typeface="Arial,Sans-Serif"/>
              <a:buChar char="•"/>
              <a:defRPr/>
            </a:pPr>
            <a:endParaRPr lang="en-US" sz="1000">
              <a:solidFill>
                <a:srgbClr val="000000"/>
              </a:solidFill>
              <a:highlight>
                <a:srgbClr val="FFFF00"/>
              </a:highlight>
              <a:latin typeface="72 Brand"/>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Value &amp; KPIs</a:t>
            </a:r>
          </a:p>
          <a:p>
            <a:pPr defTabSz="914400"/>
            <a:r>
              <a:rPr lang="en-US" sz="1100">
                <a:solidFill>
                  <a:srgbClr val="000000"/>
                </a:solidFill>
                <a:latin typeface="72 Brand"/>
                <a:cs typeface="Arial"/>
              </a:rPr>
              <a:t>Value Measurement:</a:t>
            </a:r>
          </a:p>
          <a:p>
            <a:pPr marL="171399" indent="-171399" defTabSz="914400">
              <a:buFont typeface="Arial" panose="020B0604020202020204" pitchFamily="34" charset="0"/>
              <a:buChar char="•"/>
            </a:pPr>
            <a:r>
              <a:rPr lang="en-US" sz="1000">
                <a:solidFill>
                  <a:srgbClr val="000000"/>
                </a:solidFill>
                <a:latin typeface="72 Brand"/>
                <a:cs typeface="Arial"/>
              </a:rPr>
              <a:t>Generate net new contacts (opt-in)</a:t>
            </a:r>
          </a:p>
          <a:p>
            <a:pPr marL="171399" indent="-171399" defTabSz="914400">
              <a:buFont typeface="Arial" panose="020B0604020202020204" pitchFamily="34" charset="0"/>
              <a:buChar char="•"/>
            </a:pPr>
            <a:r>
              <a:rPr lang="en-US" sz="1000">
                <a:solidFill>
                  <a:srgbClr val="000000"/>
                </a:solidFill>
                <a:latin typeface="72 Brand"/>
                <a:cs typeface="Arial"/>
              </a:rPr>
              <a:t>Among others, increase Ad, Web and Buying Committee Engagement, and engagement score</a:t>
            </a:r>
            <a:r>
              <a:rPr lang="en-US" sz="1000">
                <a:solidFill>
                  <a:srgbClr val="000000"/>
                </a:solidFill>
                <a:highlight>
                  <a:srgbClr val="FFFF00"/>
                </a:highlight>
                <a:latin typeface="72 Brand"/>
                <a:cs typeface="Arial"/>
              </a:rPr>
              <a:t> </a:t>
            </a:r>
          </a:p>
          <a:p>
            <a:pPr marL="171399" indent="-171399" defTabSz="914400">
              <a:buFont typeface="Arial" panose="020B0604020202020204" pitchFamily="34" charset="0"/>
              <a:buChar char="•"/>
            </a:pPr>
            <a:endParaRPr lang="en-US" sz="1100">
              <a:solidFill>
                <a:srgbClr val="000000"/>
              </a:solidFill>
              <a:latin typeface="72 Brand"/>
              <a:cs typeface="Arial"/>
            </a:endParaRPr>
          </a:p>
          <a:p>
            <a:pPr defTabSz="914400"/>
            <a:r>
              <a:rPr lang="en-US" sz="1100">
                <a:solidFill>
                  <a:srgbClr val="000000"/>
                </a:solidFill>
                <a:latin typeface="72 Brand"/>
                <a:cs typeface="Arial"/>
              </a:rPr>
              <a:t>KPI to be measured: </a:t>
            </a:r>
          </a:p>
          <a:p>
            <a:pPr marL="171399" indent="-171399" defTabSz="914400">
              <a:buFont typeface="Arial" panose="020B0604020202020204" pitchFamily="34" charset="0"/>
              <a:buChar char="•"/>
            </a:pPr>
            <a:r>
              <a:rPr kumimoji="0" lang="en-GB" sz="9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Reach </a:t>
            </a:r>
            <a:r>
              <a:rPr kumimoji="0" lang="en-GB" sz="900" b="0" i="0" u="none" strike="noStrike" kern="1200" cap="none" spc="0" normalizeH="0" baseline="0" noProof="0">
                <a:ln>
                  <a:noFill/>
                </a:ln>
                <a:solidFill>
                  <a:srgbClr val="FF0000"/>
                </a:solidFill>
                <a:effectLst/>
                <a:uLnTx/>
                <a:uFillTx/>
                <a:latin typeface="72" panose="020B0503030000000003" pitchFamily="34" charset="0"/>
                <a:ea typeface="+mn-ea"/>
                <a:cs typeface="72" panose="020B0503030000000003" pitchFamily="34" charset="0"/>
              </a:rPr>
              <a:t>X%</a:t>
            </a:r>
            <a:r>
              <a:rPr kumimoji="0" lang="en-GB" sz="9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 (penetration rate) into Accounts </a:t>
            </a:r>
          </a:p>
          <a:p>
            <a:pPr marL="171399" indent="-171399" defTabSz="914400">
              <a:buFont typeface="Arial" panose="020B0604020202020204" pitchFamily="34" charset="0"/>
              <a:buChar char="•"/>
            </a:pPr>
            <a:r>
              <a:rPr kumimoji="0" lang="en-GB" sz="9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Engagement: Increase number, frequency and quality of interactions / </a:t>
            </a:r>
            <a:r>
              <a:rPr kumimoji="0" lang="en-GB" sz="900" b="0" i="0" u="none" strike="noStrike" kern="1200" cap="none" spc="0" normalizeH="0" baseline="0" noProof="0">
                <a:ln>
                  <a:noFill/>
                </a:ln>
                <a:solidFill>
                  <a:srgbClr val="FF0000"/>
                </a:solidFill>
                <a:effectLst/>
                <a:uLnTx/>
                <a:uFillTx/>
                <a:latin typeface="72" panose="020B0503030000000003" pitchFamily="34" charset="0"/>
                <a:ea typeface="+mn-ea"/>
                <a:cs typeface="72" panose="020B0503030000000003" pitchFamily="34" charset="0"/>
              </a:rPr>
              <a:t>X%</a:t>
            </a:r>
            <a:r>
              <a:rPr kumimoji="0" lang="en-GB" sz="9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 increase in engagement and asset consumption rates</a:t>
            </a:r>
          </a:p>
          <a:p>
            <a:pPr marL="171399" indent="-171399" defTabSz="914400">
              <a:buFont typeface="Arial" panose="020B0604020202020204" pitchFamily="34" charset="0"/>
              <a:buChar char="•"/>
            </a:pPr>
            <a:r>
              <a:rPr kumimoji="0" lang="en-GB" sz="9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Generate </a:t>
            </a:r>
            <a:r>
              <a:rPr kumimoji="0" lang="en-GB" sz="900" b="0" i="0" u="none" strike="noStrike" kern="1200" cap="none" spc="0" normalizeH="0" baseline="0" noProof="0">
                <a:ln>
                  <a:noFill/>
                </a:ln>
                <a:solidFill>
                  <a:srgbClr val="FF0000"/>
                </a:solidFill>
                <a:effectLst/>
                <a:uLnTx/>
                <a:uFillTx/>
                <a:latin typeface="72" panose="020B0503030000000003" pitchFamily="34" charset="0"/>
                <a:ea typeface="+mn-ea"/>
                <a:cs typeface="72" panose="020B0503030000000003" pitchFamily="34" charset="0"/>
              </a:rPr>
              <a:t>X%</a:t>
            </a:r>
            <a:r>
              <a:rPr kumimoji="0" lang="en-GB" sz="900" b="0" i="0" u="none" strike="noStrike" kern="1200" cap="none" spc="0" normalizeH="0" baseline="0" noProof="0">
                <a:ln>
                  <a:noFill/>
                </a:ln>
                <a:solidFill>
                  <a:srgbClr val="000000"/>
                </a:solidFill>
                <a:effectLst/>
                <a:uLnTx/>
                <a:uFillTx/>
                <a:latin typeface="72" panose="020B0503030000000003" pitchFamily="34" charset="0"/>
                <a:ea typeface="+mn-ea"/>
                <a:cs typeface="72" panose="020B0503030000000003" pitchFamily="34" charset="0"/>
              </a:rPr>
              <a:t> new marketable contacts within targeted accounts</a:t>
            </a:r>
            <a:endParaRPr lang="en-US" sz="900">
              <a:solidFill>
                <a:srgbClr val="000000"/>
              </a:solidFill>
              <a:latin typeface="72 Brand"/>
              <a:cs typeface="Arial"/>
            </a:endParaRPr>
          </a:p>
          <a:p>
            <a:pPr defTabSz="913304">
              <a:spcAft>
                <a:spcPts val="300"/>
              </a:spcAft>
              <a:defRPr/>
            </a:pPr>
            <a:endParaRPr lang="en-GB" sz="1400">
              <a:solidFill>
                <a:srgbClr val="0070F2"/>
              </a:solidFill>
              <a:latin typeface="72 Brand Medium"/>
            </a:endParaRPr>
          </a:p>
          <a:p>
            <a:pPr defTabSz="913578">
              <a:spcAft>
                <a:spcPts val="300"/>
              </a:spcAft>
              <a:defRPr/>
            </a:pPr>
            <a:endParaRPr lang="en-US" sz="1000">
              <a:solidFill>
                <a:srgbClr val="000000"/>
              </a:solidFill>
              <a:latin typeface="72 Brand"/>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unit </a:t>
            </a:r>
          </a:p>
          <a:p>
            <a:pPr defTabSz="913304">
              <a:spcAft>
                <a:spcPts val="300"/>
              </a:spcAft>
              <a:defRPr/>
            </a:pPr>
            <a:r>
              <a:rPr lang="en-GB" sz="1100">
                <a:solidFill>
                  <a:srgbClr val="000000"/>
                </a:solidFill>
                <a:latin typeface="72 Brand"/>
                <a:cs typeface="Arial"/>
              </a:rPr>
              <a:t>Marketing</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Use case owner (</a:t>
            </a:r>
            <a:r>
              <a:rPr lang="en-US" sz="1400">
                <a:solidFill>
                  <a:srgbClr val="0070F2"/>
                </a:solidFill>
                <a:latin typeface="72 Brand Medium"/>
              </a:rPr>
              <a:t>DG</a:t>
            </a:r>
            <a:r>
              <a:rPr lang="en-GB" sz="1400">
                <a:solidFill>
                  <a:srgbClr val="0070F2"/>
                </a:solidFill>
                <a:latin typeface="72 Brand Medium"/>
              </a:rPr>
              <a:t>)</a:t>
            </a:r>
            <a:endParaRPr lang="en-GB" sz="1400">
              <a:solidFill>
                <a:srgbClr val="0070F2"/>
              </a:solidFill>
              <a:latin typeface="72 Brand Medium"/>
              <a:cs typeface="Arial"/>
            </a:endParaRPr>
          </a:p>
          <a:p>
            <a:pPr defTabSz="913304">
              <a:buClr>
                <a:srgbClr val="3CA014"/>
              </a:buClr>
              <a:defRPr/>
            </a:pPr>
            <a:r>
              <a:rPr lang="en-US" sz="1100">
                <a:solidFill>
                  <a:srgbClr val="000000"/>
                </a:solidFill>
                <a:latin typeface="72 Brand"/>
                <a:cs typeface="Arial"/>
              </a:rPr>
              <a:t>Nitin Singh</a:t>
            </a: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8356" y="4073950"/>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contacts</a:t>
            </a:r>
          </a:p>
          <a:p>
            <a:pPr defTabSz="913304">
              <a:defRPr/>
            </a:pPr>
            <a:r>
              <a:rPr lang="en-US" sz="1100">
                <a:solidFill>
                  <a:srgbClr val="000000"/>
                </a:solidFill>
                <a:latin typeface="72 Brand"/>
                <a:cs typeface="Arial"/>
              </a:rPr>
              <a:t>Dennis Frick</a:t>
            </a:r>
            <a:endParaRPr lang="en-US" sz="1100">
              <a:solidFill>
                <a:srgbClr val="000000"/>
              </a:solidFill>
              <a:latin typeface="Arial"/>
              <a:cs typeface="Arial"/>
            </a:endParaRPr>
          </a:p>
          <a:p>
            <a:pPr defTabSz="913578">
              <a:defRPr/>
            </a:pPr>
            <a:endParaRPr lang="en-GB" sz="1100">
              <a:solidFill>
                <a:srgbClr val="000000"/>
              </a:solidFill>
              <a:latin typeface="72 Brand"/>
              <a:ea typeface="+mn-lt"/>
              <a:cs typeface="+mn-lt"/>
            </a:endParaRP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5468" y="5119027"/>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Affected key users</a:t>
            </a:r>
          </a:p>
          <a:p>
            <a:pPr defTabSz="913304">
              <a:spcAft>
                <a:spcPts val="300"/>
              </a:spcAft>
              <a:defRPr/>
            </a:pPr>
            <a:r>
              <a:rPr lang="en-GB" sz="1100">
                <a:solidFill>
                  <a:srgbClr val="000000"/>
                </a:solidFill>
                <a:latin typeface="72 Brand"/>
              </a:rPr>
              <a:t>Buying Committee</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sub-unit</a:t>
            </a:r>
            <a:endParaRPr lang="en-GB" sz="1400">
              <a:solidFill>
                <a:srgbClr val="0070F2"/>
              </a:solidFill>
              <a:latin typeface="72 Brand Medium"/>
              <a:cs typeface="Arial"/>
            </a:endParaRPr>
          </a:p>
          <a:p>
            <a:pPr defTabSz="913304">
              <a:defRPr/>
            </a:pPr>
            <a:r>
              <a:rPr lang="en-US" sz="1100">
                <a:solidFill>
                  <a:srgbClr val="000000"/>
                </a:solidFill>
                <a:latin typeface="72 Brand"/>
                <a:cs typeface="Arial"/>
              </a:rPr>
              <a:t>Austria + Nordics</a:t>
            </a:r>
            <a:endParaRPr lang="en-US" sz="1100">
              <a:solidFill>
                <a:srgbClr val="000000"/>
              </a:solidFill>
              <a:latin typeface="Arial"/>
              <a:cs typeface="Arial"/>
            </a:endParaRPr>
          </a:p>
          <a:p>
            <a:pPr defTabSz="913304">
              <a:defRPr/>
            </a:pPr>
            <a:endParaRPr lang="en-US" sz="110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46" name="Group 128">
            <a:extLst>
              <a:ext uri="{FF2B5EF4-FFF2-40B4-BE49-F238E27FC236}">
                <a16:creationId xmlns:a16="http://schemas.microsoft.com/office/drawing/2014/main" id="{0FFD433E-DEE2-49AB-B6D1-8106EAEE6901}"/>
              </a:ext>
            </a:extLst>
          </p:cNvPr>
          <p:cNvGrpSpPr>
            <a:grpSpLocks noChangeAspect="1"/>
          </p:cNvGrpSpPr>
          <p:nvPr/>
        </p:nvGrpSpPr>
        <p:grpSpPr bwMode="auto">
          <a:xfrm>
            <a:off x="6585775" y="4646780"/>
            <a:ext cx="385202" cy="359812"/>
            <a:chOff x="5686" y="1950"/>
            <a:chExt cx="440" cy="411"/>
          </a:xfrm>
          <a:solidFill>
            <a:schemeClr val="bg1"/>
          </a:solidFill>
        </p:grpSpPr>
        <p:sp>
          <p:nvSpPr>
            <p:cNvPr id="48" name="Freeform 129">
              <a:extLst>
                <a:ext uri="{FF2B5EF4-FFF2-40B4-BE49-F238E27FC236}">
                  <a16:creationId xmlns:a16="http://schemas.microsoft.com/office/drawing/2014/main" id="{CB055F99-7135-4779-B24F-6DEC4861F6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49" name="Freeform 130">
              <a:extLst>
                <a:ext uri="{FF2B5EF4-FFF2-40B4-BE49-F238E27FC236}">
                  <a16:creationId xmlns:a16="http://schemas.microsoft.com/office/drawing/2014/main" id="{AD6FCE6D-C7D1-44D8-8B6F-887B864AAB9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0" name="Freeform 131">
              <a:extLst>
                <a:ext uri="{FF2B5EF4-FFF2-40B4-BE49-F238E27FC236}">
                  <a16:creationId xmlns:a16="http://schemas.microsoft.com/office/drawing/2014/main" id="{B7BF2660-D6C7-4D07-9EB3-78A0A908A18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1" name="Freeform 132">
              <a:extLst>
                <a:ext uri="{FF2B5EF4-FFF2-40B4-BE49-F238E27FC236}">
                  <a16:creationId xmlns:a16="http://schemas.microsoft.com/office/drawing/2014/main" id="{027ECAAE-8708-49FD-B793-9325615DD87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2" name="Freeform 133">
              <a:extLst>
                <a:ext uri="{FF2B5EF4-FFF2-40B4-BE49-F238E27FC236}">
                  <a16:creationId xmlns:a16="http://schemas.microsoft.com/office/drawing/2014/main" id="{342951CD-6FCA-456D-8B3D-1AEB112A6C5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3" name="Freeform 134">
              <a:extLst>
                <a:ext uri="{FF2B5EF4-FFF2-40B4-BE49-F238E27FC236}">
                  <a16:creationId xmlns:a16="http://schemas.microsoft.com/office/drawing/2014/main" id="{A5D98A76-1F16-4500-9684-1E6EC7E35C5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4" name="Freeform 135">
              <a:extLst>
                <a:ext uri="{FF2B5EF4-FFF2-40B4-BE49-F238E27FC236}">
                  <a16:creationId xmlns:a16="http://schemas.microsoft.com/office/drawing/2014/main" id="{E0638857-4FEC-4C6F-9F85-D760CD68C69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09415" y="4646552"/>
            <a:ext cx="385202" cy="359812"/>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4" name="TextBox 3">
            <a:extLst>
              <a:ext uri="{FF2B5EF4-FFF2-40B4-BE49-F238E27FC236}">
                <a16:creationId xmlns:a16="http://schemas.microsoft.com/office/drawing/2014/main" id="{85A07DB3-0E5A-7891-568D-72FADF38ADF1}"/>
              </a:ext>
            </a:extLst>
          </p:cNvPr>
          <p:cNvSpPr txBox="1"/>
          <p:nvPr/>
        </p:nvSpPr>
        <p:spPr>
          <a:xfrm>
            <a:off x="6291283" y="97186"/>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 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
        <p:nvSpPr>
          <p:cNvPr id="5" name="TextBox 4">
            <a:extLst>
              <a:ext uri="{FF2B5EF4-FFF2-40B4-BE49-F238E27FC236}">
                <a16:creationId xmlns:a16="http://schemas.microsoft.com/office/drawing/2014/main" id="{E498DA22-1638-53F4-B737-9A6C3F509565}"/>
              </a:ext>
            </a:extLst>
          </p:cNvPr>
          <p:cNvSpPr txBox="1"/>
          <p:nvPr/>
        </p:nvSpPr>
        <p:spPr>
          <a:xfrm>
            <a:off x="4557361" y="921988"/>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7EAA030-67A6-6C4B-0D74-B7794C0B650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6816F17-2E76-8A0E-417C-88BC0D0384A9}"/>
              </a:ext>
            </a:extLst>
          </p:cNvPr>
          <p:cNvSpPr txBox="1"/>
          <p:nvPr/>
        </p:nvSpPr>
        <p:spPr>
          <a:xfrm>
            <a:off x="6079549" y="2350814"/>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Tree>
    <p:extLst>
      <p:ext uri="{BB962C8B-B14F-4D97-AF65-F5344CB8AC3E}">
        <p14:creationId xmlns:p14="http://schemas.microsoft.com/office/powerpoint/2010/main" val="2588132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extLst>
              <p:ext uri="{D42A27DB-BD31-4B8C-83A1-F6EECF244321}">
                <p14:modId xmlns:p14="http://schemas.microsoft.com/office/powerpoint/2010/main" val="2592114750"/>
              </p:ext>
            </p:extLst>
          </p:nvPr>
        </p:nvGraphicFramePr>
        <p:xfrm>
          <a:off x="7933" y="5155"/>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7933" y="5155"/>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8370" y="505523"/>
            <a:ext cx="11177741" cy="523220"/>
          </a:xfrm>
        </p:spPr>
        <p:txBody>
          <a:bodyPr vert="horz"/>
          <a:lstStyle/>
          <a:p>
            <a:pPr>
              <a:spcBef>
                <a:spcPts val="300"/>
              </a:spcBef>
              <a:spcAft>
                <a:spcPct val="0"/>
              </a:spcAft>
            </a:pPr>
            <a:r>
              <a:rPr lang="en-US" sz="2000" b="1">
                <a:solidFill>
                  <a:schemeClr val="bg2">
                    <a:lumMod val="75000"/>
                  </a:schemeClr>
                </a:solidFill>
                <a:latin typeface="+mj-lt"/>
                <a:hlinkClick r:id="rId6">
                  <a:extLst>
                    <a:ext uri="{A12FA001-AC4F-418D-AE19-62706E023703}">
                      <ahyp:hlinkClr xmlns:ahyp="http://schemas.microsoft.com/office/drawing/2018/hyperlinkcolor" val="tx"/>
                    </a:ext>
                  </a:extLst>
                </a:hlinkClick>
              </a:rPr>
              <a:t>ITDYM-4320</a:t>
            </a:r>
            <a:r>
              <a:rPr lang="en-US" sz="2000" b="1">
                <a:latin typeface="72 Brand Medium"/>
              </a:rPr>
              <a:t> – CDP MVP | GROW Program</a:t>
            </a:r>
            <a:br>
              <a:rPr lang="en-US" sz="1949" b="1">
                <a:latin typeface="72 Brand Medium"/>
                <a:ea typeface="+mj-lt"/>
                <a:cs typeface="+mj-lt"/>
              </a:rPr>
            </a:br>
            <a:r>
              <a:rPr lang="en-GB" sz="1400">
                <a:latin typeface="72 Brand Medium"/>
                <a:ea typeface="+mj-lt"/>
                <a:cs typeface="+mj-lt"/>
              </a:rPr>
              <a:t>Use Case One Pager</a:t>
            </a:r>
            <a:endParaRPr lang="en-US">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8371" y="1406650"/>
            <a:ext cx="11483223" cy="47898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defRPr/>
            </a:pPr>
            <a:endParaRPr lang="en-GB" sz="1796">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9749" y="1509759"/>
            <a:ext cx="4317751" cy="161108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Problem statement</a:t>
            </a:r>
          </a:p>
          <a:p>
            <a:pPr marL="171399" indent="-171399" defTabSz="914400">
              <a:buFont typeface="Arial"/>
              <a:buChar char="•"/>
            </a:pPr>
            <a:r>
              <a:rPr lang="en-US" sz="1100">
                <a:solidFill>
                  <a:srgbClr val="000000"/>
                </a:solidFill>
                <a:latin typeface="72 Brand"/>
                <a:cs typeface="Arial"/>
              </a:rPr>
              <a:t>Develop a consideration campaign to collectively raises awareness, shifts perceptions and accelerates conversion for SAP GROW.</a:t>
            </a:r>
          </a:p>
          <a:p>
            <a:pPr marL="171399" indent="-171399" defTabSz="914400">
              <a:buFont typeface="Arial"/>
              <a:buChar char="•"/>
            </a:pPr>
            <a:r>
              <a:rPr lang="en-US" sz="1100">
                <a:solidFill>
                  <a:srgbClr val="000000"/>
                </a:solidFill>
                <a:latin typeface="72 Brand"/>
                <a:cs typeface="Arial"/>
              </a:rPr>
              <a:t>Target GROW accounts on Google Display Video 360</a:t>
            </a: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9749" y="3195032"/>
            <a:ext cx="4317751" cy="29115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Scope</a:t>
            </a:r>
          </a:p>
          <a:p>
            <a:pPr marL="171399" indent="-171399" defTabSz="913578">
              <a:buFont typeface="Arial,Sans-Serif"/>
              <a:buChar char="•"/>
              <a:defRPr/>
            </a:pPr>
            <a:endParaRPr lang="en-US" sz="900">
              <a:solidFill>
                <a:srgbClr val="000000"/>
              </a:solidFill>
              <a:latin typeface="Arial"/>
              <a:cs typeface="Arial"/>
            </a:endParaRPr>
          </a:p>
          <a:p>
            <a:pPr marL="171399" indent="-171399" defTabSz="913578">
              <a:buFont typeface="Arial,Sans-Serif"/>
              <a:buChar char="•"/>
              <a:defRPr/>
            </a:pPr>
            <a:r>
              <a:rPr lang="en-US" sz="1100">
                <a:solidFill>
                  <a:srgbClr val="000000"/>
                </a:solidFill>
                <a:latin typeface="72 Brand"/>
                <a:cs typeface="Arial"/>
              </a:rPr>
              <a:t>Segment: Mid-Market Prospect accounts in services, manufacturing and consumer products</a:t>
            </a:r>
            <a:endParaRPr lang="en-US" sz="1000">
              <a:solidFill>
                <a:srgbClr val="000000"/>
              </a:solidFill>
              <a:latin typeface="72 Brand"/>
              <a:cs typeface="Arial"/>
            </a:endParaRPr>
          </a:p>
          <a:p>
            <a:pPr marL="171399" indent="-171399" defTabSz="913578">
              <a:buFont typeface="Arial,Sans-Serif"/>
              <a:buChar char="•"/>
              <a:defRPr/>
            </a:pPr>
            <a:r>
              <a:rPr lang="en-US" sz="1100">
                <a:solidFill>
                  <a:srgbClr val="000000"/>
                </a:solidFill>
                <a:latin typeface="72 Brand"/>
                <a:cs typeface="Arial"/>
              </a:rPr>
              <a:t>ECC accounts/customers visited web but no pipeline</a:t>
            </a:r>
          </a:p>
          <a:p>
            <a:pPr marL="171399" indent="-171399" defTabSz="913578">
              <a:buFont typeface="Arial,Sans-Serif"/>
              <a:buChar char="•"/>
              <a:defRPr/>
            </a:pPr>
            <a:r>
              <a:rPr lang="en-US" sz="1100">
                <a:solidFill>
                  <a:srgbClr val="000000"/>
                </a:solidFill>
                <a:latin typeface="72 Brand"/>
                <a:cs typeface="Arial"/>
              </a:rPr>
              <a:t>Crystal Ball and/or 6sense ERP Intent = High &amp; Medium</a:t>
            </a:r>
          </a:p>
          <a:p>
            <a:pPr marL="171399" indent="-171399" defTabSz="913578">
              <a:buFont typeface="Arial,Sans-Serif"/>
              <a:buChar char="•"/>
              <a:defRPr/>
            </a:pPr>
            <a:r>
              <a:rPr lang="en-US" sz="1100">
                <a:solidFill>
                  <a:srgbClr val="000000"/>
                </a:solidFill>
                <a:latin typeface="72 Brand"/>
                <a:cs typeface="Arial"/>
              </a:rPr>
              <a:t>Activation Channel: Google DV360 activation platform</a:t>
            </a: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394" y="1509760"/>
            <a:ext cx="3785075" cy="45968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Value &amp; KPIs</a:t>
            </a:r>
          </a:p>
          <a:p>
            <a:pPr defTabSz="914400"/>
            <a:r>
              <a:rPr lang="en-US" sz="1100">
                <a:solidFill>
                  <a:srgbClr val="000000"/>
                </a:solidFill>
                <a:latin typeface="72 Brand"/>
                <a:cs typeface="Arial"/>
              </a:rPr>
              <a:t>Value Measurement:</a:t>
            </a:r>
          </a:p>
          <a:p>
            <a:pPr marL="171399" indent="-171399" defTabSz="914400">
              <a:buFont typeface="Arial" panose="020B0604020202020204" pitchFamily="34" charset="0"/>
              <a:buChar char="•"/>
            </a:pPr>
            <a:r>
              <a:rPr lang="en-US" sz="1050">
                <a:solidFill>
                  <a:srgbClr val="000000"/>
                </a:solidFill>
                <a:latin typeface="72 Brand"/>
                <a:cs typeface="Arial"/>
              </a:rPr>
              <a:t>Increase Ad and Web Engagement, and engagement score</a:t>
            </a:r>
          </a:p>
          <a:p>
            <a:pPr marL="171399" indent="-171399" defTabSz="914400">
              <a:buFont typeface="Arial" panose="020B0604020202020204" pitchFamily="34" charset="0"/>
              <a:buChar char="•"/>
            </a:pPr>
            <a:r>
              <a:rPr lang="en-US" sz="1050">
                <a:solidFill>
                  <a:srgbClr val="000000"/>
                </a:solidFill>
                <a:latin typeface="72 Brand"/>
                <a:cs typeface="Arial"/>
              </a:rPr>
              <a:t>Return visits</a:t>
            </a:r>
          </a:p>
          <a:p>
            <a:pPr marL="171399" indent="-171399" defTabSz="914400">
              <a:buFont typeface="Arial" panose="020B0604020202020204" pitchFamily="34" charset="0"/>
              <a:buChar char="•"/>
            </a:pPr>
            <a:endParaRPr lang="en-US" sz="1000">
              <a:solidFill>
                <a:srgbClr val="000000"/>
              </a:solidFill>
              <a:highlight>
                <a:srgbClr val="FFFF00"/>
              </a:highlight>
              <a:latin typeface="72 Brand"/>
              <a:cs typeface="Arial"/>
            </a:endParaRPr>
          </a:p>
          <a:p>
            <a:pPr marL="171399" indent="-171399" defTabSz="914400">
              <a:buFont typeface="Arial" panose="020B0604020202020204" pitchFamily="34" charset="0"/>
              <a:buChar char="•"/>
            </a:pPr>
            <a:endParaRPr lang="en-US" sz="1100">
              <a:solidFill>
                <a:srgbClr val="000000"/>
              </a:solidFill>
              <a:latin typeface="72 Brand"/>
              <a:cs typeface="Arial"/>
            </a:endParaRPr>
          </a:p>
          <a:p>
            <a:pPr defTabSz="914400"/>
            <a:r>
              <a:rPr lang="en-US" sz="1100">
                <a:solidFill>
                  <a:srgbClr val="000000"/>
                </a:solidFill>
                <a:latin typeface="72 Brand"/>
                <a:cs typeface="Arial"/>
              </a:rPr>
              <a:t>KPI to be measured: </a:t>
            </a:r>
          </a:p>
          <a:p>
            <a:pPr marL="171399" indent="-171399" defTabSz="914400">
              <a:buFont typeface="Arial" panose="020B0604020202020204" pitchFamily="34" charset="0"/>
              <a:buChar char="•"/>
            </a:pPr>
            <a:r>
              <a:rPr lang="en-GB" sz="1050" b="1">
                <a:solidFill>
                  <a:srgbClr val="000000"/>
                </a:solidFill>
                <a:latin typeface="72" panose="020B0503030000000003" pitchFamily="34" charset="0"/>
                <a:cs typeface="72" panose="020B0503030000000003" pitchFamily="34" charset="0"/>
              </a:rPr>
              <a:t>Generate </a:t>
            </a:r>
            <a:r>
              <a:rPr lang="en-GB" sz="1050" b="1">
                <a:solidFill>
                  <a:srgbClr val="FF0000"/>
                </a:solidFill>
                <a:latin typeface="72" panose="020B0503030000000003" pitchFamily="34" charset="0"/>
                <a:cs typeface="72" panose="020B0503030000000003" pitchFamily="34" charset="0"/>
              </a:rPr>
              <a:t>X%</a:t>
            </a:r>
            <a:r>
              <a:rPr lang="en-GB" sz="1050" b="1">
                <a:solidFill>
                  <a:srgbClr val="000000"/>
                </a:solidFill>
                <a:latin typeface="72" panose="020B0503030000000003" pitchFamily="34" charset="0"/>
                <a:cs typeface="72" panose="020B0503030000000003" pitchFamily="34" charset="0"/>
              </a:rPr>
              <a:t> new marketable contacts within targeted accounts </a:t>
            </a:r>
          </a:p>
          <a:p>
            <a:pPr marL="171399" indent="-171399" defTabSz="914400">
              <a:buFont typeface="Arial" panose="020B0604020202020204" pitchFamily="34" charset="0"/>
              <a:buChar char="•"/>
            </a:pPr>
            <a:r>
              <a:rPr lang="en-GB" sz="1050">
                <a:solidFill>
                  <a:srgbClr val="FF0000"/>
                </a:solidFill>
                <a:latin typeface="72" panose="020B0503030000000003" pitchFamily="34" charset="0"/>
                <a:cs typeface="72" panose="020B0503030000000003" pitchFamily="34" charset="0"/>
              </a:rPr>
              <a:t>X%</a:t>
            </a:r>
            <a:r>
              <a:rPr lang="en-GB" sz="1050">
                <a:solidFill>
                  <a:srgbClr val="000000"/>
                </a:solidFill>
                <a:latin typeface="72" panose="020B0503030000000003" pitchFamily="34" charset="0"/>
                <a:cs typeface="72" panose="020B0503030000000003" pitchFamily="34" charset="0"/>
              </a:rPr>
              <a:t> increase in engagement and asset consumption rates on sap.com</a:t>
            </a:r>
            <a:endParaRPr lang="en-US" sz="1050">
              <a:solidFill>
                <a:srgbClr val="000000"/>
              </a:solidFill>
              <a:latin typeface="72 Brand"/>
              <a:cs typeface="Arial"/>
            </a:endParaRPr>
          </a:p>
          <a:p>
            <a:pPr defTabSz="913304">
              <a:spcAft>
                <a:spcPts val="300"/>
              </a:spcAft>
              <a:defRPr/>
            </a:pPr>
            <a:endParaRPr lang="en-GB" sz="1400">
              <a:solidFill>
                <a:srgbClr val="0070F2"/>
              </a:solidFill>
              <a:latin typeface="72 Brand Medium"/>
            </a:endParaRPr>
          </a:p>
          <a:p>
            <a:pPr defTabSz="913578">
              <a:spcAft>
                <a:spcPts val="300"/>
              </a:spcAft>
              <a:defRPr/>
            </a:pPr>
            <a:endParaRPr lang="en-US" sz="1000">
              <a:solidFill>
                <a:srgbClr val="000000"/>
              </a:solidFill>
              <a:latin typeface="72 Brand"/>
              <a:cs typeface="Arial"/>
            </a:endParaRP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8356" y="2297799"/>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unit </a:t>
            </a:r>
          </a:p>
          <a:p>
            <a:pPr defTabSz="913304">
              <a:spcAft>
                <a:spcPts val="300"/>
              </a:spcAft>
              <a:defRPr/>
            </a:pPr>
            <a:r>
              <a:rPr lang="en-GB" sz="1100">
                <a:solidFill>
                  <a:srgbClr val="000000"/>
                </a:solidFill>
                <a:latin typeface="72 Brand"/>
                <a:cs typeface="Arial"/>
              </a:rPr>
              <a:t>Marketing</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8358" y="1509759"/>
            <a:ext cx="2971857" cy="72822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Use case owner (</a:t>
            </a:r>
            <a:r>
              <a:rPr lang="en-DE" sz="1400">
                <a:solidFill>
                  <a:srgbClr val="0070F2"/>
                </a:solidFill>
                <a:latin typeface="72 Brand Medium"/>
              </a:rPr>
              <a:t>IDM</a:t>
            </a:r>
            <a:r>
              <a:rPr lang="en-GB" sz="1400">
                <a:solidFill>
                  <a:srgbClr val="0070F2"/>
                </a:solidFill>
                <a:latin typeface="72 Brand Medium"/>
              </a:rPr>
              <a:t>)</a:t>
            </a:r>
            <a:endParaRPr lang="en-GB" sz="1400">
              <a:solidFill>
                <a:srgbClr val="0070F2"/>
              </a:solidFill>
              <a:latin typeface="72 Brand Medium"/>
              <a:cs typeface="Arial"/>
            </a:endParaRPr>
          </a:p>
          <a:p>
            <a:pPr defTabSz="913304">
              <a:buClr>
                <a:srgbClr val="3CA014"/>
              </a:buClr>
              <a:defRPr/>
            </a:pPr>
            <a:r>
              <a:rPr lang="en-US" sz="1100">
                <a:solidFill>
                  <a:srgbClr val="000000"/>
                </a:solidFill>
                <a:latin typeface="72 Brand"/>
                <a:cs typeface="Arial"/>
              </a:rPr>
              <a:t>Nitin Singh</a:t>
            </a: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8356" y="4091597"/>
            <a:ext cx="2971855" cy="9719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contacts</a:t>
            </a:r>
          </a:p>
          <a:p>
            <a:pPr defTabSz="913304">
              <a:defRPr/>
            </a:pPr>
            <a:r>
              <a:rPr lang="en-US" sz="1100">
                <a:solidFill>
                  <a:srgbClr val="000000"/>
                </a:solidFill>
                <a:latin typeface="72 Brand"/>
                <a:cs typeface="Arial"/>
              </a:rPr>
              <a:t>Dennis Frick</a:t>
            </a:r>
            <a:endParaRPr lang="en-US" sz="1100">
              <a:solidFill>
                <a:srgbClr val="000000"/>
              </a:solidFill>
              <a:latin typeface="Arial"/>
              <a:cs typeface="Arial"/>
            </a:endParaRPr>
          </a:p>
          <a:p>
            <a:pPr defTabSz="913578">
              <a:defRPr/>
            </a:pPr>
            <a:endParaRPr lang="en-GB" sz="1100">
              <a:solidFill>
                <a:srgbClr val="000000"/>
              </a:solidFill>
              <a:latin typeface="72 Brand"/>
              <a:ea typeface="+mn-lt"/>
              <a:cs typeface="+mn-lt"/>
            </a:endParaRP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5468" y="5136674"/>
            <a:ext cx="2971855" cy="96988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Affected key users</a:t>
            </a:r>
          </a:p>
          <a:p>
            <a:pPr defTabSz="913304">
              <a:spcAft>
                <a:spcPts val="300"/>
              </a:spcAft>
              <a:defRPr/>
            </a:pPr>
            <a:r>
              <a:rPr lang="en-GB" sz="1100">
                <a:solidFill>
                  <a:srgbClr val="000000"/>
                </a:solidFill>
                <a:latin typeface="72 Brand"/>
              </a:rPr>
              <a:t>Buying Committee</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8356" y="3190892"/>
            <a:ext cx="2971855" cy="82756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t" anchorCtr="0" forceAA="0" compatLnSpc="1">
            <a:prstTxWarp prst="textNoShape">
              <a:avLst/>
            </a:prstTxWarp>
            <a:noAutofit/>
          </a:bodyPr>
          <a:lstStyle/>
          <a:p>
            <a:pPr defTabSz="913304">
              <a:spcAft>
                <a:spcPts val="300"/>
              </a:spcAft>
              <a:defRPr/>
            </a:pPr>
            <a:r>
              <a:rPr lang="en-GB" sz="1400">
                <a:solidFill>
                  <a:srgbClr val="0070F2"/>
                </a:solidFill>
                <a:latin typeface="72 Brand Medium"/>
              </a:rPr>
              <a:t>Business sub-unit</a:t>
            </a:r>
            <a:endParaRPr lang="en-GB" sz="1400">
              <a:solidFill>
                <a:srgbClr val="0070F2"/>
              </a:solidFill>
              <a:latin typeface="72 Brand Medium"/>
              <a:cs typeface="Arial"/>
            </a:endParaRPr>
          </a:p>
          <a:p>
            <a:pPr defTabSz="913304">
              <a:defRPr/>
            </a:pPr>
            <a:r>
              <a:rPr lang="en-US" sz="1100">
                <a:solidFill>
                  <a:srgbClr val="000000"/>
                </a:solidFill>
                <a:latin typeface="72 Brand"/>
                <a:cs typeface="Arial"/>
              </a:rPr>
              <a:t>Austria + Nordics</a:t>
            </a:r>
            <a:endParaRPr lang="en-US" sz="1100">
              <a:solidFill>
                <a:srgbClr val="000000"/>
              </a:solidFill>
              <a:latin typeface="Arial"/>
              <a:cs typeface="Arial"/>
            </a:endParaRPr>
          </a:p>
          <a:p>
            <a:pPr defTabSz="913304">
              <a:defRPr/>
            </a:pPr>
            <a:endParaRPr lang="en-US" sz="1100">
              <a:solidFill>
                <a:srgbClr val="000000"/>
              </a:solidFill>
              <a:latin typeface="Arial"/>
              <a:cs typeface="Arial"/>
            </a:endParaRPr>
          </a:p>
        </p:txBody>
      </p:sp>
      <p:sp>
        <p:nvSpPr>
          <p:cNvPr id="28" name="Rectangle 27">
            <a:extLst>
              <a:ext uri="{FF2B5EF4-FFF2-40B4-BE49-F238E27FC236}">
                <a16:creationId xmlns:a16="http://schemas.microsoft.com/office/drawing/2014/main" id="{61467BBC-04CD-4F91-92CE-8D8AB53837C3}"/>
              </a:ext>
            </a:extLst>
          </p:cNvPr>
          <p:cNvSpPr/>
          <p:nvPr/>
        </p:nvSpPr>
        <p:spPr>
          <a:xfrm>
            <a:off x="5782481" y="3822952"/>
            <a:ext cx="663563" cy="655526"/>
          </a:xfrm>
          <a:prstGeom prst="rect">
            <a:avLst/>
          </a:prstGeom>
          <a:solidFill>
            <a:schemeClr val="bg1">
              <a:lumMod val="50000"/>
              <a:alpha val="35000"/>
            </a:schemeClr>
          </a:solidFill>
          <a:ln w="12700" cap="flat" cmpd="sng" algn="ctr">
            <a:noFill/>
            <a:prstDash val="solid"/>
            <a:miter lim="800000"/>
          </a:ln>
          <a:effectLst/>
        </p:spPr>
        <p:txBody>
          <a:bodyPr tIns="91392" bIns="91392" rtlCol="0" anchor="ctr"/>
          <a:lstStyle/>
          <a:p>
            <a:pPr algn="ctr" defTabSz="913852">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3790" y="3832279"/>
            <a:ext cx="663563" cy="655526"/>
          </a:xfrm>
          <a:prstGeom prst="rect">
            <a:avLst/>
          </a:prstGeom>
          <a:solidFill>
            <a:srgbClr val="002A86">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136" y="3822952"/>
            <a:ext cx="663563" cy="655526"/>
          </a:xfrm>
          <a:prstGeom prst="rect">
            <a:avLst/>
          </a:prstGeom>
          <a:solidFill>
            <a:srgbClr val="0070F2">
              <a:alpha val="3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481" y="5174440"/>
            <a:ext cx="663563" cy="655526"/>
          </a:xfrm>
          <a:prstGeom prst="rect">
            <a:avLst/>
          </a:prstGeom>
          <a:solidFill>
            <a:schemeClr val="bg1">
              <a:lumMod val="50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3790" y="5174441"/>
            <a:ext cx="663563" cy="655526"/>
          </a:xfrm>
          <a:prstGeom prst="rect">
            <a:avLst/>
          </a:prstGeom>
          <a:solidFill>
            <a:srgbClr val="002A86"/>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136" y="5174440"/>
            <a:ext cx="663563" cy="655526"/>
          </a:xfrm>
          <a:prstGeom prst="rect">
            <a:avLst/>
          </a:prstGeom>
          <a:solidFill>
            <a:srgbClr val="0070F2"/>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481" y="4498696"/>
            <a:ext cx="663563" cy="655526"/>
          </a:xfrm>
          <a:prstGeom prst="rect">
            <a:avLst/>
          </a:prstGeom>
          <a:solidFill>
            <a:schemeClr val="bg1">
              <a:lumMod val="50000"/>
              <a:alpha val="55000"/>
            </a:scheme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3790" y="4498696"/>
            <a:ext cx="663563" cy="655526"/>
          </a:xfrm>
          <a:prstGeom prst="rect">
            <a:avLst/>
          </a:prstGeom>
          <a:solidFill>
            <a:srgbClr val="002A86">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136" y="4498696"/>
            <a:ext cx="663563" cy="655526"/>
          </a:xfrm>
          <a:prstGeom prst="rect">
            <a:avLst/>
          </a:prstGeom>
          <a:solidFill>
            <a:srgbClr val="0070F2">
              <a:alpha val="55000"/>
            </a:srgbClr>
          </a:solidFill>
          <a:ln w="12700" cap="flat" cmpd="sng" algn="ctr">
            <a:noFill/>
            <a:prstDash val="solid"/>
            <a:miter lim="800000"/>
          </a:ln>
          <a:effectLst/>
        </p:spPr>
        <p:txBody>
          <a:bodyPr tIns="91392" bIns="91392" rtlCol="0" anchor="ctr"/>
          <a:lstStyle/>
          <a:p>
            <a:pPr algn="ctr" defTabSz="913852">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132"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3788" y="3594932"/>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478" y="3594933"/>
            <a:ext cx="662056" cy="89111"/>
          </a:xfrm>
          <a:prstGeom prst="rect">
            <a:avLst/>
          </a:prstGeom>
          <a:noFill/>
          <a:ln w="12700" cap="flat" cmpd="sng" algn="ctr">
            <a:noFill/>
            <a:prstDash val="solid"/>
            <a:miter lim="800000"/>
          </a:ln>
          <a:effectLst/>
        </p:spPr>
        <p:txBody>
          <a:bodyPr lIns="0" tIns="91392" rIns="0" bIns="91392" rtlCol="0" anchor="ctr"/>
          <a:lstStyle/>
          <a:p>
            <a:pPr algn="ctr" defTabSz="913852">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201" y="4776577"/>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202" y="4108877"/>
            <a:ext cx="662056" cy="90204"/>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202" y="5452322"/>
            <a:ext cx="662056" cy="106290"/>
          </a:xfrm>
          <a:prstGeom prst="rect">
            <a:avLst/>
          </a:prstGeom>
          <a:noFill/>
          <a:ln w="12700" cap="flat" cmpd="sng" algn="ctr">
            <a:noFill/>
            <a:prstDash val="solid"/>
            <a:miter lim="800000"/>
          </a:ln>
          <a:effectLst/>
        </p:spPr>
        <p:txBody>
          <a:bodyPr tIns="91392" bIns="91392" rtlCol="0" anchor="ctr"/>
          <a:lstStyle/>
          <a:p>
            <a:pPr algn="ctr" defTabSz="913852">
              <a:defRPr/>
            </a:pPr>
            <a:r>
              <a:rPr lang="en-US" sz="700" kern="0">
                <a:solidFill>
                  <a:prstClr val="black">
                    <a:lumMod val="75000"/>
                    <a:lumOff val="25000"/>
                  </a:prstClr>
                </a:solidFill>
                <a:latin typeface="72 Brand Medium"/>
              </a:rPr>
              <a:t>Future Recurring Annually</a:t>
            </a: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81" y="5856227"/>
            <a:ext cx="1871026" cy="215332"/>
          </a:xfrm>
          <a:prstGeom prst="rect">
            <a:avLst/>
          </a:prstGeom>
          <a:noFill/>
        </p:spPr>
        <p:txBody>
          <a:bodyPr wrap="square">
            <a:spAutoFit/>
          </a:bodyPr>
          <a:lstStyle/>
          <a:p>
            <a:pPr defTabSz="1088122">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46" name="Group 128">
            <a:extLst>
              <a:ext uri="{FF2B5EF4-FFF2-40B4-BE49-F238E27FC236}">
                <a16:creationId xmlns:a16="http://schemas.microsoft.com/office/drawing/2014/main" id="{0FFD433E-DEE2-49AB-B6D1-8106EAEE6901}"/>
              </a:ext>
            </a:extLst>
          </p:cNvPr>
          <p:cNvGrpSpPr>
            <a:grpSpLocks noChangeAspect="1"/>
          </p:cNvGrpSpPr>
          <p:nvPr/>
        </p:nvGrpSpPr>
        <p:grpSpPr bwMode="auto">
          <a:xfrm>
            <a:off x="6585775" y="4646780"/>
            <a:ext cx="385202" cy="359812"/>
            <a:chOff x="5686" y="1950"/>
            <a:chExt cx="440" cy="411"/>
          </a:xfrm>
          <a:solidFill>
            <a:schemeClr val="bg1"/>
          </a:solidFill>
        </p:grpSpPr>
        <p:sp>
          <p:nvSpPr>
            <p:cNvPr id="48" name="Freeform 129">
              <a:extLst>
                <a:ext uri="{FF2B5EF4-FFF2-40B4-BE49-F238E27FC236}">
                  <a16:creationId xmlns:a16="http://schemas.microsoft.com/office/drawing/2014/main" id="{CB055F99-7135-4779-B24F-6DEC4861F6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49" name="Freeform 130">
              <a:extLst>
                <a:ext uri="{FF2B5EF4-FFF2-40B4-BE49-F238E27FC236}">
                  <a16:creationId xmlns:a16="http://schemas.microsoft.com/office/drawing/2014/main" id="{AD6FCE6D-C7D1-44D8-8B6F-887B864AAB9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0" name="Freeform 131">
              <a:extLst>
                <a:ext uri="{FF2B5EF4-FFF2-40B4-BE49-F238E27FC236}">
                  <a16:creationId xmlns:a16="http://schemas.microsoft.com/office/drawing/2014/main" id="{B7BF2660-D6C7-4D07-9EB3-78A0A908A18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1" name="Freeform 132">
              <a:extLst>
                <a:ext uri="{FF2B5EF4-FFF2-40B4-BE49-F238E27FC236}">
                  <a16:creationId xmlns:a16="http://schemas.microsoft.com/office/drawing/2014/main" id="{027ECAAE-8708-49FD-B793-9325615DD87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2" name="Freeform 133">
              <a:extLst>
                <a:ext uri="{FF2B5EF4-FFF2-40B4-BE49-F238E27FC236}">
                  <a16:creationId xmlns:a16="http://schemas.microsoft.com/office/drawing/2014/main" id="{342951CD-6FCA-456D-8B3D-1AEB112A6C5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3" name="Freeform 134">
              <a:extLst>
                <a:ext uri="{FF2B5EF4-FFF2-40B4-BE49-F238E27FC236}">
                  <a16:creationId xmlns:a16="http://schemas.microsoft.com/office/drawing/2014/main" id="{A5D98A76-1F16-4500-9684-1E6EC7E35C5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54" name="Freeform 135">
              <a:extLst>
                <a:ext uri="{FF2B5EF4-FFF2-40B4-BE49-F238E27FC236}">
                  <a16:creationId xmlns:a16="http://schemas.microsoft.com/office/drawing/2014/main" id="{E0638857-4FEC-4C6F-9F85-D760CD68C69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7309415" y="4646552"/>
            <a:ext cx="385202" cy="359812"/>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088122">
                <a:defRPr/>
              </a:pPr>
              <a:endParaRPr lang="en-US" sz="2098">
                <a:solidFill>
                  <a:srgbClr val="000000"/>
                </a:solidFill>
                <a:latin typeface="72 Brand"/>
              </a:endParaRPr>
            </a:p>
          </p:txBody>
        </p:sp>
      </p:grpSp>
      <p:sp>
        <p:nvSpPr>
          <p:cNvPr id="5" name="TextBox 4">
            <a:extLst>
              <a:ext uri="{FF2B5EF4-FFF2-40B4-BE49-F238E27FC236}">
                <a16:creationId xmlns:a16="http://schemas.microsoft.com/office/drawing/2014/main" id="{E498DA22-1638-53F4-B737-9A6C3F509565}"/>
              </a:ext>
            </a:extLst>
          </p:cNvPr>
          <p:cNvSpPr txBox="1"/>
          <p:nvPr/>
        </p:nvSpPr>
        <p:spPr>
          <a:xfrm>
            <a:off x="2168866" y="2889603"/>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user problem can be solved with the use case?</a:t>
            </a:r>
            <a:endParaRPr lang="de-DE" sz="800" i="1">
              <a:solidFill>
                <a:schemeClr val="bg1">
                  <a:lumMod val="75000"/>
                </a:schemeClr>
              </a:solidFill>
              <a:latin typeface="72 Brand"/>
            </a:endParaRPr>
          </a:p>
        </p:txBody>
      </p:sp>
      <p:sp>
        <p:nvSpPr>
          <p:cNvPr id="7" name="TextBox 6">
            <a:extLst>
              <a:ext uri="{FF2B5EF4-FFF2-40B4-BE49-F238E27FC236}">
                <a16:creationId xmlns:a16="http://schemas.microsoft.com/office/drawing/2014/main" id="{C7EAA030-67A6-6C4B-0D74-B7794C0B650C}"/>
              </a:ext>
            </a:extLst>
          </p:cNvPr>
          <p:cNvSpPr txBox="1"/>
          <p:nvPr/>
        </p:nvSpPr>
        <p:spPr>
          <a:xfrm>
            <a:off x="2168866" y="5891115"/>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is the scope of the solution?</a:t>
            </a:r>
            <a:endParaRPr lang="de-DE" sz="800" i="1">
              <a:solidFill>
                <a:schemeClr val="bg1">
                  <a:lumMod val="75000"/>
                </a:schemeClr>
              </a:solidFill>
              <a:latin typeface="72 Brand"/>
            </a:endParaRPr>
          </a:p>
        </p:txBody>
      </p:sp>
      <p:sp>
        <p:nvSpPr>
          <p:cNvPr id="8" name="TextBox 7">
            <a:extLst>
              <a:ext uri="{FF2B5EF4-FFF2-40B4-BE49-F238E27FC236}">
                <a16:creationId xmlns:a16="http://schemas.microsoft.com/office/drawing/2014/main" id="{E6816F17-2E76-8A0E-417C-88BC0D0384A9}"/>
              </a:ext>
            </a:extLst>
          </p:cNvPr>
          <p:cNvSpPr txBox="1"/>
          <p:nvPr/>
        </p:nvSpPr>
        <p:spPr>
          <a:xfrm>
            <a:off x="6079549" y="2350814"/>
            <a:ext cx="2748634" cy="215444"/>
          </a:xfrm>
          <a:prstGeom prst="rect">
            <a:avLst/>
          </a:prstGeom>
          <a:noFill/>
        </p:spPr>
        <p:txBody>
          <a:bodyPr wrap="square">
            <a:spAutoFit/>
          </a:bodyPr>
          <a:lstStyle/>
          <a:p>
            <a:pPr algn="r" defTabSz="1088122">
              <a:defRPr/>
            </a:pPr>
            <a:r>
              <a:rPr lang="en-US" sz="800" i="1">
                <a:solidFill>
                  <a:schemeClr val="bg1">
                    <a:lumMod val="75000"/>
                  </a:schemeClr>
                </a:solidFill>
                <a:latin typeface="72 Brand"/>
                <a:cs typeface="Arial"/>
              </a:rPr>
              <a:t>What value can be created?</a:t>
            </a:r>
            <a:endParaRPr lang="de-DE" sz="800" i="1">
              <a:solidFill>
                <a:schemeClr val="bg1">
                  <a:lumMod val="75000"/>
                </a:schemeClr>
              </a:solidFill>
              <a:latin typeface="72 Brand"/>
            </a:endParaRPr>
          </a:p>
        </p:txBody>
      </p:sp>
      <p:sp>
        <p:nvSpPr>
          <p:cNvPr id="3" name="TextBox 2">
            <a:extLst>
              <a:ext uri="{FF2B5EF4-FFF2-40B4-BE49-F238E27FC236}">
                <a16:creationId xmlns:a16="http://schemas.microsoft.com/office/drawing/2014/main" id="{E5101BE6-CFFB-A085-F3C1-E0A043D7F62F}"/>
              </a:ext>
            </a:extLst>
          </p:cNvPr>
          <p:cNvSpPr txBox="1"/>
          <p:nvPr/>
        </p:nvSpPr>
        <p:spPr>
          <a:xfrm>
            <a:off x="6291283" y="97186"/>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 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Tree>
    <p:extLst>
      <p:ext uri="{BB962C8B-B14F-4D97-AF65-F5344CB8AC3E}">
        <p14:creationId xmlns:p14="http://schemas.microsoft.com/office/powerpoint/2010/main" val="4121555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 shot of a black screen&#10;&#10;Description automatically generated">
            <a:extLst>
              <a:ext uri="{FF2B5EF4-FFF2-40B4-BE49-F238E27FC236}">
                <a16:creationId xmlns:a16="http://schemas.microsoft.com/office/drawing/2014/main" id="{216CC6D5-0F70-978D-93A6-1899D8FDCB14}"/>
              </a:ext>
            </a:extLst>
          </p:cNvPr>
          <p:cNvPicPr>
            <a:picLocks noChangeAspect="1"/>
          </p:cNvPicPr>
          <p:nvPr/>
        </p:nvPicPr>
        <p:blipFill>
          <a:blip r:embed="rId4"/>
          <a:stretch>
            <a:fillRect/>
          </a:stretch>
        </p:blipFill>
        <p:spPr>
          <a:xfrm>
            <a:off x="5636243" y="3472710"/>
            <a:ext cx="2582983" cy="2417137"/>
          </a:xfrm>
          <a:prstGeom prst="rect">
            <a:avLst/>
          </a:prstGeom>
        </p:spPr>
      </p:pic>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extLst>
              <p:ext uri="{D42A27DB-BD31-4B8C-83A1-F6EECF244321}">
                <p14:modId xmlns:p14="http://schemas.microsoft.com/office/powerpoint/2010/main" val="3997462782"/>
              </p:ext>
            </p:extLst>
          </p:nvPr>
        </p:nvGraphicFramePr>
        <p:xfrm>
          <a:off x="4761" y="3372"/>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6" progId="TCLayout.ActiveDocument.1">
                  <p:embed/>
                </p:oleObj>
              </mc:Choice>
              <mc:Fallback>
                <p:oleObj name="think-cell Slide" r:id="rId5"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6"/>
                      <a:stretch>
                        <a:fillRect/>
                      </a:stretch>
                    </p:blipFill>
                    <p:spPr>
                      <a:xfrm>
                        <a:off x="4761" y="3372"/>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5457" y="504001"/>
            <a:ext cx="11183564" cy="830997"/>
          </a:xfrm>
        </p:spPr>
        <p:txBody>
          <a:bodyPr vert="horz"/>
          <a:lstStyle/>
          <a:p>
            <a:pPr>
              <a:spcBef>
                <a:spcPts val="300"/>
              </a:spcBef>
              <a:spcAft>
                <a:spcPct val="0"/>
              </a:spcAft>
            </a:pPr>
            <a:r>
              <a:rPr lang="en-US" sz="2000" b="1">
                <a:solidFill>
                  <a:schemeClr val="bg2">
                    <a:lumMod val="75000"/>
                  </a:schemeClr>
                </a:solidFill>
                <a:latin typeface="+mj-lt"/>
                <a:hlinkClick r:id="rId7">
                  <a:extLst>
                    <a:ext uri="{A12FA001-AC4F-418D-AE19-62706E023703}">
                      <ahyp:hlinkClr xmlns:ahyp="http://schemas.microsoft.com/office/drawing/2018/hyperlinkcolor" val="tx"/>
                    </a:ext>
                  </a:extLst>
                </a:hlinkClick>
              </a:rPr>
              <a:t>SP-22944</a:t>
            </a:r>
            <a:r>
              <a:rPr lang="en-DE" sz="2000" b="0">
                <a:latin typeface="72 Brand Medium"/>
              </a:rPr>
              <a:t> </a:t>
            </a:r>
            <a:r>
              <a:rPr lang="en-US" sz="2000" b="1">
                <a:latin typeface="72 Brand Medium"/>
              </a:rPr>
              <a:t>–</a:t>
            </a:r>
            <a:r>
              <a:rPr lang="en-DE" sz="2000" b="1">
                <a:latin typeface="72 Brand Medium"/>
              </a:rPr>
              <a:t> </a:t>
            </a:r>
            <a:r>
              <a:rPr lang="en-US" sz="2000" b="1">
                <a:latin typeface="72 Brand Medium"/>
              </a:rPr>
              <a:t>Net New Account Qualification &amp; Conversion Processes</a:t>
            </a:r>
            <a:br>
              <a:rPr lang="en-US" sz="2000" b="0">
                <a:latin typeface="72 Brand Medium"/>
              </a:rPr>
            </a:br>
            <a:r>
              <a:rPr lang="en-US" sz="1400" b="0">
                <a:latin typeface="72 Brand Medium"/>
                <a:cs typeface="Arial"/>
              </a:rPr>
              <a:t>Use</a:t>
            </a:r>
            <a:r>
              <a:rPr lang="en-US" sz="1400" b="0">
                <a:latin typeface="72 Brand Medium"/>
              </a:rPr>
              <a:t> Case One Pager</a:t>
            </a:r>
            <a:r>
              <a:rPr lang="en-US" sz="1400">
                <a:latin typeface="72 Brand Medium"/>
              </a:rPr>
              <a:t> </a:t>
            </a:r>
            <a:br>
              <a:rPr lang="en-US" sz="2000"/>
            </a:br>
            <a:endParaRPr lang="en-US" sz="2000">
              <a:solidFill>
                <a:srgbClr val="FF0000"/>
              </a:solidFill>
              <a:cs typeface="Arial"/>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5457" y="1335547"/>
            <a:ext cx="11489204" cy="479238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defRPr/>
            </a:pPr>
            <a:endParaRPr lang="en-GB" sz="1798" err="1">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6883" y="1409364"/>
            <a:ext cx="4320000" cy="228256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spcAft>
                <a:spcPts val="300"/>
              </a:spcAft>
              <a:defRPr/>
            </a:pPr>
            <a:r>
              <a:rPr lang="en-GB" sz="1400">
                <a:solidFill>
                  <a:srgbClr val="0070F2"/>
                </a:solidFill>
                <a:latin typeface="72 Brand Medium" panose="020B0604020202020204" charset="0"/>
              </a:rPr>
              <a:t>Problem Statement</a:t>
            </a:r>
          </a:p>
          <a:p>
            <a:pPr marL="226695" indent="-226695">
              <a:buFont typeface="Arial" panose="020B0604020202020204" pitchFamily="34" charset="0"/>
              <a:buChar char="•"/>
            </a:pPr>
            <a:r>
              <a:rPr lang="en-US" sz="1100">
                <a:solidFill>
                  <a:schemeClr val="tx1"/>
                </a:solidFill>
                <a:latin typeface="72 Brand"/>
                <a:cs typeface="Arial"/>
              </a:rPr>
              <a:t>Marketing has relied on the PreBP Business Partner concept to facilitate the handover of leads to sales when the interested contact person has not been linked to a known/governed account.</a:t>
            </a:r>
            <a:r>
              <a:rPr lang="en-US" sz="1100">
                <a:solidFill>
                  <a:srgbClr val="FFFFFF"/>
                </a:solidFill>
                <a:latin typeface="72 Brand"/>
                <a:cs typeface="Arial"/>
              </a:rPr>
              <a:t>  </a:t>
            </a:r>
          </a:p>
          <a:p>
            <a:pPr marL="226695" indent="-226695">
              <a:buFont typeface="Arial" panose="020B0604020202020204" pitchFamily="34" charset="0"/>
              <a:buChar char="•"/>
            </a:pPr>
            <a:r>
              <a:rPr lang="de-DE" sz="1100">
                <a:solidFill>
                  <a:schemeClr val="tx1"/>
                </a:solidFill>
                <a:latin typeface="72 Brand" panose="020B0604020202020204" charset="0"/>
                <a:cs typeface="Arial"/>
              </a:rPr>
              <a:t>PreBP Accounts are managed through a custom/non-MDG governed Account enrichment &amp; workflow process which is not aligned to the Account strategy.</a:t>
            </a:r>
          </a:p>
          <a:p>
            <a:pPr marL="226695" indent="-226695">
              <a:buFont typeface="Arial" panose="020B0604020202020204" pitchFamily="34" charset="0"/>
              <a:buChar char="•"/>
            </a:pPr>
            <a:r>
              <a:rPr lang="de-DE" sz="1100">
                <a:solidFill>
                  <a:schemeClr val="tx1"/>
                </a:solidFill>
                <a:latin typeface="72 Brand"/>
                <a:cs typeface="Arial"/>
              </a:rPr>
              <a:t>Pre-BP‘s are also not being created in Outreach, requiring users to leverage CRM to generate the relevant leads manually.</a:t>
            </a:r>
            <a:endParaRPr lang="en-US" sz="1100">
              <a:solidFill>
                <a:schemeClr val="tx1"/>
              </a:solidFill>
              <a:latin typeface="72 Brand"/>
              <a:cs typeface="Arial"/>
            </a:endParaRPr>
          </a:p>
          <a:p>
            <a:pPr marL="171450" indent="-171450" defTabSz="913852">
              <a:buFont typeface="Arial"/>
              <a:buChar char="•"/>
              <a:defRPr/>
            </a:pPr>
            <a:endParaRPr lang="en-US" sz="1100" b="1">
              <a:solidFill>
                <a:srgbClr val="000000"/>
              </a:solidFill>
              <a:latin typeface="Arial"/>
              <a:ea typeface="+mn-lt"/>
              <a:cs typeface="Arial"/>
            </a:endParaRPr>
          </a:p>
          <a:p>
            <a:pPr defTabSz="913852">
              <a:defRPr/>
            </a:pPr>
            <a:endParaRPr lang="en-US" sz="1100">
              <a:solidFill>
                <a:srgbClr val="FFFFFF"/>
              </a:solidFill>
              <a:latin typeface="Arial"/>
              <a:ea typeface="+mn-lt"/>
              <a:cs typeface="Arial"/>
            </a:endParaRPr>
          </a:p>
          <a:p>
            <a:pPr defTabSz="913852">
              <a:defRPr/>
            </a:pPr>
            <a:endParaRPr lang="en-US" sz="1100" i="1">
              <a:solidFill>
                <a:srgbClr val="000000"/>
              </a:solidFill>
              <a:latin typeface="Arial"/>
              <a:cs typeface="Arial"/>
            </a:endParaRPr>
          </a:p>
          <a:p>
            <a:pPr defTabSz="913852">
              <a:defRPr/>
            </a:pPr>
            <a:endParaRPr lang="en-US" sz="1100" i="1">
              <a:solidFill>
                <a:srgbClr val="000000"/>
              </a:solidFill>
              <a:latin typeface="Arial"/>
              <a:cs typeface="Arial"/>
            </a:endParaRP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607646" y="3770142"/>
            <a:ext cx="4320000" cy="228256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spcAft>
                <a:spcPts val="300"/>
              </a:spcAft>
              <a:defRPr/>
            </a:pPr>
            <a:r>
              <a:rPr lang="en-GB" sz="1400">
                <a:solidFill>
                  <a:srgbClr val="0070F2"/>
                </a:solidFill>
                <a:latin typeface="72 Brand Medium" panose="020B0604020202020204" charset="0"/>
              </a:rPr>
              <a:t>Scope</a:t>
            </a:r>
          </a:p>
          <a:p>
            <a:pPr marL="226695" indent="-226695">
              <a:buFont typeface="Arial" panose="020B0604020202020204" pitchFamily="34" charset="0"/>
              <a:buChar char="•"/>
            </a:pPr>
            <a:r>
              <a:rPr lang="en-US" sz="1100">
                <a:solidFill>
                  <a:schemeClr val="tx1"/>
                </a:solidFill>
                <a:latin typeface="72 Brand"/>
                <a:cs typeface="Arial"/>
              </a:rPr>
              <a:t>CDP has integrated 22M+ Crystal Record targeted accounts, which are leveraged to expand the person to account linkage which would have historically resulted in a PreBP.</a:t>
            </a:r>
          </a:p>
          <a:p>
            <a:pPr marL="226695" indent="-226695">
              <a:buFont typeface="Arial" panose="020B0604020202020204" pitchFamily="34" charset="0"/>
              <a:buChar char="•"/>
            </a:pPr>
            <a:r>
              <a:rPr lang="en-US" sz="1100">
                <a:solidFill>
                  <a:schemeClr val="tx1"/>
                </a:solidFill>
                <a:latin typeface="72 Brand"/>
                <a:cs typeface="Arial"/>
              </a:rPr>
              <a:t>CDP can in turn send a more robust Crystal Record based Account to Outreach for pre-qualification activities and Lead creation (no PreBP required).</a:t>
            </a:r>
          </a:p>
          <a:p>
            <a:pPr marL="226695" indent="-226695">
              <a:buFont typeface="Arial" panose="020B0604020202020204" pitchFamily="34" charset="0"/>
              <a:buChar char="•"/>
            </a:pPr>
            <a:r>
              <a:rPr lang="en-US" sz="1100">
                <a:solidFill>
                  <a:schemeClr val="tx1"/>
                </a:solidFill>
                <a:latin typeface="72 Brand"/>
                <a:cs typeface="Arial"/>
              </a:rPr>
              <a:t>Outreach Sidekick integration will enable a streamlined MDG Fiori Account Creation request form, pre-populated with the Crystal Record &amp; Contact Person needed for Lead generation</a:t>
            </a:r>
          </a:p>
          <a:p>
            <a:pPr marL="171450" indent="-171450" defTabSz="913852">
              <a:buFont typeface="Arial"/>
              <a:buChar char="•"/>
              <a:defRPr/>
            </a:pPr>
            <a:endParaRPr lang="en-US" sz="1100">
              <a:solidFill>
                <a:srgbClr val="000000"/>
              </a:solidFill>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29834" y="1409365"/>
            <a:ext cx="3787047" cy="464334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spcAft>
                <a:spcPts val="300"/>
              </a:spcAft>
              <a:defRPr/>
            </a:pPr>
            <a:r>
              <a:rPr lang="en-GB" sz="1400">
                <a:solidFill>
                  <a:srgbClr val="0070F2"/>
                </a:solidFill>
                <a:latin typeface="72 Brand Medium" panose="020B0604020202020204" charset="0"/>
              </a:rPr>
              <a:t>VALUE</a:t>
            </a:r>
          </a:p>
          <a:p>
            <a:pPr marL="171450" indent="-171450" defTabSz="913852">
              <a:spcAft>
                <a:spcPts val="300"/>
              </a:spcAft>
              <a:buFont typeface="Arial" panose="020B0604020202020204" pitchFamily="34" charset="0"/>
              <a:buChar char="•"/>
              <a:defRPr/>
            </a:pPr>
            <a:r>
              <a:rPr lang="en-US" sz="1100">
                <a:solidFill>
                  <a:schemeClr val="tx1"/>
                </a:solidFill>
                <a:latin typeface="72 Brand" panose="020B0604020202020204" charset="0"/>
                <a:cs typeface="Arial"/>
              </a:rPr>
              <a:t>Retire custom PreBP business partner, cease creation &amp; deactivate workflows.</a:t>
            </a:r>
          </a:p>
          <a:p>
            <a:pPr marL="171450" indent="-171450" defTabSz="913852">
              <a:spcAft>
                <a:spcPts val="300"/>
              </a:spcAft>
              <a:buFont typeface="Arial" panose="020B0604020202020204" pitchFamily="34" charset="0"/>
              <a:buChar char="•"/>
              <a:defRPr/>
            </a:pPr>
            <a:r>
              <a:rPr lang="en-US" sz="1100">
                <a:solidFill>
                  <a:schemeClr val="tx1"/>
                </a:solidFill>
                <a:latin typeface="72 Brand" panose="020B0604020202020204" charset="0"/>
                <a:cs typeface="Arial"/>
              </a:rPr>
              <a:t>Strategically aligned net new account to Governed Account creation process through MDG</a:t>
            </a:r>
          </a:p>
          <a:p>
            <a:pPr marL="171450" indent="-171450" defTabSz="913852">
              <a:spcAft>
                <a:spcPts val="300"/>
              </a:spcAft>
              <a:buFont typeface="Arial" panose="020B0604020202020204" pitchFamily="34" charset="0"/>
              <a:buChar char="•"/>
              <a:defRPr/>
            </a:pPr>
            <a:r>
              <a:rPr lang="en-US" sz="1100">
                <a:solidFill>
                  <a:schemeClr val="tx1"/>
                </a:solidFill>
                <a:latin typeface="72 Brand" panose="020B0604020202020204" charset="0"/>
                <a:cs typeface="Arial"/>
              </a:rPr>
              <a:t>More robust account information provided to demand generation teams, earlier in the qualification &amp; handover process, reducing manual research and account confirmation</a:t>
            </a: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9828" y="2354359"/>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spcAft>
                <a:spcPts val="300"/>
              </a:spcAft>
              <a:defRPr/>
            </a:pPr>
            <a:r>
              <a:rPr lang="en-GB" sz="1400">
                <a:solidFill>
                  <a:srgbClr val="0070F2"/>
                </a:solidFill>
                <a:latin typeface="72 Brand Medium" panose="020B0604020202020204" charset="0"/>
              </a:rPr>
              <a:t>BUSINESS UNIT </a:t>
            </a:r>
          </a:p>
          <a:p>
            <a:pPr defTabSz="913852">
              <a:defRPr/>
            </a:pPr>
            <a:r>
              <a:rPr lang="en-US" sz="1100">
                <a:solidFill>
                  <a:srgbClr val="000000"/>
                </a:solidFill>
                <a:latin typeface="72 Brand" panose="020B0504030603020204" pitchFamily="34" charset="0"/>
              </a:rPr>
              <a:t>IES</a:t>
            </a:r>
            <a:endParaRPr lang="en-US" sz="1100">
              <a:solidFill>
                <a:srgbClr val="000000"/>
              </a:solidFill>
              <a:latin typeface="72 Brand" panose="020B0504030603020204" pitchFamily="34" charset="0"/>
              <a:cs typeface="Arial"/>
            </a:endParaRP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9830" y="1409365"/>
            <a:ext cx="2973405"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spcAft>
                <a:spcPts val="300"/>
              </a:spcAft>
              <a:defRPr/>
            </a:pPr>
            <a:r>
              <a:rPr lang="en-GB" sz="1400">
                <a:solidFill>
                  <a:srgbClr val="0070F2"/>
                </a:solidFill>
                <a:latin typeface="72 Brand Medium" panose="020B0604020202020204" charset="0"/>
              </a:rPr>
              <a:t>USE CASE OWNER (IDM)</a:t>
            </a:r>
          </a:p>
          <a:p>
            <a:pPr defTabSz="913852">
              <a:defRPr/>
            </a:pPr>
            <a:r>
              <a:rPr lang="en-US" sz="1100">
                <a:solidFill>
                  <a:schemeClr val="tx1"/>
                </a:solidFill>
                <a:latin typeface="72 Brand" panose="020B0604020202020204" charset="0"/>
                <a:cs typeface="Arial"/>
              </a:rPr>
              <a:t>Krishna Kumar Anguraj</a:t>
            </a: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6937" y="4172532"/>
            <a:ext cx="2973403" cy="96592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spcAft>
                <a:spcPts val="300"/>
              </a:spcAft>
              <a:defRPr/>
            </a:pPr>
            <a:r>
              <a:rPr lang="en-GB" sz="1400">
                <a:solidFill>
                  <a:srgbClr val="0070F2"/>
                </a:solidFill>
                <a:latin typeface="72 Brand Medium" panose="020B0604020202020204" charset="0"/>
              </a:rPr>
              <a:t>BUSINESS CONTACTS</a:t>
            </a:r>
          </a:p>
          <a:p>
            <a:pPr defTabSz="913852">
              <a:defRPr/>
            </a:pPr>
            <a:r>
              <a:rPr lang="en-US" sz="1200">
                <a:solidFill>
                  <a:srgbClr val="000000"/>
                </a:solidFill>
                <a:latin typeface="72 Brand"/>
              </a:rPr>
              <a:t>Business Owner – Suzanne McFadyen</a:t>
            </a:r>
            <a:endParaRPr lang="en-US" sz="1200">
              <a:solidFill>
                <a:srgbClr val="000000"/>
              </a:solidFill>
              <a:latin typeface="72 Brand" panose="020B0504030603020204" pitchFamily="34" charset="0"/>
              <a:cs typeface="Arial"/>
            </a:endParaRPr>
          </a:p>
          <a:p>
            <a:pPr defTabSz="913852">
              <a:defRPr/>
            </a:pPr>
            <a:r>
              <a:rPr lang="en-US" sz="1200">
                <a:solidFill>
                  <a:srgbClr val="000000"/>
                </a:solidFill>
                <a:latin typeface="72 Brand"/>
                <a:cs typeface="Arial"/>
              </a:rPr>
              <a:t>IT business owner – Carol Marchesani</a:t>
            </a:r>
            <a:endParaRPr lang="en-US" sz="1200">
              <a:solidFill>
                <a:srgbClr val="000000"/>
              </a:solidFill>
              <a:latin typeface="72 Brand" panose="020B0504030603020204" pitchFamily="34" charset="0"/>
              <a:cs typeface="Arial"/>
            </a:endParaRPr>
          </a:p>
          <a:p>
            <a:pPr defTabSz="913852">
              <a:defRPr/>
            </a:pPr>
            <a:endParaRPr lang="en-US" sz="1000">
              <a:solidFill>
                <a:srgbClr val="000000"/>
              </a:solidFill>
              <a:latin typeface="Arial"/>
              <a:cs typeface="Arial"/>
            </a:endParaRP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6937" y="5201513"/>
            <a:ext cx="2973403" cy="86336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spcAft>
                <a:spcPts val="300"/>
              </a:spcAft>
              <a:defRPr/>
            </a:pPr>
            <a:r>
              <a:rPr lang="en-GB" sz="1400">
                <a:solidFill>
                  <a:srgbClr val="0070F2"/>
                </a:solidFill>
                <a:latin typeface="72 Brand Medium" panose="020B0604020202020204" charset="0"/>
              </a:rPr>
              <a:t>AFFECTED KEY USERS</a:t>
            </a:r>
          </a:p>
          <a:p>
            <a:pPr defTabSz="913852">
              <a:buClr>
                <a:srgbClr val="3CA014"/>
              </a:buClr>
              <a:defRPr/>
            </a:pPr>
            <a:r>
              <a:rPr lang="en-US" sz="1100">
                <a:solidFill>
                  <a:srgbClr val="000000"/>
                </a:solidFill>
                <a:latin typeface="Arial"/>
                <a:cs typeface="Arial"/>
              </a:rPr>
              <a:t>Marketing &amp; Demand Generation</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6937" y="3269302"/>
            <a:ext cx="2973403" cy="82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spcAft>
                <a:spcPts val="300"/>
              </a:spcAft>
              <a:defRPr/>
            </a:pPr>
            <a:r>
              <a:rPr lang="en-GB" sz="1400">
                <a:solidFill>
                  <a:srgbClr val="0070F2"/>
                </a:solidFill>
                <a:latin typeface="72 Brand Medium" panose="020B0604020202020204" charset="0"/>
              </a:rPr>
              <a:t>BUSINESS SUB-UNIT</a:t>
            </a:r>
          </a:p>
          <a:p>
            <a:pPr defTabSz="913852">
              <a:defRPr/>
            </a:pPr>
            <a:r>
              <a:rPr lang="en-US" sz="1100">
                <a:solidFill>
                  <a:srgbClr val="000000"/>
                </a:solidFill>
                <a:latin typeface="72 Brand" panose="020B0504030603020204" pitchFamily="34" charset="0"/>
              </a:rPr>
              <a:t>IDM </a:t>
            </a:r>
            <a:endParaRPr lang="en-US" sz="1100">
              <a:solidFill>
                <a:srgbClr val="000000"/>
              </a:solidFill>
              <a:latin typeface="72 Brand" panose="020B0504030603020204" pitchFamily="34" charset="0"/>
              <a:cs typeface="Arial"/>
            </a:endParaRPr>
          </a:p>
        </p:txBody>
      </p:sp>
      <p:sp>
        <p:nvSpPr>
          <p:cNvPr id="44" name="TextBox 43">
            <a:extLst>
              <a:ext uri="{FF2B5EF4-FFF2-40B4-BE49-F238E27FC236}">
                <a16:creationId xmlns:a16="http://schemas.microsoft.com/office/drawing/2014/main" id="{DEB779BE-82A6-4532-B0D1-2DFCE4EE9200}"/>
              </a:ext>
            </a:extLst>
          </p:cNvPr>
          <p:cNvSpPr txBox="1"/>
          <p:nvPr/>
        </p:nvSpPr>
        <p:spPr>
          <a:xfrm>
            <a:off x="6008882" y="5817567"/>
            <a:ext cx="1872000" cy="215444"/>
          </a:xfrm>
          <a:prstGeom prst="rect">
            <a:avLst/>
          </a:prstGeom>
          <a:noFill/>
        </p:spPr>
        <p:txBody>
          <a:bodyPr wrap="square">
            <a:spAutoFit/>
          </a:bodyPr>
          <a:lstStyle/>
          <a:p>
            <a:pPr defTabSz="914400"/>
            <a:r>
              <a:rPr lang="en-US" sz="800" i="1">
                <a:solidFill>
                  <a:srgbClr val="000000"/>
                </a:solidFill>
                <a:latin typeface="72 Brand" panose="020B0504030603020204" pitchFamily="34" charset="0"/>
                <a:cs typeface="Arial"/>
              </a:rPr>
              <a:t>Quantitative values are to be defined </a:t>
            </a:r>
            <a:endParaRPr lang="de-DE" sz="800" i="1">
              <a:solidFill>
                <a:srgbClr val="000000"/>
              </a:solidFill>
              <a:latin typeface="72 Brand" panose="020B0504030603020204" pitchFamily="34" charset="0"/>
            </a:endParaRPr>
          </a:p>
        </p:txBody>
      </p:sp>
      <p:sp>
        <p:nvSpPr>
          <p:cNvPr id="4" name="Rectangle 3">
            <a:extLst>
              <a:ext uri="{FF2B5EF4-FFF2-40B4-BE49-F238E27FC236}">
                <a16:creationId xmlns:a16="http://schemas.microsoft.com/office/drawing/2014/main" id="{61467BBC-04CD-4F91-92CE-8D8AB53837C3}"/>
              </a:ext>
            </a:extLst>
          </p:cNvPr>
          <p:cNvSpPr/>
          <p:nvPr/>
        </p:nvSpPr>
        <p:spPr>
          <a:xfrm>
            <a:off x="5782315" y="3732424"/>
            <a:ext cx="663909" cy="655868"/>
          </a:xfrm>
          <a:prstGeom prst="rect">
            <a:avLst/>
          </a:prstGeom>
          <a:solidFill>
            <a:schemeClr val="bg1">
              <a:lumMod val="50000"/>
              <a:alpha val="35000"/>
            </a:schemeClr>
          </a:solid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a:ln>
                <a:noFill/>
              </a:ln>
              <a:solidFill>
                <a:prstClr val="white"/>
              </a:solidFill>
              <a:effectLst/>
              <a:uLnTx/>
              <a:uFillTx/>
              <a:latin typeface="Graphik Light"/>
              <a:ea typeface="+mn-ea"/>
              <a:cs typeface="+mn-cs"/>
            </a:endParaRPr>
          </a:p>
        </p:txBody>
      </p:sp>
      <p:sp>
        <p:nvSpPr>
          <p:cNvPr id="5" name="Rectangle 4">
            <a:extLst>
              <a:ext uri="{FF2B5EF4-FFF2-40B4-BE49-F238E27FC236}">
                <a16:creationId xmlns:a16="http://schemas.microsoft.com/office/drawing/2014/main" id="{934E48B2-5927-4E30-AA9E-CE2AD6ED143E}"/>
              </a:ext>
            </a:extLst>
          </p:cNvPr>
          <p:cNvSpPr/>
          <p:nvPr/>
        </p:nvSpPr>
        <p:spPr>
          <a:xfrm>
            <a:off x="7154339" y="3741756"/>
            <a:ext cx="663909" cy="655868"/>
          </a:xfrm>
          <a:prstGeom prst="rect">
            <a:avLst/>
          </a:prstGeom>
          <a:solidFill>
            <a:srgbClr val="002A86">
              <a:alpha val="35000"/>
            </a:srgbClr>
          </a:solid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6" name="Rectangle 5">
            <a:extLst>
              <a:ext uri="{FF2B5EF4-FFF2-40B4-BE49-F238E27FC236}">
                <a16:creationId xmlns:a16="http://schemas.microsoft.com/office/drawing/2014/main" id="{8ECE756F-E4EF-4B6E-A013-8F978B62D2B7}"/>
              </a:ext>
            </a:extLst>
          </p:cNvPr>
          <p:cNvSpPr/>
          <p:nvPr/>
        </p:nvSpPr>
        <p:spPr>
          <a:xfrm>
            <a:off x="6468327" y="3732424"/>
            <a:ext cx="663909" cy="655868"/>
          </a:xfrm>
          <a:prstGeom prst="rect">
            <a:avLst/>
          </a:prstGeom>
          <a:solidFill>
            <a:srgbClr val="0070F2">
              <a:alpha val="35000"/>
            </a:srgbClr>
          </a:solid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7" name="Rectangle 6">
            <a:extLst>
              <a:ext uri="{FF2B5EF4-FFF2-40B4-BE49-F238E27FC236}">
                <a16:creationId xmlns:a16="http://schemas.microsoft.com/office/drawing/2014/main" id="{6F0F7947-6073-49B2-8C3A-555FE2504C2C}"/>
              </a:ext>
            </a:extLst>
          </p:cNvPr>
          <p:cNvSpPr/>
          <p:nvPr/>
        </p:nvSpPr>
        <p:spPr>
          <a:xfrm>
            <a:off x="5782315" y="5084616"/>
            <a:ext cx="663909" cy="655868"/>
          </a:xfrm>
          <a:prstGeom prst="rect">
            <a:avLst/>
          </a:prstGeom>
          <a:solidFill>
            <a:schemeClr val="bg1">
              <a:lumMod val="50000"/>
            </a:schemeClr>
          </a:solid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8" name="Rectangle 7">
            <a:extLst>
              <a:ext uri="{FF2B5EF4-FFF2-40B4-BE49-F238E27FC236}">
                <a16:creationId xmlns:a16="http://schemas.microsoft.com/office/drawing/2014/main" id="{865716C9-B6B4-4ECD-976C-BF1B61E4AED9}"/>
              </a:ext>
            </a:extLst>
          </p:cNvPr>
          <p:cNvSpPr/>
          <p:nvPr/>
        </p:nvSpPr>
        <p:spPr>
          <a:xfrm>
            <a:off x="7154339" y="5084617"/>
            <a:ext cx="663909" cy="655868"/>
          </a:xfrm>
          <a:prstGeom prst="rect">
            <a:avLst/>
          </a:prstGeom>
          <a:solidFill>
            <a:srgbClr val="002A86"/>
          </a:solid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9" name="Rectangle 8">
            <a:extLst>
              <a:ext uri="{FF2B5EF4-FFF2-40B4-BE49-F238E27FC236}">
                <a16:creationId xmlns:a16="http://schemas.microsoft.com/office/drawing/2014/main" id="{F0416436-E6D5-424D-92F2-57C4B446FF41}"/>
              </a:ext>
            </a:extLst>
          </p:cNvPr>
          <p:cNvSpPr/>
          <p:nvPr/>
        </p:nvSpPr>
        <p:spPr>
          <a:xfrm>
            <a:off x="6468327" y="5084616"/>
            <a:ext cx="663909" cy="655868"/>
          </a:xfrm>
          <a:prstGeom prst="rect">
            <a:avLst/>
          </a:prstGeom>
          <a:solidFill>
            <a:srgbClr val="0070F2"/>
          </a:solid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10" name="Rectangle 9">
            <a:extLst>
              <a:ext uri="{FF2B5EF4-FFF2-40B4-BE49-F238E27FC236}">
                <a16:creationId xmlns:a16="http://schemas.microsoft.com/office/drawing/2014/main" id="{75FC379F-A183-4C02-8AA6-C0FB64FB7EC8}"/>
              </a:ext>
            </a:extLst>
          </p:cNvPr>
          <p:cNvSpPr/>
          <p:nvPr/>
        </p:nvSpPr>
        <p:spPr>
          <a:xfrm>
            <a:off x="5782315" y="4408520"/>
            <a:ext cx="663909" cy="655868"/>
          </a:xfrm>
          <a:prstGeom prst="rect">
            <a:avLst/>
          </a:prstGeom>
          <a:solidFill>
            <a:schemeClr val="bg1">
              <a:lumMod val="50000"/>
              <a:alpha val="55000"/>
            </a:schemeClr>
          </a:solid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11" name="Rectangle 10">
            <a:extLst>
              <a:ext uri="{FF2B5EF4-FFF2-40B4-BE49-F238E27FC236}">
                <a16:creationId xmlns:a16="http://schemas.microsoft.com/office/drawing/2014/main" id="{F3AFA53B-D952-4747-9E2D-5BC16132A362}"/>
              </a:ext>
            </a:extLst>
          </p:cNvPr>
          <p:cNvSpPr/>
          <p:nvPr/>
        </p:nvSpPr>
        <p:spPr>
          <a:xfrm>
            <a:off x="7154339" y="4408520"/>
            <a:ext cx="663909" cy="655868"/>
          </a:xfrm>
          <a:prstGeom prst="rect">
            <a:avLst/>
          </a:prstGeom>
          <a:solidFill>
            <a:srgbClr val="002A86">
              <a:alpha val="55000"/>
            </a:srgbClr>
          </a:solid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12" name="Rectangle 11">
            <a:extLst>
              <a:ext uri="{FF2B5EF4-FFF2-40B4-BE49-F238E27FC236}">
                <a16:creationId xmlns:a16="http://schemas.microsoft.com/office/drawing/2014/main" id="{29CFC743-EF36-4368-B487-5166769CB9FD}"/>
              </a:ext>
            </a:extLst>
          </p:cNvPr>
          <p:cNvSpPr/>
          <p:nvPr/>
        </p:nvSpPr>
        <p:spPr>
          <a:xfrm>
            <a:off x="6468327" y="4408520"/>
            <a:ext cx="663909" cy="655868"/>
          </a:xfrm>
          <a:prstGeom prst="rect">
            <a:avLst/>
          </a:prstGeom>
          <a:solidFill>
            <a:srgbClr val="0070F2">
              <a:alpha val="55000"/>
            </a:srgbClr>
          </a:solid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700" b="0" i="0" u="none" strike="noStrike" kern="0" cap="none" spc="0" normalizeH="0" baseline="0" noProof="0" err="1">
              <a:ln>
                <a:noFill/>
              </a:ln>
              <a:solidFill>
                <a:prstClr val="white"/>
              </a:solidFill>
              <a:effectLst/>
              <a:uLnTx/>
              <a:uFillTx/>
              <a:latin typeface="Graphik Light"/>
              <a:ea typeface="+mn-ea"/>
              <a:cs typeface="+mn-cs"/>
            </a:endParaRPr>
          </a:p>
        </p:txBody>
      </p:sp>
      <p:sp>
        <p:nvSpPr>
          <p:cNvPr id="18" name="Rectangle 17">
            <a:extLst>
              <a:ext uri="{FF2B5EF4-FFF2-40B4-BE49-F238E27FC236}">
                <a16:creationId xmlns:a16="http://schemas.microsoft.com/office/drawing/2014/main" id="{E3310F6D-1963-4F0B-A62B-89EFBCFB8F34}"/>
              </a:ext>
            </a:extLst>
          </p:cNvPr>
          <p:cNvSpPr/>
          <p:nvPr/>
        </p:nvSpPr>
        <p:spPr>
          <a:xfrm>
            <a:off x="6468326" y="3504286"/>
            <a:ext cx="662400" cy="89157"/>
          </a:xfrm>
          <a:prstGeom prst="rect">
            <a:avLst/>
          </a:prstGeom>
          <a:noFill/>
          <a:ln w="12700" cap="flat" cmpd="sng" algn="ctr">
            <a:noFill/>
            <a:prstDash val="solid"/>
            <a:miter lim="800000"/>
          </a:ln>
          <a:effectLst/>
        </p:spPr>
        <p:txBody>
          <a:bodyPr lIns="0" tIns="91440" rIns="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0F2"/>
                </a:solidFill>
                <a:effectLst/>
                <a:uLnTx/>
                <a:uFillTx/>
                <a:latin typeface="72 Brand Medium"/>
                <a:ea typeface="+mn-ea"/>
                <a:cs typeface="+mn-cs"/>
              </a:rPr>
              <a:t>Costs Saving</a:t>
            </a:r>
          </a:p>
        </p:txBody>
      </p:sp>
      <p:sp>
        <p:nvSpPr>
          <p:cNvPr id="26" name="Rectangle 25">
            <a:extLst>
              <a:ext uri="{FF2B5EF4-FFF2-40B4-BE49-F238E27FC236}">
                <a16:creationId xmlns:a16="http://schemas.microsoft.com/office/drawing/2014/main" id="{C3586167-F2F3-4D01-8959-2D03D437AF20}"/>
              </a:ext>
            </a:extLst>
          </p:cNvPr>
          <p:cNvSpPr/>
          <p:nvPr/>
        </p:nvSpPr>
        <p:spPr>
          <a:xfrm>
            <a:off x="7154338" y="3504286"/>
            <a:ext cx="662400" cy="89157"/>
          </a:xfrm>
          <a:prstGeom prst="rect">
            <a:avLst/>
          </a:prstGeom>
          <a:noFill/>
          <a:ln w="12700" cap="flat" cmpd="sng" algn="ctr">
            <a:noFill/>
            <a:prstDash val="solid"/>
            <a:miter lim="800000"/>
          </a:ln>
          <a:effectLst/>
        </p:spPr>
        <p:txBody>
          <a:bodyPr lIns="0" tIns="91440" rIns="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2A86"/>
                </a:solidFill>
                <a:effectLst/>
                <a:uLnTx/>
                <a:uFillTx/>
                <a:latin typeface="72 Brand Medium"/>
                <a:ea typeface="+mn-ea"/>
                <a:cs typeface="+mn-cs"/>
              </a:rPr>
              <a:t>Revenue Enabling</a:t>
            </a:r>
          </a:p>
        </p:txBody>
      </p:sp>
      <p:sp>
        <p:nvSpPr>
          <p:cNvPr id="27" name="Rectangle 26">
            <a:extLst>
              <a:ext uri="{FF2B5EF4-FFF2-40B4-BE49-F238E27FC236}">
                <a16:creationId xmlns:a16="http://schemas.microsoft.com/office/drawing/2014/main" id="{B12D2E4D-5593-4EC3-8ADC-47827A0EFA14}"/>
              </a:ext>
            </a:extLst>
          </p:cNvPr>
          <p:cNvSpPr/>
          <p:nvPr/>
        </p:nvSpPr>
        <p:spPr>
          <a:xfrm>
            <a:off x="5782314" y="3504287"/>
            <a:ext cx="662400" cy="89157"/>
          </a:xfrm>
          <a:prstGeom prst="rect">
            <a:avLst/>
          </a:prstGeom>
          <a:noFill/>
          <a:ln w="12700" cap="flat" cmpd="sng" algn="ctr">
            <a:noFill/>
            <a:prstDash val="solid"/>
            <a:miter lim="800000"/>
          </a:ln>
          <a:effectLst/>
        </p:spPr>
        <p:txBody>
          <a:bodyPr lIns="0" tIns="91440" rIns="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lumMod val="50000"/>
                  </a:srgbClr>
                </a:solidFill>
                <a:effectLst/>
                <a:uLnTx/>
                <a:uFillTx/>
                <a:latin typeface="72 Brand Medium"/>
                <a:ea typeface="+mn-ea"/>
                <a:cs typeface="+mn-cs"/>
              </a:rPr>
              <a:t>Costs Prevention</a:t>
            </a:r>
          </a:p>
        </p:txBody>
      </p:sp>
      <p:sp>
        <p:nvSpPr>
          <p:cNvPr id="28" name="Rectangle 27">
            <a:extLst>
              <a:ext uri="{FF2B5EF4-FFF2-40B4-BE49-F238E27FC236}">
                <a16:creationId xmlns:a16="http://schemas.microsoft.com/office/drawing/2014/main" id="{34635045-C65C-41BA-A199-5E95CD8A4CEE}"/>
              </a:ext>
            </a:extLst>
          </p:cNvPr>
          <p:cNvSpPr/>
          <p:nvPr/>
        </p:nvSpPr>
        <p:spPr>
          <a:xfrm rot="5400000">
            <a:off x="7680025" y="4686547"/>
            <a:ext cx="662400" cy="106346"/>
          </a:xfrm>
          <a:prstGeom prst="rect">
            <a:avLst/>
          </a:prstGeom>
          <a:no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Already Recurring Annually</a:t>
            </a:r>
          </a:p>
        </p:txBody>
      </p:sp>
      <p:sp>
        <p:nvSpPr>
          <p:cNvPr id="29" name="Rectangle 28">
            <a:extLst>
              <a:ext uri="{FF2B5EF4-FFF2-40B4-BE49-F238E27FC236}">
                <a16:creationId xmlns:a16="http://schemas.microsoft.com/office/drawing/2014/main" id="{E11FE1B8-2219-4805-85E8-CA8AAAA88F3B}"/>
              </a:ext>
            </a:extLst>
          </p:cNvPr>
          <p:cNvSpPr/>
          <p:nvPr/>
        </p:nvSpPr>
        <p:spPr>
          <a:xfrm rot="5400000">
            <a:off x="7680026" y="4018499"/>
            <a:ext cx="662400" cy="90250"/>
          </a:xfrm>
          <a:prstGeom prst="rect">
            <a:avLst/>
          </a:prstGeom>
          <a:no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One-Time</a:t>
            </a:r>
          </a:p>
        </p:txBody>
      </p:sp>
      <p:sp>
        <p:nvSpPr>
          <p:cNvPr id="30" name="Rectangle 29">
            <a:extLst>
              <a:ext uri="{FF2B5EF4-FFF2-40B4-BE49-F238E27FC236}">
                <a16:creationId xmlns:a16="http://schemas.microsoft.com/office/drawing/2014/main" id="{95535CD2-FDEA-485E-B81C-D1D39A808CA9}"/>
              </a:ext>
            </a:extLst>
          </p:cNvPr>
          <p:cNvSpPr/>
          <p:nvPr/>
        </p:nvSpPr>
        <p:spPr>
          <a:xfrm rot="5400000">
            <a:off x="7680026" y="5362644"/>
            <a:ext cx="662400" cy="106346"/>
          </a:xfrm>
          <a:prstGeom prst="rect">
            <a:avLst/>
          </a:prstGeom>
          <a:noFill/>
          <a:ln w="12700" cap="flat" cmpd="sng" algn="ctr">
            <a:noFill/>
            <a:prstDash val="solid"/>
            <a:miter lim="800000"/>
          </a:ln>
          <a:effectLst/>
        </p:spPr>
        <p:txBody>
          <a:bodyPr tIns="91440" bIns="91440"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lumMod val="75000"/>
                    <a:lumOff val="25000"/>
                  </a:prstClr>
                </a:solidFill>
                <a:effectLst/>
                <a:uLnTx/>
                <a:uFillTx/>
                <a:latin typeface="72 Brand Medium"/>
                <a:ea typeface="+mn-ea"/>
                <a:cs typeface="+mn-cs"/>
              </a:rPr>
              <a:t>Future Recurring Annually</a:t>
            </a:r>
          </a:p>
        </p:txBody>
      </p:sp>
      <p:grpSp>
        <p:nvGrpSpPr>
          <p:cNvPr id="32" name="Group 31">
            <a:extLst>
              <a:ext uri="{FF2B5EF4-FFF2-40B4-BE49-F238E27FC236}">
                <a16:creationId xmlns:a16="http://schemas.microsoft.com/office/drawing/2014/main" id="{0FFD433E-DEE2-49AB-B6D1-8106EAEE6901}"/>
              </a:ext>
            </a:extLst>
          </p:cNvPr>
          <p:cNvGrpSpPr>
            <a:grpSpLocks noChangeAspect="1"/>
          </p:cNvGrpSpPr>
          <p:nvPr/>
        </p:nvGrpSpPr>
        <p:grpSpPr bwMode="auto">
          <a:xfrm>
            <a:off x="6583680" y="4511051"/>
            <a:ext cx="385401" cy="360001"/>
            <a:chOff x="6598677" y="4500102"/>
            <a:chExt cx="440" cy="411"/>
          </a:xfrm>
          <a:solidFill>
            <a:schemeClr val="bg1"/>
          </a:solidFill>
        </p:grpSpPr>
        <p:sp>
          <p:nvSpPr>
            <p:cNvPr id="41" name="Freeform 129">
              <a:extLst>
                <a:ext uri="{FF2B5EF4-FFF2-40B4-BE49-F238E27FC236}">
                  <a16:creationId xmlns:a16="http://schemas.microsoft.com/office/drawing/2014/main" id="{CB055F99-7135-4779-B24F-6DEC4861F625}"/>
                </a:ext>
              </a:extLst>
            </p:cNvPr>
            <p:cNvSpPr>
              <a:spLocks noEditPoints="1"/>
            </p:cNvSpPr>
            <p:nvPr/>
          </p:nvSpPr>
          <p:spPr bwMode="auto">
            <a:xfrm>
              <a:off x="6598677" y="4500335"/>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2" name="Freeform 130">
              <a:extLst>
                <a:ext uri="{FF2B5EF4-FFF2-40B4-BE49-F238E27FC236}">
                  <a16:creationId xmlns:a16="http://schemas.microsoft.com/office/drawing/2014/main" id="{AD6FCE6D-C7D1-44D8-8B6F-887B864AAB9F}"/>
                </a:ext>
              </a:extLst>
            </p:cNvPr>
            <p:cNvSpPr>
              <a:spLocks/>
            </p:cNvSpPr>
            <p:nvPr/>
          </p:nvSpPr>
          <p:spPr bwMode="auto">
            <a:xfrm>
              <a:off x="6598748" y="4500383"/>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3" name="Freeform 131">
              <a:extLst>
                <a:ext uri="{FF2B5EF4-FFF2-40B4-BE49-F238E27FC236}">
                  <a16:creationId xmlns:a16="http://schemas.microsoft.com/office/drawing/2014/main" id="{B7BF2660-D6C7-4D07-9EB3-78A0A908A18F}"/>
                </a:ext>
              </a:extLst>
            </p:cNvPr>
            <p:cNvSpPr>
              <a:spLocks/>
            </p:cNvSpPr>
            <p:nvPr/>
          </p:nvSpPr>
          <p:spPr bwMode="auto">
            <a:xfrm>
              <a:off x="6598750" y="4500353"/>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5" name="Freeform 132">
              <a:extLst>
                <a:ext uri="{FF2B5EF4-FFF2-40B4-BE49-F238E27FC236}">
                  <a16:creationId xmlns:a16="http://schemas.microsoft.com/office/drawing/2014/main" id="{027ECAAE-8708-49FD-B793-9325615DD878}"/>
                </a:ext>
              </a:extLst>
            </p:cNvPr>
            <p:cNvSpPr>
              <a:spLocks noEditPoints="1"/>
            </p:cNvSpPr>
            <p:nvPr/>
          </p:nvSpPr>
          <p:spPr bwMode="auto">
            <a:xfrm>
              <a:off x="6598934" y="4500102"/>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6" name="Freeform 133">
              <a:extLst>
                <a:ext uri="{FF2B5EF4-FFF2-40B4-BE49-F238E27FC236}">
                  <a16:creationId xmlns:a16="http://schemas.microsoft.com/office/drawing/2014/main" id="{342951CD-6FCA-456D-8B3D-1AEB112A6C59}"/>
                </a:ext>
              </a:extLst>
            </p:cNvPr>
            <p:cNvSpPr>
              <a:spLocks noEditPoints="1"/>
            </p:cNvSpPr>
            <p:nvPr/>
          </p:nvSpPr>
          <p:spPr bwMode="auto">
            <a:xfrm>
              <a:off x="6598842" y="4500227"/>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7" name="Freeform 134">
              <a:extLst>
                <a:ext uri="{FF2B5EF4-FFF2-40B4-BE49-F238E27FC236}">
                  <a16:creationId xmlns:a16="http://schemas.microsoft.com/office/drawing/2014/main" id="{A5D98A76-1F16-4500-9684-1E6EC7E35C5D}"/>
                </a:ext>
              </a:extLst>
            </p:cNvPr>
            <p:cNvSpPr>
              <a:spLocks/>
            </p:cNvSpPr>
            <p:nvPr/>
          </p:nvSpPr>
          <p:spPr bwMode="auto">
            <a:xfrm>
              <a:off x="6598897" y="4500263"/>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8" name="Freeform 135">
              <a:extLst>
                <a:ext uri="{FF2B5EF4-FFF2-40B4-BE49-F238E27FC236}">
                  <a16:creationId xmlns:a16="http://schemas.microsoft.com/office/drawing/2014/main" id="{E0638857-4FEC-4C6F-9F85-D760CD68C696}"/>
                </a:ext>
              </a:extLst>
            </p:cNvPr>
            <p:cNvSpPr>
              <a:spLocks/>
            </p:cNvSpPr>
            <p:nvPr/>
          </p:nvSpPr>
          <p:spPr bwMode="auto">
            <a:xfrm>
              <a:off x="6598989" y="4500138"/>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grpSp>
      <p:grpSp>
        <p:nvGrpSpPr>
          <p:cNvPr id="33" name="Group 32">
            <a:extLst>
              <a:ext uri="{FF2B5EF4-FFF2-40B4-BE49-F238E27FC236}">
                <a16:creationId xmlns:a16="http://schemas.microsoft.com/office/drawing/2014/main" id="{25096A61-CBE5-4328-BCAD-C2AA84475C63}"/>
              </a:ext>
            </a:extLst>
          </p:cNvPr>
          <p:cNvGrpSpPr>
            <a:grpSpLocks noChangeAspect="1"/>
          </p:cNvGrpSpPr>
          <p:nvPr/>
        </p:nvGrpSpPr>
        <p:grpSpPr bwMode="auto">
          <a:xfrm>
            <a:off x="7306071" y="4511051"/>
            <a:ext cx="385401" cy="360001"/>
            <a:chOff x="7322714" y="4500102"/>
            <a:chExt cx="440" cy="411"/>
          </a:xfrm>
          <a:solidFill>
            <a:schemeClr val="bg1"/>
          </a:solidFill>
        </p:grpSpPr>
        <p:sp>
          <p:nvSpPr>
            <p:cNvPr id="34" name="Freeform 129">
              <a:extLst>
                <a:ext uri="{FF2B5EF4-FFF2-40B4-BE49-F238E27FC236}">
                  <a16:creationId xmlns:a16="http://schemas.microsoft.com/office/drawing/2014/main" id="{B641277B-312E-4DB0-B064-A81984FE5E05}"/>
                </a:ext>
              </a:extLst>
            </p:cNvPr>
            <p:cNvSpPr>
              <a:spLocks noEditPoints="1"/>
            </p:cNvSpPr>
            <p:nvPr/>
          </p:nvSpPr>
          <p:spPr bwMode="auto">
            <a:xfrm>
              <a:off x="7322714" y="4500335"/>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35" name="Freeform 130">
              <a:extLst>
                <a:ext uri="{FF2B5EF4-FFF2-40B4-BE49-F238E27FC236}">
                  <a16:creationId xmlns:a16="http://schemas.microsoft.com/office/drawing/2014/main" id="{9F83DAF6-F612-4838-AD69-DE929789E897}"/>
                </a:ext>
              </a:extLst>
            </p:cNvPr>
            <p:cNvSpPr>
              <a:spLocks/>
            </p:cNvSpPr>
            <p:nvPr/>
          </p:nvSpPr>
          <p:spPr bwMode="auto">
            <a:xfrm>
              <a:off x="7322785" y="4500383"/>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36" name="Freeform 131">
              <a:extLst>
                <a:ext uri="{FF2B5EF4-FFF2-40B4-BE49-F238E27FC236}">
                  <a16:creationId xmlns:a16="http://schemas.microsoft.com/office/drawing/2014/main" id="{BFF7F8DE-6ACA-4C18-BBFA-FA601337115D}"/>
                </a:ext>
              </a:extLst>
            </p:cNvPr>
            <p:cNvSpPr>
              <a:spLocks/>
            </p:cNvSpPr>
            <p:nvPr/>
          </p:nvSpPr>
          <p:spPr bwMode="auto">
            <a:xfrm>
              <a:off x="7322787" y="4500353"/>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37" name="Freeform 132">
              <a:extLst>
                <a:ext uri="{FF2B5EF4-FFF2-40B4-BE49-F238E27FC236}">
                  <a16:creationId xmlns:a16="http://schemas.microsoft.com/office/drawing/2014/main" id="{4518140C-636B-4699-9729-7A22ED4CAB54}"/>
                </a:ext>
              </a:extLst>
            </p:cNvPr>
            <p:cNvSpPr>
              <a:spLocks noEditPoints="1"/>
            </p:cNvSpPr>
            <p:nvPr/>
          </p:nvSpPr>
          <p:spPr bwMode="auto">
            <a:xfrm>
              <a:off x="7322971" y="4500102"/>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38" name="Freeform 133">
              <a:extLst>
                <a:ext uri="{FF2B5EF4-FFF2-40B4-BE49-F238E27FC236}">
                  <a16:creationId xmlns:a16="http://schemas.microsoft.com/office/drawing/2014/main" id="{CB5463A3-AD68-4A96-B534-DD1F2E7ECBCE}"/>
                </a:ext>
              </a:extLst>
            </p:cNvPr>
            <p:cNvSpPr>
              <a:spLocks noEditPoints="1"/>
            </p:cNvSpPr>
            <p:nvPr/>
          </p:nvSpPr>
          <p:spPr bwMode="auto">
            <a:xfrm>
              <a:off x="7322879" y="4500227"/>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39" name="Freeform 134">
              <a:extLst>
                <a:ext uri="{FF2B5EF4-FFF2-40B4-BE49-F238E27FC236}">
                  <a16:creationId xmlns:a16="http://schemas.microsoft.com/office/drawing/2014/main" id="{4626AE28-4342-40EF-9EE4-E3CACA10AC8D}"/>
                </a:ext>
              </a:extLst>
            </p:cNvPr>
            <p:cNvSpPr>
              <a:spLocks/>
            </p:cNvSpPr>
            <p:nvPr/>
          </p:nvSpPr>
          <p:spPr bwMode="auto">
            <a:xfrm>
              <a:off x="7322934" y="4500263"/>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sp>
          <p:nvSpPr>
            <p:cNvPr id="40" name="Freeform 135">
              <a:extLst>
                <a:ext uri="{FF2B5EF4-FFF2-40B4-BE49-F238E27FC236}">
                  <a16:creationId xmlns:a16="http://schemas.microsoft.com/office/drawing/2014/main" id="{EF091B33-A1B6-42A5-8590-0B3DCF827536}"/>
                </a:ext>
              </a:extLst>
            </p:cNvPr>
            <p:cNvSpPr>
              <a:spLocks/>
            </p:cNvSpPr>
            <p:nvPr/>
          </p:nvSpPr>
          <p:spPr bwMode="auto">
            <a:xfrm>
              <a:off x="7323026" y="4500138"/>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72 Brand"/>
                <a:ea typeface="+mn-ea"/>
                <a:cs typeface="+mn-cs"/>
              </a:endParaRPr>
            </a:p>
          </p:txBody>
        </p:sp>
      </p:grpSp>
      <p:sp>
        <p:nvSpPr>
          <p:cNvPr id="53" name="TextBox 52">
            <a:extLst>
              <a:ext uri="{FF2B5EF4-FFF2-40B4-BE49-F238E27FC236}">
                <a16:creationId xmlns:a16="http://schemas.microsoft.com/office/drawing/2014/main" id="{75D5B4B1-0BAA-1DF7-A128-5052474CDF84}"/>
              </a:ext>
            </a:extLst>
          </p:cNvPr>
          <p:cNvSpPr txBox="1"/>
          <p:nvPr/>
        </p:nvSpPr>
        <p:spPr>
          <a:xfrm>
            <a:off x="6291283" y="97186"/>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 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Tree>
    <p:extLst>
      <p:ext uri="{BB962C8B-B14F-4D97-AF65-F5344CB8AC3E}">
        <p14:creationId xmlns:p14="http://schemas.microsoft.com/office/powerpoint/2010/main" val="1622238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EAA23CB6-246F-47D8-A9DC-B6A0B13EDD3F}"/>
              </a:ext>
            </a:extLst>
          </p:cNvPr>
          <p:cNvGraphicFramePr>
            <a:graphicFrameLocks noChangeAspect="1"/>
          </p:cNvGraphicFramePr>
          <p:nvPr>
            <p:custDataLst>
              <p:tags r:id="rId1"/>
            </p:custDataLst>
            <p:extLst>
              <p:ext uri="{D42A27DB-BD31-4B8C-83A1-F6EECF244321}">
                <p14:modId xmlns:p14="http://schemas.microsoft.com/office/powerpoint/2010/main" val="3976176069"/>
              </p:ext>
            </p:extLst>
          </p:nvPr>
        </p:nvGraphicFramePr>
        <p:xfrm>
          <a:off x="6347" y="4264"/>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2" name="Object 21" hidden="1">
                        <a:extLst>
                          <a:ext uri="{FF2B5EF4-FFF2-40B4-BE49-F238E27FC236}">
                            <a16:creationId xmlns:a16="http://schemas.microsoft.com/office/drawing/2014/main" id="{EAA23CB6-246F-47D8-A9DC-B6A0B13EDD3F}"/>
                          </a:ext>
                        </a:extLst>
                      </p:cNvPr>
                      <p:cNvPicPr/>
                      <p:nvPr/>
                    </p:nvPicPr>
                    <p:blipFill>
                      <a:blip r:embed="rId5"/>
                      <a:stretch>
                        <a:fillRect/>
                      </a:stretch>
                    </p:blipFill>
                    <p:spPr>
                      <a:xfrm>
                        <a:off x="6347" y="4264"/>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F46F7A-ACFF-49CE-A0E9-6BD30EDB70F6}"/>
              </a:ext>
            </a:extLst>
          </p:cNvPr>
          <p:cNvSpPr>
            <a:spLocks noGrp="1"/>
          </p:cNvSpPr>
          <p:nvPr>
            <p:ph type="title"/>
          </p:nvPr>
        </p:nvSpPr>
        <p:spPr>
          <a:xfrm>
            <a:off x="506913" y="504762"/>
            <a:ext cx="11180652" cy="523220"/>
          </a:xfrm>
        </p:spPr>
        <p:txBody>
          <a:bodyPr vert="horz"/>
          <a:lstStyle/>
          <a:p>
            <a:pPr>
              <a:spcBef>
                <a:spcPts val="300"/>
              </a:spcBef>
              <a:spcAft>
                <a:spcPct val="0"/>
              </a:spcAft>
            </a:pPr>
            <a:r>
              <a:rPr lang="en-US" sz="2000" b="1">
                <a:solidFill>
                  <a:schemeClr val="bg2">
                    <a:lumMod val="75000"/>
                  </a:schemeClr>
                </a:solidFill>
                <a:latin typeface="+mj-lt"/>
                <a:hlinkClick r:id="rId6">
                  <a:extLst>
                    <a:ext uri="{A12FA001-AC4F-418D-AE19-62706E023703}">
                      <ahyp:hlinkClr xmlns:ahyp="http://schemas.microsoft.com/office/drawing/2018/hyperlinkcolor" val="tx"/>
                    </a:ext>
                  </a:extLst>
                </a:hlinkClick>
              </a:rPr>
              <a:t>SP-27120</a:t>
            </a:r>
            <a:r>
              <a:rPr lang="en-US" sz="2000" b="1">
                <a:latin typeface="72 Brand Medium"/>
              </a:rPr>
              <a:t> – China CBDT Long term Compliance</a:t>
            </a:r>
            <a:br>
              <a:rPr lang="en-US" sz="1950" b="1">
                <a:latin typeface="72 Brand Medium"/>
                <a:ea typeface="+mj-lt"/>
                <a:cs typeface="+mj-lt"/>
              </a:rPr>
            </a:br>
            <a:r>
              <a:rPr lang="en-GB" sz="1400">
                <a:latin typeface="72 Brand Medium"/>
                <a:ea typeface="+mj-lt"/>
                <a:cs typeface="+mj-lt"/>
              </a:rPr>
              <a:t>Use Case One Pager</a:t>
            </a:r>
            <a:endParaRPr lang="en-US">
              <a:latin typeface="72 Brand Medium"/>
            </a:endParaRPr>
          </a:p>
        </p:txBody>
      </p:sp>
      <p:sp>
        <p:nvSpPr>
          <p:cNvPr id="13" name="Rectangle 12">
            <a:extLst>
              <a:ext uri="{FF2B5EF4-FFF2-40B4-BE49-F238E27FC236}">
                <a16:creationId xmlns:a16="http://schemas.microsoft.com/office/drawing/2014/main" id="{F66307A8-CBF1-440C-B5F4-9274698CE55C}"/>
              </a:ext>
            </a:extLst>
          </p:cNvPr>
          <p:cNvSpPr/>
          <p:nvPr/>
        </p:nvSpPr>
        <p:spPr bwMode="gray">
          <a:xfrm>
            <a:off x="506914" y="1406123"/>
            <a:ext cx="11486213" cy="479114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defRPr/>
            </a:pPr>
            <a:endParaRPr lang="en-GB" sz="1797">
              <a:solidFill>
                <a:prstClr val="white"/>
              </a:solidFill>
              <a:latin typeface="Arial"/>
            </a:endParaRPr>
          </a:p>
        </p:txBody>
      </p:sp>
      <p:sp>
        <p:nvSpPr>
          <p:cNvPr id="14" name="Rectangle 13">
            <a:extLst>
              <a:ext uri="{FF2B5EF4-FFF2-40B4-BE49-F238E27FC236}">
                <a16:creationId xmlns:a16="http://schemas.microsoft.com/office/drawing/2014/main" id="{E89F5BB3-C97D-4FB8-8E0D-01B339EA7573}"/>
              </a:ext>
            </a:extLst>
          </p:cNvPr>
          <p:cNvSpPr/>
          <p:nvPr/>
        </p:nvSpPr>
        <p:spPr bwMode="gray">
          <a:xfrm>
            <a:off x="598316" y="1509260"/>
            <a:ext cx="4318875" cy="16115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Problem statement</a:t>
            </a:r>
            <a:endParaRPr lang="en-US" sz="1000">
              <a:solidFill>
                <a:schemeClr val="tx1"/>
              </a:solidFill>
              <a:cs typeface="Arial"/>
            </a:endParaRPr>
          </a:p>
          <a:p>
            <a:pPr marL="171450" indent="-171450">
              <a:buFont typeface="Arial"/>
              <a:buChar char="•"/>
            </a:pPr>
            <a:r>
              <a:rPr lang="en-US" sz="1050">
                <a:solidFill>
                  <a:schemeClr val="tx1"/>
                </a:solidFill>
              </a:rPr>
              <a:t>China has instituted a data privacy law which requires that a citizen of China must be able to grant or revoke cross-boarder data transfer (CBDT) of their personal information</a:t>
            </a:r>
          </a:p>
          <a:p>
            <a:pPr marL="171450" indent="-171450">
              <a:buFont typeface="Arial"/>
              <a:buChar char="•"/>
            </a:pPr>
            <a:r>
              <a:rPr lang="en-US" sz="1050">
                <a:solidFill>
                  <a:schemeClr val="tx1"/>
                </a:solidFill>
              </a:rPr>
              <a:t>In order to comply with CBDT consent SAP must react to a revoke by deleting the individuals personal data from all global systems</a:t>
            </a:r>
          </a:p>
          <a:p>
            <a:pPr marL="171450" indent="-171450">
              <a:buFont typeface="Arial"/>
              <a:buChar char="•"/>
            </a:pPr>
            <a:r>
              <a:rPr lang="en-US" sz="1050">
                <a:solidFill>
                  <a:schemeClr val="tx1"/>
                </a:solidFill>
              </a:rPr>
              <a:t>Local consent repository established to capture CBDT consent but missing transparency and recognition of real-time revocation </a:t>
            </a:r>
          </a:p>
          <a:p>
            <a:pPr marL="171450" indent="-171450">
              <a:buFont typeface="Arial"/>
              <a:buChar char="•"/>
            </a:pPr>
            <a:endParaRPr lang="en-US" sz="800">
              <a:solidFill>
                <a:schemeClr val="tx1"/>
              </a:solidFill>
            </a:endParaRPr>
          </a:p>
          <a:p>
            <a:pPr marL="171450" indent="-171450">
              <a:buFont typeface="Arial"/>
              <a:buChar char="•"/>
            </a:pPr>
            <a:endParaRPr lang="en-US" sz="800">
              <a:solidFill>
                <a:schemeClr val="tx1"/>
              </a:solidFill>
            </a:endParaRPr>
          </a:p>
        </p:txBody>
      </p:sp>
      <p:sp>
        <p:nvSpPr>
          <p:cNvPr id="15" name="Rectangle 14">
            <a:extLst>
              <a:ext uri="{FF2B5EF4-FFF2-40B4-BE49-F238E27FC236}">
                <a16:creationId xmlns:a16="http://schemas.microsoft.com/office/drawing/2014/main" id="{3A00C1BE-3AB4-47B2-8DAF-BCFCE1085D0E}"/>
              </a:ext>
            </a:extLst>
          </p:cNvPr>
          <p:cNvSpPr/>
          <p:nvPr/>
        </p:nvSpPr>
        <p:spPr bwMode="gray">
          <a:xfrm>
            <a:off x="598316" y="3194970"/>
            <a:ext cx="4318875" cy="291228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Scope</a:t>
            </a:r>
            <a:endParaRPr lang="en-US" sz="900">
              <a:solidFill>
                <a:schemeClr val="tx1"/>
              </a:solidFill>
              <a:latin typeface="Arial"/>
              <a:cs typeface="Arial"/>
            </a:endParaRPr>
          </a:p>
          <a:p>
            <a:pPr marL="171450" indent="-171450" defTabSz="913852">
              <a:buFont typeface="Arial,Sans-Serif"/>
              <a:buChar char="•"/>
              <a:defRPr/>
            </a:pPr>
            <a:r>
              <a:rPr lang="en-US" sz="1050">
                <a:solidFill>
                  <a:schemeClr val="tx1"/>
                </a:solidFill>
              </a:rPr>
              <a:t>When a contact revokes CBDT, SAP should delete the contact record from all global systems (SMC, MDG, CRM, ISP, PRM...) and as CDP will receive the revoke from the consent repository and identify the various source systems in which the contact is present.  </a:t>
            </a:r>
          </a:p>
          <a:p>
            <a:pPr marL="171450" indent="-171450" defTabSz="913852">
              <a:buFont typeface="Arial,Sans-Serif"/>
              <a:buChar char="•"/>
              <a:defRPr/>
            </a:pPr>
            <a:r>
              <a:rPr lang="en-US" sz="1050">
                <a:solidFill>
                  <a:schemeClr val="tx1"/>
                </a:solidFill>
              </a:rPr>
              <a:t>We would like to trigger a notification (email workflow) to DPP Operations (recipient (</a:t>
            </a:r>
            <a:r>
              <a:rPr lang="en-US" sz="1050">
                <a:solidFill>
                  <a:schemeClr val="tx1"/>
                </a:solidFill>
                <a:hlinkClick r:id="rId7">
                  <a:extLst>
                    <a:ext uri="{A12FA001-AC4F-418D-AE19-62706E023703}">
                      <ahyp:hlinkClr xmlns:ahyp="http://schemas.microsoft.com/office/drawing/2018/hyperlinkcolor" val="tx"/>
                    </a:ext>
                  </a:extLst>
                </a:hlinkClick>
              </a:rPr>
              <a:t>privacy@SAP.com</a:t>
            </a:r>
            <a:r>
              <a:rPr lang="en-US" sz="1050">
                <a:solidFill>
                  <a:schemeClr val="tx1"/>
                </a:solidFill>
              </a:rPr>
              <a:t>) (tbc) &amp; email content to be confirmed) when a revoke is received which includes information regarding the source systems and identifiers for the contact to be deleted.</a:t>
            </a:r>
          </a:p>
          <a:p>
            <a:pPr marL="171450" indent="-171450" defTabSz="913852">
              <a:buFont typeface="Arial,Sans-Serif"/>
              <a:buChar char="•"/>
              <a:defRPr/>
            </a:pPr>
            <a:endParaRPr lang="en-US" sz="900">
              <a:solidFill>
                <a:schemeClr val="tx1"/>
              </a:solidFill>
              <a:latin typeface="Arial"/>
              <a:cs typeface="Arial"/>
            </a:endParaRPr>
          </a:p>
          <a:p>
            <a:pPr marL="171450" indent="-171450" defTabSz="913852">
              <a:buFont typeface="Arial,Sans-Serif"/>
              <a:buChar char="•"/>
              <a:defRPr/>
            </a:pPr>
            <a:endParaRPr lang="en-US" sz="700">
              <a:solidFill>
                <a:schemeClr val="tx1"/>
              </a:solidFill>
              <a:highlight>
                <a:srgbClr val="FFFF00"/>
              </a:highlight>
              <a:latin typeface="Arial"/>
              <a:cs typeface="Arial"/>
            </a:endParaRPr>
          </a:p>
          <a:p>
            <a:pPr marL="171450" indent="-171450" defTabSz="913852">
              <a:buFont typeface="Arial,Sans-Serif"/>
              <a:buChar char="•"/>
              <a:defRPr/>
            </a:pPr>
            <a:endParaRPr lang="en-US" sz="1000">
              <a:solidFill>
                <a:schemeClr val="tx1"/>
              </a:solidFill>
              <a:highlight>
                <a:srgbClr val="FFFF00"/>
              </a:highlight>
              <a:cs typeface="Arial"/>
            </a:endParaRPr>
          </a:p>
        </p:txBody>
      </p:sp>
      <p:sp>
        <p:nvSpPr>
          <p:cNvPr id="20" name="Rectangle 19">
            <a:extLst>
              <a:ext uri="{FF2B5EF4-FFF2-40B4-BE49-F238E27FC236}">
                <a16:creationId xmlns:a16="http://schemas.microsoft.com/office/drawing/2014/main" id="{A1EF3A94-C028-4342-907E-40D400942590}"/>
              </a:ext>
            </a:extLst>
          </p:cNvPr>
          <p:cNvSpPr/>
          <p:nvPr/>
        </p:nvSpPr>
        <p:spPr bwMode="gray">
          <a:xfrm>
            <a:off x="5030114" y="1509260"/>
            <a:ext cx="3786061" cy="459799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Value</a:t>
            </a:r>
          </a:p>
          <a:p>
            <a:pPr marL="171450" indent="-171450">
              <a:spcAft>
                <a:spcPts val="300"/>
              </a:spcAft>
              <a:buFont typeface="Arial"/>
              <a:buChar char="•"/>
              <a:defRPr/>
            </a:pPr>
            <a:r>
              <a:rPr lang="en-US" sz="1050">
                <a:solidFill>
                  <a:schemeClr val="tx1"/>
                </a:solidFill>
              </a:rPr>
              <a:t>Data Privacy and Protection,  Compliance with local regulations</a:t>
            </a:r>
          </a:p>
          <a:p>
            <a:pPr marL="171450" indent="-171450">
              <a:spcAft>
                <a:spcPts val="300"/>
              </a:spcAft>
              <a:buFont typeface="Arial"/>
              <a:buChar char="•"/>
              <a:defRPr/>
            </a:pPr>
            <a:r>
              <a:rPr lang="en-US" sz="1050">
                <a:solidFill>
                  <a:schemeClr val="tx1"/>
                </a:solidFill>
              </a:rPr>
              <a:t>Centralized and automated tracking and notifications of revoke and resulting need to delete personal data</a:t>
            </a:r>
          </a:p>
        </p:txBody>
      </p:sp>
      <p:sp>
        <p:nvSpPr>
          <p:cNvPr id="16" name="Rectangle 15">
            <a:extLst>
              <a:ext uri="{FF2B5EF4-FFF2-40B4-BE49-F238E27FC236}">
                <a16:creationId xmlns:a16="http://schemas.microsoft.com/office/drawing/2014/main" id="{CB2A80C4-C191-49F1-A263-B103EBF70439}"/>
              </a:ext>
            </a:extLst>
          </p:cNvPr>
          <p:cNvSpPr>
            <a:spLocks/>
          </p:cNvSpPr>
          <p:nvPr/>
        </p:nvSpPr>
        <p:spPr bwMode="gray">
          <a:xfrm>
            <a:off x="8929092" y="2297504"/>
            <a:ext cx="2972629" cy="8277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Business unit </a:t>
            </a:r>
          </a:p>
          <a:p>
            <a:pPr defTabSz="913578">
              <a:spcAft>
                <a:spcPts val="300"/>
              </a:spcAft>
              <a:defRPr/>
            </a:pPr>
            <a:r>
              <a:rPr lang="en-GB" sz="1100">
                <a:solidFill>
                  <a:srgbClr val="000000"/>
                </a:solidFill>
                <a:latin typeface="72 Brand"/>
                <a:cs typeface="Arial"/>
              </a:rPr>
              <a:t>Marketing, Sales, DPP</a:t>
            </a:r>
          </a:p>
        </p:txBody>
      </p:sp>
      <p:sp>
        <p:nvSpPr>
          <p:cNvPr id="17" name="Rectangle 16">
            <a:extLst>
              <a:ext uri="{FF2B5EF4-FFF2-40B4-BE49-F238E27FC236}">
                <a16:creationId xmlns:a16="http://schemas.microsoft.com/office/drawing/2014/main" id="{7D112845-C5E9-4904-ACA1-E3CE47096904}"/>
              </a:ext>
            </a:extLst>
          </p:cNvPr>
          <p:cNvSpPr>
            <a:spLocks/>
          </p:cNvSpPr>
          <p:nvPr/>
        </p:nvSpPr>
        <p:spPr bwMode="gray">
          <a:xfrm>
            <a:off x="8929094" y="1509259"/>
            <a:ext cx="2972631" cy="72841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Use case owner (</a:t>
            </a:r>
            <a:r>
              <a:rPr lang="en-DE" sz="1400">
                <a:solidFill>
                  <a:srgbClr val="0070F2"/>
                </a:solidFill>
                <a:latin typeface="72 Brand Medium"/>
              </a:rPr>
              <a:t>IDM</a:t>
            </a:r>
            <a:r>
              <a:rPr lang="en-GB" sz="1400">
                <a:solidFill>
                  <a:srgbClr val="0070F2"/>
                </a:solidFill>
                <a:latin typeface="72 Brand Medium"/>
              </a:rPr>
              <a:t>)</a:t>
            </a:r>
          </a:p>
          <a:p>
            <a:pPr defTabSz="913578">
              <a:spcAft>
                <a:spcPts val="300"/>
              </a:spcAft>
              <a:defRPr/>
            </a:pPr>
            <a:r>
              <a:rPr lang="en-GB" sz="1100">
                <a:solidFill>
                  <a:srgbClr val="000000"/>
                </a:solidFill>
                <a:latin typeface="72 Brand"/>
                <a:cs typeface="Arial"/>
              </a:rPr>
              <a:t>Carol Marchesani</a:t>
            </a:r>
          </a:p>
          <a:p>
            <a:pPr defTabSz="913578">
              <a:buClr>
                <a:srgbClr val="3CA014"/>
              </a:buClr>
              <a:defRPr/>
            </a:pPr>
            <a:endParaRPr lang="en-US" sz="1100">
              <a:solidFill>
                <a:schemeClr val="tx1"/>
              </a:solidFill>
              <a:latin typeface="72 Brand"/>
              <a:cs typeface="Arial"/>
            </a:endParaRPr>
          </a:p>
        </p:txBody>
      </p:sp>
      <p:sp>
        <p:nvSpPr>
          <p:cNvPr id="19" name="Rectangle 18">
            <a:extLst>
              <a:ext uri="{FF2B5EF4-FFF2-40B4-BE49-F238E27FC236}">
                <a16:creationId xmlns:a16="http://schemas.microsoft.com/office/drawing/2014/main" id="{1FD30885-3D51-4A18-B024-C78176E39DD5}"/>
              </a:ext>
            </a:extLst>
          </p:cNvPr>
          <p:cNvSpPr>
            <a:spLocks/>
          </p:cNvSpPr>
          <p:nvPr/>
        </p:nvSpPr>
        <p:spPr bwMode="gray">
          <a:xfrm>
            <a:off x="8929091" y="4091769"/>
            <a:ext cx="2969740" cy="97219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Business contacts</a:t>
            </a:r>
          </a:p>
          <a:p>
            <a:pPr defTabSz="913852">
              <a:defRPr/>
            </a:pPr>
            <a:r>
              <a:rPr lang="en-GB" sz="900">
                <a:solidFill>
                  <a:schemeClr val="tx1"/>
                </a:solidFill>
                <a:ea typeface="+mn-lt"/>
                <a:cs typeface="+mn-lt"/>
              </a:rPr>
              <a:t>Marketing: Livia Zhai &amp; Angela Guo</a:t>
            </a:r>
          </a:p>
          <a:p>
            <a:pPr defTabSz="913852">
              <a:defRPr/>
            </a:pPr>
            <a:r>
              <a:rPr lang="en-GB" sz="900">
                <a:solidFill>
                  <a:schemeClr val="tx1"/>
                </a:solidFill>
                <a:ea typeface="+mn-lt"/>
                <a:cs typeface="+mn-lt"/>
              </a:rPr>
              <a:t>Sales: Asha Iyengar </a:t>
            </a:r>
            <a:br>
              <a:rPr lang="en-GB" sz="900">
                <a:solidFill>
                  <a:schemeClr val="tx1"/>
                </a:solidFill>
                <a:ea typeface="+mn-lt"/>
                <a:cs typeface="+mn-lt"/>
              </a:rPr>
            </a:br>
            <a:r>
              <a:rPr lang="en-GB" sz="900">
                <a:solidFill>
                  <a:schemeClr val="tx1"/>
                </a:solidFill>
                <a:ea typeface="+mn-lt"/>
                <a:cs typeface="+mn-lt"/>
              </a:rPr>
              <a:t>Compliance: Stefan Anders &amp; Peter </a:t>
            </a:r>
            <a:r>
              <a:rPr lang="en-GB" sz="900" err="1">
                <a:solidFill>
                  <a:schemeClr val="tx1"/>
                </a:solidFill>
                <a:ea typeface="+mn-lt"/>
                <a:cs typeface="+mn-lt"/>
              </a:rPr>
              <a:t>DiGiulio</a:t>
            </a:r>
            <a:br>
              <a:rPr lang="en-GB" sz="900">
                <a:solidFill>
                  <a:schemeClr val="tx1"/>
                </a:solidFill>
                <a:ea typeface="+mn-lt"/>
                <a:cs typeface="+mn-lt"/>
              </a:rPr>
            </a:br>
            <a:r>
              <a:rPr lang="en-GB" sz="900">
                <a:solidFill>
                  <a:schemeClr val="tx1"/>
                </a:solidFill>
                <a:ea typeface="+mn-lt"/>
                <a:cs typeface="+mn-lt"/>
              </a:rPr>
              <a:t>Data Privacy Op.: Zuzana </a:t>
            </a:r>
            <a:r>
              <a:rPr lang="en-GB" sz="900" err="1">
                <a:solidFill>
                  <a:schemeClr val="tx1"/>
                </a:solidFill>
                <a:ea typeface="+mn-lt"/>
                <a:cs typeface="+mn-lt"/>
              </a:rPr>
              <a:t>Mihalikova</a:t>
            </a:r>
            <a:r>
              <a:rPr lang="en-GB" sz="900">
                <a:solidFill>
                  <a:schemeClr val="tx1"/>
                </a:solidFill>
                <a:ea typeface="+mn-lt"/>
                <a:cs typeface="+mn-lt"/>
              </a:rPr>
              <a:t> &amp; </a:t>
            </a:r>
            <a:r>
              <a:rPr lang="en-GB" sz="900" err="1">
                <a:solidFill>
                  <a:schemeClr val="tx1"/>
                </a:solidFill>
                <a:ea typeface="+mn-lt"/>
                <a:cs typeface="+mn-lt"/>
              </a:rPr>
              <a:t>Silvie</a:t>
            </a:r>
            <a:r>
              <a:rPr lang="en-GB" sz="900">
                <a:solidFill>
                  <a:schemeClr val="tx1"/>
                </a:solidFill>
                <a:ea typeface="+mn-lt"/>
                <a:cs typeface="+mn-lt"/>
              </a:rPr>
              <a:t> </a:t>
            </a:r>
            <a:r>
              <a:rPr lang="en-GB" sz="900" err="1">
                <a:solidFill>
                  <a:schemeClr val="tx1"/>
                </a:solidFill>
                <a:ea typeface="+mn-lt"/>
                <a:cs typeface="+mn-lt"/>
              </a:rPr>
              <a:t>Mezirkova</a:t>
            </a:r>
            <a:endParaRPr lang="en-GB" sz="900">
              <a:solidFill>
                <a:schemeClr val="tx1"/>
              </a:solidFill>
              <a:ea typeface="+mn-lt"/>
              <a:cs typeface="+mn-lt"/>
            </a:endParaRPr>
          </a:p>
        </p:txBody>
      </p:sp>
      <p:sp>
        <p:nvSpPr>
          <p:cNvPr id="23" name="Rectangle 22">
            <a:extLst>
              <a:ext uri="{FF2B5EF4-FFF2-40B4-BE49-F238E27FC236}">
                <a16:creationId xmlns:a16="http://schemas.microsoft.com/office/drawing/2014/main" id="{6FFD9B79-041D-4034-876E-318003D6AE7E}"/>
              </a:ext>
            </a:extLst>
          </p:cNvPr>
          <p:cNvSpPr>
            <a:spLocks/>
          </p:cNvSpPr>
          <p:nvPr/>
        </p:nvSpPr>
        <p:spPr bwMode="gray">
          <a:xfrm>
            <a:off x="8926203" y="5137117"/>
            <a:ext cx="2972629" cy="97013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Affected key users</a:t>
            </a:r>
          </a:p>
          <a:p>
            <a:pPr defTabSz="913852">
              <a:spcAft>
                <a:spcPts val="300"/>
              </a:spcAft>
              <a:defRPr/>
            </a:pPr>
            <a:r>
              <a:rPr lang="en-GB" sz="900">
                <a:solidFill>
                  <a:schemeClr val="tx1"/>
                </a:solidFill>
                <a:ea typeface="+mn-lt"/>
                <a:cs typeface="+mn-lt"/>
              </a:rPr>
              <a:t>Field Marketing China</a:t>
            </a:r>
          </a:p>
          <a:p>
            <a:pPr defTabSz="913852">
              <a:spcAft>
                <a:spcPts val="300"/>
              </a:spcAft>
              <a:defRPr/>
            </a:pPr>
            <a:r>
              <a:rPr lang="en-GB" sz="900">
                <a:solidFill>
                  <a:schemeClr val="tx1"/>
                </a:solidFill>
                <a:ea typeface="+mn-lt"/>
                <a:cs typeface="+mn-lt"/>
              </a:rPr>
              <a:t>Field Sales China</a:t>
            </a:r>
          </a:p>
          <a:p>
            <a:pPr defTabSz="913852">
              <a:spcAft>
                <a:spcPts val="300"/>
              </a:spcAft>
              <a:defRPr/>
            </a:pPr>
            <a:r>
              <a:rPr lang="en-GB" sz="900">
                <a:solidFill>
                  <a:schemeClr val="tx1"/>
                </a:solidFill>
                <a:ea typeface="+mn-lt"/>
                <a:cs typeface="+mn-lt"/>
              </a:rPr>
              <a:t>Data privacy operations</a:t>
            </a:r>
          </a:p>
        </p:txBody>
      </p:sp>
      <p:sp>
        <p:nvSpPr>
          <p:cNvPr id="24" name="Rectangle 23">
            <a:extLst>
              <a:ext uri="{FF2B5EF4-FFF2-40B4-BE49-F238E27FC236}">
                <a16:creationId xmlns:a16="http://schemas.microsoft.com/office/drawing/2014/main" id="{AB5357AE-B31E-4BF4-B6A6-C1DC9613230A}"/>
              </a:ext>
            </a:extLst>
          </p:cNvPr>
          <p:cNvSpPr>
            <a:spLocks/>
          </p:cNvSpPr>
          <p:nvPr/>
        </p:nvSpPr>
        <p:spPr bwMode="gray">
          <a:xfrm>
            <a:off x="8929092" y="3190830"/>
            <a:ext cx="2972629" cy="8277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defTabSz="913578">
              <a:spcAft>
                <a:spcPts val="300"/>
              </a:spcAft>
              <a:defRPr/>
            </a:pPr>
            <a:r>
              <a:rPr lang="en-GB" sz="1400">
                <a:solidFill>
                  <a:srgbClr val="0070F2"/>
                </a:solidFill>
                <a:latin typeface="72 Brand Medium"/>
              </a:rPr>
              <a:t>Business sub-unit</a:t>
            </a:r>
            <a:endParaRPr lang="en-GB" sz="1400">
              <a:solidFill>
                <a:srgbClr val="0070F2"/>
              </a:solidFill>
              <a:latin typeface="72 Brand Medium"/>
              <a:cs typeface="Arial"/>
            </a:endParaRPr>
          </a:p>
          <a:p>
            <a:pPr defTabSz="913578">
              <a:defRPr/>
            </a:pPr>
            <a:r>
              <a:rPr lang="en-US" sz="1100">
                <a:solidFill>
                  <a:srgbClr val="000000"/>
                </a:solidFill>
                <a:latin typeface="72 Brand"/>
                <a:cs typeface="Arial"/>
              </a:rPr>
              <a:t>Marketing Data &amp; Audience Strategy</a:t>
            </a:r>
          </a:p>
          <a:p>
            <a:pPr defTabSz="913578">
              <a:defRPr/>
            </a:pPr>
            <a:r>
              <a:rPr lang="en-US" sz="1100">
                <a:solidFill>
                  <a:srgbClr val="000000"/>
                </a:solidFill>
                <a:latin typeface="72 Brand"/>
                <a:cs typeface="Arial"/>
              </a:rPr>
              <a:t>Sales Engagement &amp; Planning Solutions</a:t>
            </a:r>
          </a:p>
          <a:p>
            <a:pPr defTabSz="913578">
              <a:defRPr/>
            </a:pPr>
            <a:r>
              <a:rPr lang="en-US" sz="1100">
                <a:solidFill>
                  <a:srgbClr val="000000"/>
                </a:solidFill>
                <a:latin typeface="72 Brand"/>
                <a:cs typeface="Arial"/>
              </a:rPr>
              <a:t>Data Protection &amp; Privacy</a:t>
            </a:r>
          </a:p>
        </p:txBody>
      </p:sp>
      <p:sp>
        <p:nvSpPr>
          <p:cNvPr id="28" name="Rectangle 27">
            <a:extLst>
              <a:ext uri="{FF2B5EF4-FFF2-40B4-BE49-F238E27FC236}">
                <a16:creationId xmlns:a16="http://schemas.microsoft.com/office/drawing/2014/main" id="{61467BBC-04CD-4F91-92CE-8D8AB53837C3}"/>
              </a:ext>
            </a:extLst>
          </p:cNvPr>
          <p:cNvSpPr/>
          <p:nvPr/>
        </p:nvSpPr>
        <p:spPr>
          <a:xfrm>
            <a:off x="5782398" y="3732346"/>
            <a:ext cx="663736" cy="655697"/>
          </a:xfrm>
          <a:prstGeom prst="rect">
            <a:avLst/>
          </a:prstGeom>
          <a:solidFill>
            <a:schemeClr val="bg1">
              <a:lumMod val="50000"/>
              <a:alpha val="35000"/>
            </a:schemeClr>
          </a:solidFill>
          <a:ln w="12700" cap="flat" cmpd="sng" algn="ctr">
            <a:noFill/>
            <a:prstDash val="solid"/>
            <a:miter lim="800000"/>
          </a:ln>
          <a:effectLst/>
        </p:spPr>
        <p:txBody>
          <a:bodyPr tIns="91416" bIns="91416" rtlCol="0" anchor="ctr"/>
          <a:lstStyle/>
          <a:p>
            <a:pPr algn="ctr" defTabSz="914126">
              <a:defRPr/>
            </a:pPr>
            <a:endParaRPr lang="de-DE" sz="700" kern="0">
              <a:solidFill>
                <a:prstClr val="white"/>
              </a:solidFill>
              <a:latin typeface="Graphik Light"/>
            </a:endParaRPr>
          </a:p>
        </p:txBody>
      </p:sp>
      <p:sp>
        <p:nvSpPr>
          <p:cNvPr id="29" name="Rectangle 28">
            <a:extLst>
              <a:ext uri="{FF2B5EF4-FFF2-40B4-BE49-F238E27FC236}">
                <a16:creationId xmlns:a16="http://schemas.microsoft.com/office/drawing/2014/main" id="{934E48B2-5927-4E30-AA9E-CE2AD6ED143E}"/>
              </a:ext>
            </a:extLst>
          </p:cNvPr>
          <p:cNvSpPr/>
          <p:nvPr/>
        </p:nvSpPr>
        <p:spPr>
          <a:xfrm>
            <a:off x="7154064" y="3741676"/>
            <a:ext cx="663736" cy="655697"/>
          </a:xfrm>
          <a:prstGeom prst="rect">
            <a:avLst/>
          </a:prstGeom>
          <a:solidFill>
            <a:srgbClr val="002A86">
              <a:alpha val="3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0" name="Rectangle 29">
            <a:extLst>
              <a:ext uri="{FF2B5EF4-FFF2-40B4-BE49-F238E27FC236}">
                <a16:creationId xmlns:a16="http://schemas.microsoft.com/office/drawing/2014/main" id="{8ECE756F-E4EF-4B6E-A013-8F978B62D2B7}"/>
              </a:ext>
            </a:extLst>
          </p:cNvPr>
          <p:cNvSpPr/>
          <p:nvPr/>
        </p:nvSpPr>
        <p:spPr>
          <a:xfrm>
            <a:off x="6468231" y="3732346"/>
            <a:ext cx="663736" cy="655697"/>
          </a:xfrm>
          <a:prstGeom prst="rect">
            <a:avLst/>
          </a:prstGeom>
          <a:solidFill>
            <a:srgbClr val="0070F2">
              <a:alpha val="3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1" name="Rectangle 30">
            <a:extLst>
              <a:ext uri="{FF2B5EF4-FFF2-40B4-BE49-F238E27FC236}">
                <a16:creationId xmlns:a16="http://schemas.microsoft.com/office/drawing/2014/main" id="{6F0F7947-6073-49B2-8C3A-555FE2504C2C}"/>
              </a:ext>
            </a:extLst>
          </p:cNvPr>
          <p:cNvSpPr/>
          <p:nvPr/>
        </p:nvSpPr>
        <p:spPr>
          <a:xfrm>
            <a:off x="5782398" y="5084186"/>
            <a:ext cx="663736" cy="655697"/>
          </a:xfrm>
          <a:prstGeom prst="rect">
            <a:avLst/>
          </a:prstGeom>
          <a:solidFill>
            <a:schemeClr val="bg1">
              <a:lumMod val="50000"/>
            </a:scheme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2" name="Rectangle 31">
            <a:extLst>
              <a:ext uri="{FF2B5EF4-FFF2-40B4-BE49-F238E27FC236}">
                <a16:creationId xmlns:a16="http://schemas.microsoft.com/office/drawing/2014/main" id="{865716C9-B6B4-4ECD-976C-BF1B61E4AED9}"/>
              </a:ext>
            </a:extLst>
          </p:cNvPr>
          <p:cNvSpPr/>
          <p:nvPr/>
        </p:nvSpPr>
        <p:spPr>
          <a:xfrm>
            <a:off x="7154064" y="5084187"/>
            <a:ext cx="663736" cy="655697"/>
          </a:xfrm>
          <a:prstGeom prst="rect">
            <a:avLst/>
          </a:prstGeom>
          <a:solidFill>
            <a:srgbClr val="002A86"/>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3" name="Rectangle 32">
            <a:extLst>
              <a:ext uri="{FF2B5EF4-FFF2-40B4-BE49-F238E27FC236}">
                <a16:creationId xmlns:a16="http://schemas.microsoft.com/office/drawing/2014/main" id="{F0416436-E6D5-424D-92F2-57C4B446FF41}"/>
              </a:ext>
            </a:extLst>
          </p:cNvPr>
          <p:cNvSpPr/>
          <p:nvPr/>
        </p:nvSpPr>
        <p:spPr>
          <a:xfrm>
            <a:off x="6468231" y="5084186"/>
            <a:ext cx="663736" cy="655697"/>
          </a:xfrm>
          <a:prstGeom prst="rect">
            <a:avLst/>
          </a:prstGeom>
          <a:solidFill>
            <a:srgbClr val="0070F2"/>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4" name="Rectangle 33">
            <a:extLst>
              <a:ext uri="{FF2B5EF4-FFF2-40B4-BE49-F238E27FC236}">
                <a16:creationId xmlns:a16="http://schemas.microsoft.com/office/drawing/2014/main" id="{75FC379F-A183-4C02-8AA6-C0FB64FB7EC8}"/>
              </a:ext>
            </a:extLst>
          </p:cNvPr>
          <p:cNvSpPr/>
          <p:nvPr/>
        </p:nvSpPr>
        <p:spPr>
          <a:xfrm>
            <a:off x="5782398" y="4408266"/>
            <a:ext cx="663736" cy="655697"/>
          </a:xfrm>
          <a:prstGeom prst="rect">
            <a:avLst/>
          </a:prstGeom>
          <a:solidFill>
            <a:schemeClr val="bg1">
              <a:lumMod val="50000"/>
              <a:alpha val="55000"/>
            </a:scheme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5" name="Rectangle 34">
            <a:extLst>
              <a:ext uri="{FF2B5EF4-FFF2-40B4-BE49-F238E27FC236}">
                <a16:creationId xmlns:a16="http://schemas.microsoft.com/office/drawing/2014/main" id="{F3AFA53B-D952-4747-9E2D-5BC16132A362}"/>
              </a:ext>
            </a:extLst>
          </p:cNvPr>
          <p:cNvSpPr/>
          <p:nvPr/>
        </p:nvSpPr>
        <p:spPr>
          <a:xfrm>
            <a:off x="7154064" y="4408266"/>
            <a:ext cx="663736" cy="655697"/>
          </a:xfrm>
          <a:prstGeom prst="rect">
            <a:avLst/>
          </a:prstGeom>
          <a:solidFill>
            <a:srgbClr val="002A86">
              <a:alpha val="5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6" name="Rectangle 35">
            <a:extLst>
              <a:ext uri="{FF2B5EF4-FFF2-40B4-BE49-F238E27FC236}">
                <a16:creationId xmlns:a16="http://schemas.microsoft.com/office/drawing/2014/main" id="{29CFC743-EF36-4368-B487-5166769CB9FD}"/>
              </a:ext>
            </a:extLst>
          </p:cNvPr>
          <p:cNvSpPr/>
          <p:nvPr/>
        </p:nvSpPr>
        <p:spPr>
          <a:xfrm>
            <a:off x="6468231" y="4408266"/>
            <a:ext cx="663736" cy="655697"/>
          </a:xfrm>
          <a:prstGeom prst="rect">
            <a:avLst/>
          </a:prstGeom>
          <a:solidFill>
            <a:srgbClr val="0070F2">
              <a:alpha val="55000"/>
            </a:srgbClr>
          </a:solidFill>
          <a:ln w="12700" cap="flat" cmpd="sng" algn="ctr">
            <a:noFill/>
            <a:prstDash val="solid"/>
            <a:miter lim="800000"/>
          </a:ln>
          <a:effectLst/>
        </p:spPr>
        <p:txBody>
          <a:bodyPr tIns="91416" bIns="91416" rtlCol="0" anchor="ctr"/>
          <a:lstStyle/>
          <a:p>
            <a:pPr algn="ctr" defTabSz="914126">
              <a:defRPr/>
            </a:pPr>
            <a:endParaRPr lang="de-DE" sz="700" kern="0" err="1">
              <a:solidFill>
                <a:prstClr val="white"/>
              </a:solidFill>
              <a:latin typeface="Graphik Light"/>
            </a:endParaRPr>
          </a:p>
        </p:txBody>
      </p:sp>
      <p:sp>
        <p:nvSpPr>
          <p:cNvPr id="37" name="Rectangle 63">
            <a:extLst>
              <a:ext uri="{FF2B5EF4-FFF2-40B4-BE49-F238E27FC236}">
                <a16:creationId xmlns:a16="http://schemas.microsoft.com/office/drawing/2014/main" id="{E3310F6D-1963-4F0B-A62B-89EFBCFB8F34}"/>
              </a:ext>
            </a:extLst>
          </p:cNvPr>
          <p:cNvSpPr/>
          <p:nvPr/>
        </p:nvSpPr>
        <p:spPr>
          <a:xfrm>
            <a:off x="6468229" y="3504267"/>
            <a:ext cx="662228" cy="89134"/>
          </a:xfrm>
          <a:prstGeom prst="rect">
            <a:avLst/>
          </a:prstGeom>
          <a:noFill/>
          <a:ln w="12700" cap="flat" cmpd="sng" algn="ctr">
            <a:noFill/>
            <a:prstDash val="solid"/>
            <a:miter lim="800000"/>
          </a:ln>
          <a:effectLst/>
        </p:spPr>
        <p:txBody>
          <a:bodyPr lIns="0" tIns="91416" rIns="0" bIns="91416" rtlCol="0" anchor="ctr"/>
          <a:lstStyle/>
          <a:p>
            <a:pPr algn="ctr" defTabSz="914126">
              <a:defRPr/>
            </a:pPr>
            <a:r>
              <a:rPr lang="en-US" sz="700" kern="0">
                <a:solidFill>
                  <a:srgbClr val="0070F2"/>
                </a:solidFill>
                <a:latin typeface="72 Brand Medium"/>
              </a:rPr>
              <a:t>Costs Saving</a:t>
            </a:r>
          </a:p>
        </p:txBody>
      </p:sp>
      <p:sp>
        <p:nvSpPr>
          <p:cNvPr id="38" name="Rectangle 63">
            <a:extLst>
              <a:ext uri="{FF2B5EF4-FFF2-40B4-BE49-F238E27FC236}">
                <a16:creationId xmlns:a16="http://schemas.microsoft.com/office/drawing/2014/main" id="{C3586167-F2F3-4D01-8959-2D03D437AF20}"/>
              </a:ext>
            </a:extLst>
          </p:cNvPr>
          <p:cNvSpPr/>
          <p:nvPr/>
        </p:nvSpPr>
        <p:spPr>
          <a:xfrm>
            <a:off x="7154063" y="3504267"/>
            <a:ext cx="662228" cy="89134"/>
          </a:xfrm>
          <a:prstGeom prst="rect">
            <a:avLst/>
          </a:prstGeom>
          <a:noFill/>
          <a:ln w="12700" cap="flat" cmpd="sng" algn="ctr">
            <a:noFill/>
            <a:prstDash val="solid"/>
            <a:miter lim="800000"/>
          </a:ln>
          <a:effectLst/>
        </p:spPr>
        <p:txBody>
          <a:bodyPr lIns="0" tIns="91416" rIns="0" bIns="91416" rtlCol="0" anchor="ctr"/>
          <a:lstStyle/>
          <a:p>
            <a:pPr algn="ctr" defTabSz="914126">
              <a:defRPr/>
            </a:pPr>
            <a:r>
              <a:rPr lang="en-US" sz="700" kern="0">
                <a:solidFill>
                  <a:srgbClr val="002A86"/>
                </a:solidFill>
                <a:latin typeface="72 Brand Medium"/>
              </a:rPr>
              <a:t>Revenue Enabling</a:t>
            </a:r>
          </a:p>
        </p:txBody>
      </p:sp>
      <p:sp>
        <p:nvSpPr>
          <p:cNvPr id="39" name="Rectangle 63">
            <a:extLst>
              <a:ext uri="{FF2B5EF4-FFF2-40B4-BE49-F238E27FC236}">
                <a16:creationId xmlns:a16="http://schemas.microsoft.com/office/drawing/2014/main" id="{B12D2E4D-5593-4EC3-8ADC-47827A0EFA14}"/>
              </a:ext>
            </a:extLst>
          </p:cNvPr>
          <p:cNvSpPr/>
          <p:nvPr/>
        </p:nvSpPr>
        <p:spPr>
          <a:xfrm>
            <a:off x="5782396" y="3504268"/>
            <a:ext cx="662228" cy="89134"/>
          </a:xfrm>
          <a:prstGeom prst="rect">
            <a:avLst/>
          </a:prstGeom>
          <a:noFill/>
          <a:ln w="12700" cap="flat" cmpd="sng" algn="ctr">
            <a:noFill/>
            <a:prstDash val="solid"/>
            <a:miter lim="800000"/>
          </a:ln>
          <a:effectLst/>
        </p:spPr>
        <p:txBody>
          <a:bodyPr lIns="0" tIns="91416" rIns="0" bIns="91416" rtlCol="0" anchor="ctr"/>
          <a:lstStyle/>
          <a:p>
            <a:pPr algn="ctr" defTabSz="914126">
              <a:defRPr/>
            </a:pPr>
            <a:r>
              <a:rPr lang="en-US" sz="700" kern="0">
                <a:solidFill>
                  <a:srgbClr val="FFFFFF">
                    <a:lumMod val="50000"/>
                  </a:srgbClr>
                </a:solidFill>
                <a:latin typeface="72 Brand Medium"/>
              </a:rPr>
              <a:t>Costs Prevention</a:t>
            </a:r>
          </a:p>
        </p:txBody>
      </p:sp>
      <p:sp>
        <p:nvSpPr>
          <p:cNvPr id="40" name="Rectangle 63">
            <a:extLst>
              <a:ext uri="{FF2B5EF4-FFF2-40B4-BE49-F238E27FC236}">
                <a16:creationId xmlns:a16="http://schemas.microsoft.com/office/drawing/2014/main" id="{34635045-C65C-41BA-A199-5E95CD8A4CEE}"/>
              </a:ext>
            </a:extLst>
          </p:cNvPr>
          <p:cNvSpPr/>
          <p:nvPr/>
        </p:nvSpPr>
        <p:spPr>
          <a:xfrm rot="5400000">
            <a:off x="7679613" y="4686220"/>
            <a:ext cx="662228" cy="106318"/>
          </a:xfrm>
          <a:prstGeom prst="rect">
            <a:avLst/>
          </a:prstGeom>
          <a:noFill/>
          <a:ln w="12700" cap="flat" cmpd="sng" algn="ctr">
            <a:noFill/>
            <a:prstDash val="solid"/>
            <a:miter lim="800000"/>
          </a:ln>
          <a:effectLst/>
        </p:spPr>
        <p:txBody>
          <a:bodyPr tIns="91416" bIns="91416" rtlCol="0" anchor="ctr"/>
          <a:lstStyle/>
          <a:p>
            <a:pPr algn="ctr" defTabSz="914126">
              <a:defRPr/>
            </a:pPr>
            <a:r>
              <a:rPr lang="en-US" sz="700" kern="0">
                <a:solidFill>
                  <a:prstClr val="black">
                    <a:lumMod val="75000"/>
                    <a:lumOff val="25000"/>
                  </a:prstClr>
                </a:solidFill>
                <a:latin typeface="72 Brand Medium"/>
              </a:rPr>
              <a:t>Already Recurring Annually</a:t>
            </a:r>
          </a:p>
        </p:txBody>
      </p:sp>
      <p:sp>
        <p:nvSpPr>
          <p:cNvPr id="41" name="Rectangle 63">
            <a:extLst>
              <a:ext uri="{FF2B5EF4-FFF2-40B4-BE49-F238E27FC236}">
                <a16:creationId xmlns:a16="http://schemas.microsoft.com/office/drawing/2014/main" id="{E11FE1B8-2219-4805-85E8-CA8AAAA88F3B}"/>
              </a:ext>
            </a:extLst>
          </p:cNvPr>
          <p:cNvSpPr/>
          <p:nvPr/>
        </p:nvSpPr>
        <p:spPr>
          <a:xfrm rot="5400000">
            <a:off x="7679614" y="4018346"/>
            <a:ext cx="662228" cy="90227"/>
          </a:xfrm>
          <a:prstGeom prst="rect">
            <a:avLst/>
          </a:prstGeom>
          <a:noFill/>
          <a:ln w="12700" cap="flat" cmpd="sng" algn="ctr">
            <a:noFill/>
            <a:prstDash val="solid"/>
            <a:miter lim="800000"/>
          </a:ln>
          <a:effectLst/>
        </p:spPr>
        <p:txBody>
          <a:bodyPr tIns="91416" bIns="91416" rtlCol="0" anchor="ctr"/>
          <a:lstStyle/>
          <a:p>
            <a:pPr algn="ctr" defTabSz="914126">
              <a:defRPr/>
            </a:pPr>
            <a:r>
              <a:rPr lang="en-US" sz="700" kern="0">
                <a:solidFill>
                  <a:prstClr val="black">
                    <a:lumMod val="75000"/>
                    <a:lumOff val="25000"/>
                  </a:prstClr>
                </a:solidFill>
                <a:latin typeface="72 Brand Medium"/>
              </a:rPr>
              <a:t>One-Time</a:t>
            </a:r>
          </a:p>
        </p:txBody>
      </p:sp>
      <p:sp>
        <p:nvSpPr>
          <p:cNvPr id="42" name="Rectangle 63">
            <a:extLst>
              <a:ext uri="{FF2B5EF4-FFF2-40B4-BE49-F238E27FC236}">
                <a16:creationId xmlns:a16="http://schemas.microsoft.com/office/drawing/2014/main" id="{95535CD2-FDEA-485E-B81C-D1D39A808CA9}"/>
              </a:ext>
            </a:extLst>
          </p:cNvPr>
          <p:cNvSpPr/>
          <p:nvPr/>
        </p:nvSpPr>
        <p:spPr>
          <a:xfrm rot="5400000">
            <a:off x="7679614" y="5362141"/>
            <a:ext cx="662228" cy="106318"/>
          </a:xfrm>
          <a:prstGeom prst="rect">
            <a:avLst/>
          </a:prstGeom>
          <a:noFill/>
          <a:ln w="12700" cap="flat" cmpd="sng" algn="ctr">
            <a:noFill/>
            <a:prstDash val="solid"/>
            <a:miter lim="800000"/>
          </a:ln>
          <a:effectLst/>
        </p:spPr>
        <p:txBody>
          <a:bodyPr tIns="91416" bIns="91416" rtlCol="0" anchor="ctr"/>
          <a:lstStyle/>
          <a:p>
            <a:pPr algn="ctr" defTabSz="914126">
              <a:defRPr/>
            </a:pPr>
            <a:r>
              <a:rPr lang="en-US" sz="700" kern="0">
                <a:solidFill>
                  <a:prstClr val="black">
                    <a:lumMod val="75000"/>
                    <a:lumOff val="25000"/>
                  </a:prstClr>
                </a:solidFill>
                <a:latin typeface="72 Brand Medium"/>
              </a:rPr>
              <a:t>Future Recurring Annually</a:t>
            </a:r>
          </a:p>
        </p:txBody>
      </p:sp>
      <p:sp>
        <p:nvSpPr>
          <p:cNvPr id="44" name="TextBox 43">
            <a:extLst>
              <a:ext uri="{FF2B5EF4-FFF2-40B4-BE49-F238E27FC236}">
                <a16:creationId xmlns:a16="http://schemas.microsoft.com/office/drawing/2014/main" id="{2FC73BA1-9AFF-4685-8FC5-9D615BA25C2A}"/>
              </a:ext>
            </a:extLst>
          </p:cNvPr>
          <p:cNvSpPr txBox="1"/>
          <p:nvPr/>
        </p:nvSpPr>
        <p:spPr>
          <a:xfrm>
            <a:off x="5895428" y="5766152"/>
            <a:ext cx="1871513" cy="215388"/>
          </a:xfrm>
          <a:prstGeom prst="rect">
            <a:avLst/>
          </a:prstGeom>
          <a:noFill/>
        </p:spPr>
        <p:txBody>
          <a:bodyPr wrap="square">
            <a:spAutoFit/>
          </a:bodyPr>
          <a:lstStyle/>
          <a:p>
            <a:pPr defTabSz="1088449">
              <a:defRPr/>
            </a:pPr>
            <a:r>
              <a:rPr lang="en-US" sz="800" i="1">
                <a:solidFill>
                  <a:srgbClr val="000000"/>
                </a:solidFill>
                <a:latin typeface="72 Brand"/>
                <a:cs typeface="Arial"/>
              </a:rPr>
              <a:t>Quantitative values are to be defined </a:t>
            </a:r>
            <a:endParaRPr lang="de-DE" sz="800" i="1">
              <a:solidFill>
                <a:srgbClr val="000000"/>
              </a:solidFill>
              <a:latin typeface="72 Brand"/>
            </a:endParaRPr>
          </a:p>
        </p:txBody>
      </p:sp>
      <p:grpSp>
        <p:nvGrpSpPr>
          <p:cNvPr id="46" name="Group 128">
            <a:extLst>
              <a:ext uri="{FF2B5EF4-FFF2-40B4-BE49-F238E27FC236}">
                <a16:creationId xmlns:a16="http://schemas.microsoft.com/office/drawing/2014/main" id="{0FFD433E-DEE2-49AB-B6D1-8106EAEE6901}"/>
              </a:ext>
            </a:extLst>
          </p:cNvPr>
          <p:cNvGrpSpPr>
            <a:grpSpLocks noChangeAspect="1"/>
          </p:cNvGrpSpPr>
          <p:nvPr/>
        </p:nvGrpSpPr>
        <p:grpSpPr bwMode="auto">
          <a:xfrm>
            <a:off x="5901538" y="5240401"/>
            <a:ext cx="385302" cy="359906"/>
            <a:chOff x="5686" y="1950"/>
            <a:chExt cx="440" cy="411"/>
          </a:xfrm>
          <a:solidFill>
            <a:schemeClr val="bg1"/>
          </a:solidFill>
        </p:grpSpPr>
        <p:sp>
          <p:nvSpPr>
            <p:cNvPr id="48" name="Freeform 129">
              <a:extLst>
                <a:ext uri="{FF2B5EF4-FFF2-40B4-BE49-F238E27FC236}">
                  <a16:creationId xmlns:a16="http://schemas.microsoft.com/office/drawing/2014/main" id="{CB055F99-7135-4779-B24F-6DEC4861F62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49" name="Freeform 130">
              <a:extLst>
                <a:ext uri="{FF2B5EF4-FFF2-40B4-BE49-F238E27FC236}">
                  <a16:creationId xmlns:a16="http://schemas.microsoft.com/office/drawing/2014/main" id="{AD6FCE6D-C7D1-44D8-8B6F-887B864AAB9F}"/>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0" name="Freeform 131">
              <a:extLst>
                <a:ext uri="{FF2B5EF4-FFF2-40B4-BE49-F238E27FC236}">
                  <a16:creationId xmlns:a16="http://schemas.microsoft.com/office/drawing/2014/main" id="{B7BF2660-D6C7-4D07-9EB3-78A0A908A18F}"/>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1" name="Freeform 132">
              <a:extLst>
                <a:ext uri="{FF2B5EF4-FFF2-40B4-BE49-F238E27FC236}">
                  <a16:creationId xmlns:a16="http://schemas.microsoft.com/office/drawing/2014/main" id="{027ECAAE-8708-49FD-B793-9325615DD878}"/>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2" name="Freeform 133">
              <a:extLst>
                <a:ext uri="{FF2B5EF4-FFF2-40B4-BE49-F238E27FC236}">
                  <a16:creationId xmlns:a16="http://schemas.microsoft.com/office/drawing/2014/main" id="{342951CD-6FCA-456D-8B3D-1AEB112A6C59}"/>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3" name="Freeform 134">
              <a:extLst>
                <a:ext uri="{FF2B5EF4-FFF2-40B4-BE49-F238E27FC236}">
                  <a16:creationId xmlns:a16="http://schemas.microsoft.com/office/drawing/2014/main" id="{A5D98A76-1F16-4500-9684-1E6EC7E35C5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54" name="Freeform 135">
              <a:extLst>
                <a:ext uri="{FF2B5EF4-FFF2-40B4-BE49-F238E27FC236}">
                  <a16:creationId xmlns:a16="http://schemas.microsoft.com/office/drawing/2014/main" id="{E0638857-4FEC-4C6F-9F85-D760CD68C69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grpSp>
      <p:grpSp>
        <p:nvGrpSpPr>
          <p:cNvPr id="63" name="Group 128">
            <a:extLst>
              <a:ext uri="{FF2B5EF4-FFF2-40B4-BE49-F238E27FC236}">
                <a16:creationId xmlns:a16="http://schemas.microsoft.com/office/drawing/2014/main" id="{25096A61-CBE5-4328-BCAD-C2AA84475C63}"/>
              </a:ext>
            </a:extLst>
          </p:cNvPr>
          <p:cNvGrpSpPr>
            <a:grpSpLocks noChangeAspect="1"/>
          </p:cNvGrpSpPr>
          <p:nvPr/>
        </p:nvGrpSpPr>
        <p:grpSpPr bwMode="auto">
          <a:xfrm>
            <a:off x="6604360" y="5225076"/>
            <a:ext cx="385302" cy="359906"/>
            <a:chOff x="5686" y="1950"/>
            <a:chExt cx="440" cy="411"/>
          </a:xfrm>
          <a:solidFill>
            <a:schemeClr val="bg1"/>
          </a:solidFill>
        </p:grpSpPr>
        <p:sp>
          <p:nvSpPr>
            <p:cNvPr id="64" name="Freeform 129">
              <a:extLst>
                <a:ext uri="{FF2B5EF4-FFF2-40B4-BE49-F238E27FC236}">
                  <a16:creationId xmlns:a16="http://schemas.microsoft.com/office/drawing/2014/main" id="{B641277B-312E-4DB0-B064-A81984FE5E05}"/>
                </a:ext>
              </a:extLst>
            </p:cNvPr>
            <p:cNvSpPr>
              <a:spLocks noEditPoints="1"/>
            </p:cNvSpPr>
            <p:nvPr/>
          </p:nvSpPr>
          <p:spPr bwMode="auto">
            <a:xfrm>
              <a:off x="5686" y="2183"/>
              <a:ext cx="91" cy="163"/>
            </a:xfrm>
            <a:custGeom>
              <a:avLst/>
              <a:gdLst>
                <a:gd name="T0" fmla="*/ 54 w 60"/>
                <a:gd name="T1" fmla="*/ 109 h 109"/>
                <a:gd name="T2" fmla="*/ 6 w 60"/>
                <a:gd name="T3" fmla="*/ 109 h 109"/>
                <a:gd name="T4" fmla="*/ 0 w 60"/>
                <a:gd name="T5" fmla="*/ 103 h 109"/>
                <a:gd name="T6" fmla="*/ 0 w 60"/>
                <a:gd name="T7" fmla="*/ 6 h 109"/>
                <a:gd name="T8" fmla="*/ 6 w 60"/>
                <a:gd name="T9" fmla="*/ 0 h 109"/>
                <a:gd name="T10" fmla="*/ 54 w 60"/>
                <a:gd name="T11" fmla="*/ 0 h 109"/>
                <a:gd name="T12" fmla="*/ 60 w 60"/>
                <a:gd name="T13" fmla="*/ 6 h 109"/>
                <a:gd name="T14" fmla="*/ 60 w 60"/>
                <a:gd name="T15" fmla="*/ 103 h 109"/>
                <a:gd name="T16" fmla="*/ 54 w 60"/>
                <a:gd name="T17" fmla="*/ 109 h 109"/>
                <a:gd name="T18" fmla="*/ 12 w 60"/>
                <a:gd name="T19" fmla="*/ 97 h 109"/>
                <a:gd name="T20" fmla="*/ 48 w 60"/>
                <a:gd name="T21" fmla="*/ 97 h 109"/>
                <a:gd name="T22" fmla="*/ 48 w 60"/>
                <a:gd name="T23" fmla="*/ 12 h 109"/>
                <a:gd name="T24" fmla="*/ 12 w 60"/>
                <a:gd name="T25" fmla="*/ 12 h 109"/>
                <a:gd name="T26" fmla="*/ 12 w 60"/>
                <a:gd name="T27" fmla="*/ 9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9">
                  <a:moveTo>
                    <a:pt x="54" y="109"/>
                  </a:moveTo>
                  <a:cubicBezTo>
                    <a:pt x="6" y="109"/>
                    <a:pt x="6" y="109"/>
                    <a:pt x="6" y="109"/>
                  </a:cubicBezTo>
                  <a:cubicBezTo>
                    <a:pt x="3" y="109"/>
                    <a:pt x="0" y="106"/>
                    <a:pt x="0" y="103"/>
                  </a:cubicBezTo>
                  <a:cubicBezTo>
                    <a:pt x="0" y="6"/>
                    <a:pt x="0" y="6"/>
                    <a:pt x="0" y="6"/>
                  </a:cubicBezTo>
                  <a:cubicBezTo>
                    <a:pt x="0" y="3"/>
                    <a:pt x="3" y="0"/>
                    <a:pt x="6" y="0"/>
                  </a:cubicBezTo>
                  <a:cubicBezTo>
                    <a:pt x="54" y="0"/>
                    <a:pt x="54" y="0"/>
                    <a:pt x="54" y="0"/>
                  </a:cubicBezTo>
                  <a:cubicBezTo>
                    <a:pt x="57" y="0"/>
                    <a:pt x="60" y="3"/>
                    <a:pt x="60" y="6"/>
                  </a:cubicBezTo>
                  <a:cubicBezTo>
                    <a:pt x="60" y="103"/>
                    <a:pt x="60" y="103"/>
                    <a:pt x="60" y="103"/>
                  </a:cubicBezTo>
                  <a:cubicBezTo>
                    <a:pt x="60" y="106"/>
                    <a:pt x="57" y="109"/>
                    <a:pt x="54" y="109"/>
                  </a:cubicBezTo>
                  <a:close/>
                  <a:moveTo>
                    <a:pt x="12" y="97"/>
                  </a:moveTo>
                  <a:cubicBezTo>
                    <a:pt x="48" y="97"/>
                    <a:pt x="48" y="97"/>
                    <a:pt x="48" y="97"/>
                  </a:cubicBezTo>
                  <a:cubicBezTo>
                    <a:pt x="48" y="12"/>
                    <a:pt x="48" y="12"/>
                    <a:pt x="48" y="12"/>
                  </a:cubicBezTo>
                  <a:cubicBezTo>
                    <a:pt x="12" y="12"/>
                    <a:pt x="12" y="12"/>
                    <a:pt x="12" y="12"/>
                  </a:cubicBezTo>
                  <a:lnTo>
                    <a:pt x="12"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5" name="Freeform 130">
              <a:extLst>
                <a:ext uri="{FF2B5EF4-FFF2-40B4-BE49-F238E27FC236}">
                  <a16:creationId xmlns:a16="http://schemas.microsoft.com/office/drawing/2014/main" id="{9F83DAF6-F612-4838-AD69-DE929789E897}"/>
                </a:ext>
              </a:extLst>
            </p:cNvPr>
            <p:cNvSpPr>
              <a:spLocks/>
            </p:cNvSpPr>
            <p:nvPr/>
          </p:nvSpPr>
          <p:spPr bwMode="auto">
            <a:xfrm>
              <a:off x="5757" y="2231"/>
              <a:ext cx="369" cy="130"/>
            </a:xfrm>
            <a:custGeom>
              <a:avLst/>
              <a:gdLst>
                <a:gd name="T0" fmla="*/ 105 w 241"/>
                <a:gd name="T1" fmla="*/ 87 h 87"/>
                <a:gd name="T2" fmla="*/ 40 w 241"/>
                <a:gd name="T3" fmla="*/ 70 h 87"/>
                <a:gd name="T4" fmla="*/ 5 w 241"/>
                <a:gd name="T5" fmla="*/ 58 h 87"/>
                <a:gd name="T6" fmla="*/ 1 w 241"/>
                <a:gd name="T7" fmla="*/ 50 h 87"/>
                <a:gd name="T8" fmla="*/ 9 w 241"/>
                <a:gd name="T9" fmla="*/ 46 h 87"/>
                <a:gd name="T10" fmla="*/ 44 w 241"/>
                <a:gd name="T11" fmla="*/ 58 h 87"/>
                <a:gd name="T12" fmla="*/ 173 w 241"/>
                <a:gd name="T13" fmla="*/ 47 h 87"/>
                <a:gd name="T14" fmla="*/ 224 w 241"/>
                <a:gd name="T15" fmla="*/ 21 h 87"/>
                <a:gd name="T16" fmla="*/ 201 w 241"/>
                <a:gd name="T17" fmla="*/ 16 h 87"/>
                <a:gd name="T18" fmla="*/ 148 w 241"/>
                <a:gd name="T19" fmla="*/ 34 h 87"/>
                <a:gd name="T20" fmla="*/ 140 w 241"/>
                <a:gd name="T21" fmla="*/ 30 h 87"/>
                <a:gd name="T22" fmla="*/ 144 w 241"/>
                <a:gd name="T23" fmla="*/ 22 h 87"/>
                <a:gd name="T24" fmla="*/ 197 w 241"/>
                <a:gd name="T25" fmla="*/ 4 h 87"/>
                <a:gd name="T26" fmla="*/ 239 w 241"/>
                <a:gd name="T27" fmla="*/ 18 h 87"/>
                <a:gd name="T28" fmla="*/ 241 w 241"/>
                <a:gd name="T29" fmla="*/ 23 h 87"/>
                <a:gd name="T30" fmla="*/ 238 w 241"/>
                <a:gd name="T31" fmla="*/ 28 h 87"/>
                <a:gd name="T32" fmla="*/ 179 w 241"/>
                <a:gd name="T33" fmla="*/ 58 h 87"/>
                <a:gd name="T34" fmla="*/ 105 w 241"/>
                <a:gd name="T3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87">
                  <a:moveTo>
                    <a:pt x="105" y="87"/>
                  </a:moveTo>
                  <a:cubicBezTo>
                    <a:pt x="89" y="87"/>
                    <a:pt x="72" y="81"/>
                    <a:pt x="40" y="70"/>
                  </a:cubicBezTo>
                  <a:cubicBezTo>
                    <a:pt x="30" y="66"/>
                    <a:pt x="19" y="62"/>
                    <a:pt x="5" y="58"/>
                  </a:cubicBezTo>
                  <a:cubicBezTo>
                    <a:pt x="2" y="57"/>
                    <a:pt x="0" y="53"/>
                    <a:pt x="1" y="50"/>
                  </a:cubicBezTo>
                  <a:cubicBezTo>
                    <a:pt x="2" y="47"/>
                    <a:pt x="6" y="45"/>
                    <a:pt x="9" y="46"/>
                  </a:cubicBezTo>
                  <a:cubicBezTo>
                    <a:pt x="22" y="51"/>
                    <a:pt x="34" y="55"/>
                    <a:pt x="44" y="58"/>
                  </a:cubicBezTo>
                  <a:cubicBezTo>
                    <a:pt x="110" y="81"/>
                    <a:pt x="110" y="81"/>
                    <a:pt x="173" y="47"/>
                  </a:cubicBezTo>
                  <a:cubicBezTo>
                    <a:pt x="187" y="40"/>
                    <a:pt x="204" y="31"/>
                    <a:pt x="224" y="21"/>
                  </a:cubicBezTo>
                  <a:cubicBezTo>
                    <a:pt x="215" y="14"/>
                    <a:pt x="209" y="14"/>
                    <a:pt x="201" y="16"/>
                  </a:cubicBezTo>
                  <a:cubicBezTo>
                    <a:pt x="148" y="34"/>
                    <a:pt x="148" y="34"/>
                    <a:pt x="148" y="34"/>
                  </a:cubicBezTo>
                  <a:cubicBezTo>
                    <a:pt x="145" y="35"/>
                    <a:pt x="141" y="33"/>
                    <a:pt x="140" y="30"/>
                  </a:cubicBezTo>
                  <a:cubicBezTo>
                    <a:pt x="139" y="27"/>
                    <a:pt x="141" y="23"/>
                    <a:pt x="144" y="22"/>
                  </a:cubicBezTo>
                  <a:cubicBezTo>
                    <a:pt x="197" y="4"/>
                    <a:pt x="197" y="4"/>
                    <a:pt x="197" y="4"/>
                  </a:cubicBezTo>
                  <a:cubicBezTo>
                    <a:pt x="213" y="0"/>
                    <a:pt x="225" y="4"/>
                    <a:pt x="239" y="18"/>
                  </a:cubicBezTo>
                  <a:cubicBezTo>
                    <a:pt x="241" y="19"/>
                    <a:pt x="241" y="21"/>
                    <a:pt x="241" y="23"/>
                  </a:cubicBezTo>
                  <a:cubicBezTo>
                    <a:pt x="241" y="25"/>
                    <a:pt x="239" y="27"/>
                    <a:pt x="238" y="28"/>
                  </a:cubicBezTo>
                  <a:cubicBezTo>
                    <a:pt x="213" y="40"/>
                    <a:pt x="194" y="50"/>
                    <a:pt x="179" y="58"/>
                  </a:cubicBezTo>
                  <a:cubicBezTo>
                    <a:pt x="142" y="78"/>
                    <a:pt x="125" y="87"/>
                    <a:pt x="10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6" name="Freeform 131">
              <a:extLst>
                <a:ext uri="{FF2B5EF4-FFF2-40B4-BE49-F238E27FC236}">
                  <a16:creationId xmlns:a16="http://schemas.microsoft.com/office/drawing/2014/main" id="{BFF7F8DE-6ACA-4C18-BBFA-FA601337115D}"/>
                </a:ext>
              </a:extLst>
            </p:cNvPr>
            <p:cNvSpPr>
              <a:spLocks/>
            </p:cNvSpPr>
            <p:nvPr/>
          </p:nvSpPr>
          <p:spPr bwMode="auto">
            <a:xfrm>
              <a:off x="5759" y="2201"/>
              <a:ext cx="233" cy="90"/>
            </a:xfrm>
            <a:custGeom>
              <a:avLst/>
              <a:gdLst>
                <a:gd name="T0" fmla="*/ 132 w 152"/>
                <a:gd name="T1" fmla="*/ 60 h 60"/>
                <a:gd name="T2" fmla="*/ 66 w 152"/>
                <a:gd name="T3" fmla="*/ 60 h 60"/>
                <a:gd name="T4" fmla="*/ 60 w 152"/>
                <a:gd name="T5" fmla="*/ 54 h 60"/>
                <a:gd name="T6" fmla="*/ 66 w 152"/>
                <a:gd name="T7" fmla="*/ 48 h 60"/>
                <a:gd name="T8" fmla="*/ 132 w 152"/>
                <a:gd name="T9" fmla="*/ 48 h 60"/>
                <a:gd name="T10" fmla="*/ 140 w 152"/>
                <a:gd name="T11" fmla="*/ 42 h 60"/>
                <a:gd name="T12" fmla="*/ 132 w 152"/>
                <a:gd name="T13" fmla="*/ 36 h 60"/>
                <a:gd name="T14" fmla="*/ 96 w 152"/>
                <a:gd name="T15" fmla="*/ 36 h 60"/>
                <a:gd name="T16" fmla="*/ 92 w 152"/>
                <a:gd name="T17" fmla="*/ 34 h 60"/>
                <a:gd name="T18" fmla="*/ 42 w 152"/>
                <a:gd name="T19" fmla="*/ 12 h 60"/>
                <a:gd name="T20" fmla="*/ 6 w 152"/>
                <a:gd name="T21" fmla="*/ 12 h 60"/>
                <a:gd name="T22" fmla="*/ 0 w 152"/>
                <a:gd name="T23" fmla="*/ 6 h 60"/>
                <a:gd name="T24" fmla="*/ 6 w 152"/>
                <a:gd name="T25" fmla="*/ 0 h 60"/>
                <a:gd name="T26" fmla="*/ 42 w 152"/>
                <a:gd name="T27" fmla="*/ 0 h 60"/>
                <a:gd name="T28" fmla="*/ 98 w 152"/>
                <a:gd name="T29" fmla="*/ 24 h 60"/>
                <a:gd name="T30" fmla="*/ 132 w 152"/>
                <a:gd name="T31" fmla="*/ 24 h 60"/>
                <a:gd name="T32" fmla="*/ 152 w 152"/>
                <a:gd name="T33" fmla="*/ 42 h 60"/>
                <a:gd name="T34" fmla="*/ 132 w 152"/>
                <a:gd name="T3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60">
                  <a:moveTo>
                    <a:pt x="132" y="60"/>
                  </a:moveTo>
                  <a:cubicBezTo>
                    <a:pt x="66" y="60"/>
                    <a:pt x="66" y="60"/>
                    <a:pt x="66" y="60"/>
                  </a:cubicBezTo>
                  <a:cubicBezTo>
                    <a:pt x="63" y="60"/>
                    <a:pt x="60" y="57"/>
                    <a:pt x="60" y="54"/>
                  </a:cubicBezTo>
                  <a:cubicBezTo>
                    <a:pt x="60" y="51"/>
                    <a:pt x="63" y="48"/>
                    <a:pt x="66" y="48"/>
                  </a:cubicBezTo>
                  <a:cubicBezTo>
                    <a:pt x="132" y="48"/>
                    <a:pt x="132" y="48"/>
                    <a:pt x="132" y="48"/>
                  </a:cubicBezTo>
                  <a:cubicBezTo>
                    <a:pt x="138" y="48"/>
                    <a:pt x="140" y="45"/>
                    <a:pt x="140" y="42"/>
                  </a:cubicBezTo>
                  <a:cubicBezTo>
                    <a:pt x="140" y="39"/>
                    <a:pt x="138" y="36"/>
                    <a:pt x="132" y="36"/>
                  </a:cubicBezTo>
                  <a:cubicBezTo>
                    <a:pt x="96" y="36"/>
                    <a:pt x="96" y="36"/>
                    <a:pt x="96" y="36"/>
                  </a:cubicBezTo>
                  <a:cubicBezTo>
                    <a:pt x="94" y="36"/>
                    <a:pt x="93" y="36"/>
                    <a:pt x="92" y="34"/>
                  </a:cubicBezTo>
                  <a:cubicBezTo>
                    <a:pt x="85" y="28"/>
                    <a:pt x="67" y="12"/>
                    <a:pt x="42" y="12"/>
                  </a:cubicBezTo>
                  <a:cubicBezTo>
                    <a:pt x="6" y="12"/>
                    <a:pt x="6" y="12"/>
                    <a:pt x="6" y="12"/>
                  </a:cubicBezTo>
                  <a:cubicBezTo>
                    <a:pt x="3" y="12"/>
                    <a:pt x="0" y="9"/>
                    <a:pt x="0" y="6"/>
                  </a:cubicBezTo>
                  <a:cubicBezTo>
                    <a:pt x="0" y="3"/>
                    <a:pt x="3" y="0"/>
                    <a:pt x="6" y="0"/>
                  </a:cubicBezTo>
                  <a:cubicBezTo>
                    <a:pt x="42" y="0"/>
                    <a:pt x="42" y="0"/>
                    <a:pt x="42" y="0"/>
                  </a:cubicBezTo>
                  <a:cubicBezTo>
                    <a:pt x="69" y="0"/>
                    <a:pt x="90" y="16"/>
                    <a:pt x="98" y="24"/>
                  </a:cubicBezTo>
                  <a:cubicBezTo>
                    <a:pt x="132" y="24"/>
                    <a:pt x="132" y="24"/>
                    <a:pt x="132" y="24"/>
                  </a:cubicBezTo>
                  <a:cubicBezTo>
                    <a:pt x="145" y="24"/>
                    <a:pt x="152" y="33"/>
                    <a:pt x="152" y="42"/>
                  </a:cubicBezTo>
                  <a:cubicBezTo>
                    <a:pt x="152" y="51"/>
                    <a:pt x="145" y="60"/>
                    <a:pt x="13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7" name="Freeform 132">
              <a:extLst>
                <a:ext uri="{FF2B5EF4-FFF2-40B4-BE49-F238E27FC236}">
                  <a16:creationId xmlns:a16="http://schemas.microsoft.com/office/drawing/2014/main" id="{4518140C-636B-4699-9729-7A22ED4CAB54}"/>
                </a:ext>
              </a:extLst>
            </p:cNvPr>
            <p:cNvSpPr>
              <a:spLocks noEditPoints="1"/>
            </p:cNvSpPr>
            <p:nvPr/>
          </p:nvSpPr>
          <p:spPr bwMode="auto">
            <a:xfrm>
              <a:off x="5943" y="1950"/>
              <a:ext cx="128" cy="125"/>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8" name="Freeform 133">
              <a:extLst>
                <a:ext uri="{FF2B5EF4-FFF2-40B4-BE49-F238E27FC236}">
                  <a16:creationId xmlns:a16="http://schemas.microsoft.com/office/drawing/2014/main" id="{CB5463A3-AD68-4A96-B534-DD1F2E7ECBCE}"/>
                </a:ext>
              </a:extLst>
            </p:cNvPr>
            <p:cNvSpPr>
              <a:spLocks noEditPoints="1"/>
            </p:cNvSpPr>
            <p:nvPr/>
          </p:nvSpPr>
          <p:spPr bwMode="auto">
            <a:xfrm>
              <a:off x="5851" y="2075"/>
              <a:ext cx="128" cy="126"/>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9" y="72"/>
                    <a:pt x="72" y="59"/>
                    <a:pt x="72" y="42"/>
                  </a:cubicBezTo>
                  <a:cubicBezTo>
                    <a:pt x="72" y="26"/>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69" name="Freeform 134">
              <a:extLst>
                <a:ext uri="{FF2B5EF4-FFF2-40B4-BE49-F238E27FC236}">
                  <a16:creationId xmlns:a16="http://schemas.microsoft.com/office/drawing/2014/main" id="{4626AE28-4342-40EF-9EE4-E3CACA10AC8D}"/>
                </a:ext>
              </a:extLst>
            </p:cNvPr>
            <p:cNvSpPr>
              <a:spLocks/>
            </p:cNvSpPr>
            <p:nvPr/>
          </p:nvSpPr>
          <p:spPr bwMode="auto">
            <a:xfrm>
              <a:off x="5906" y="2111"/>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sp>
          <p:nvSpPr>
            <p:cNvPr id="70" name="Freeform 135">
              <a:extLst>
                <a:ext uri="{FF2B5EF4-FFF2-40B4-BE49-F238E27FC236}">
                  <a16:creationId xmlns:a16="http://schemas.microsoft.com/office/drawing/2014/main" id="{EF091B33-A1B6-42A5-8590-0B3DCF827536}"/>
                </a:ext>
              </a:extLst>
            </p:cNvPr>
            <p:cNvSpPr>
              <a:spLocks/>
            </p:cNvSpPr>
            <p:nvPr/>
          </p:nvSpPr>
          <p:spPr bwMode="auto">
            <a:xfrm>
              <a:off x="5998" y="1986"/>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088449">
                <a:defRPr/>
              </a:pPr>
              <a:endParaRPr lang="en-US" sz="2099">
                <a:solidFill>
                  <a:srgbClr val="000000"/>
                </a:solidFill>
                <a:latin typeface="72 Brand"/>
              </a:endParaRPr>
            </a:p>
          </p:txBody>
        </p:sp>
      </p:grpSp>
      <p:sp>
        <p:nvSpPr>
          <p:cNvPr id="4" name="TextBox 3">
            <a:extLst>
              <a:ext uri="{FF2B5EF4-FFF2-40B4-BE49-F238E27FC236}">
                <a16:creationId xmlns:a16="http://schemas.microsoft.com/office/drawing/2014/main" id="{8A5B664C-00C7-6E7A-090D-0ACF093D25F4}"/>
              </a:ext>
            </a:extLst>
          </p:cNvPr>
          <p:cNvSpPr txBox="1"/>
          <p:nvPr/>
        </p:nvSpPr>
        <p:spPr>
          <a:xfrm>
            <a:off x="6291283" y="97186"/>
            <a:ext cx="5405818" cy="246221"/>
          </a:xfrm>
          <a:prstGeom prst="rect">
            <a:avLst/>
          </a:prstGeom>
          <a:noFill/>
        </p:spPr>
        <p:txBody>
          <a:bodyPr wrap="square">
            <a:spAutoFit/>
          </a:bodyPr>
          <a:lstStyle/>
          <a:p>
            <a:pPr algn="r" defTabSz="1088122">
              <a:defRPr/>
            </a:pPr>
            <a:r>
              <a:rPr lang="de-DE" sz="1000" b="1" i="1" kern="0">
                <a:latin typeface="72 Brand"/>
                <a:ea typeface="Arial Unicode MS" pitchFamily="34" charset="-128"/>
                <a:cs typeface="Arial Unicode MS" pitchFamily="34" charset="-128"/>
              </a:rPr>
              <a:t>Use Case Type: </a:t>
            </a:r>
            <a:r>
              <a:rPr lang="de-DE" sz="1000" i="1" kern="0">
                <a:latin typeface="72 Brand"/>
                <a:ea typeface="Arial Unicode MS" pitchFamily="34" charset="-128"/>
                <a:cs typeface="Arial Unicode MS" pitchFamily="34" charset="-128"/>
              </a:rPr>
              <a:t>CDP Business Adoption</a:t>
            </a:r>
            <a:endParaRPr lang="de-DE" sz="1000">
              <a:latin typeface="72 Brand"/>
            </a:endParaRPr>
          </a:p>
        </p:txBody>
      </p:sp>
    </p:spTree>
    <p:extLst>
      <p:ext uri="{BB962C8B-B14F-4D97-AF65-F5344CB8AC3E}">
        <p14:creationId xmlns:p14="http://schemas.microsoft.com/office/powerpoint/2010/main" val="18091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43E7-B905-3B9C-2B9F-87C3913EA7CA}"/>
            </a:ext>
          </a:extLst>
        </p:cNvPr>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352CF31-4D28-DF5E-58D9-50EEC1DC008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Object 2" hidden="1">
                        <a:extLst>
                          <a:ext uri="{FF2B5EF4-FFF2-40B4-BE49-F238E27FC236}">
                            <a16:creationId xmlns:a16="http://schemas.microsoft.com/office/drawing/2014/main" id="{1352CF31-4D28-DF5E-58D9-50EEC1DC008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7C334C8-5CA2-7D3D-CFB3-0BB19D3DD6EF}"/>
              </a:ext>
            </a:extLst>
          </p:cNvPr>
          <p:cNvSpPr/>
          <p:nvPr/>
        </p:nvSpPr>
        <p:spPr bwMode="gray">
          <a:xfrm>
            <a:off x="766106" y="6391034"/>
            <a:ext cx="1325465" cy="142962"/>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5" name="Rectangle 9">
            <a:extLst>
              <a:ext uri="{FF2B5EF4-FFF2-40B4-BE49-F238E27FC236}">
                <a16:creationId xmlns:a16="http://schemas.microsoft.com/office/drawing/2014/main" id="{A3DAD939-0090-EF2C-9FB6-76155A6BEDAA}"/>
              </a:ext>
            </a:extLst>
          </p:cNvPr>
          <p:cNvSpPr>
            <a:spLocks noGrp="1" noChangeArrowheads="1"/>
          </p:cNvSpPr>
          <p:nvPr>
            <p:ph type="title"/>
            <p:custDataLst>
              <p:tags r:id="rId2"/>
            </p:custDataLst>
          </p:nvPr>
        </p:nvSpPr>
        <p:spPr/>
        <p:txBody>
          <a:bodyPr vert="horz"/>
          <a:lstStyle/>
          <a:p>
            <a:r>
              <a:rPr lang="en-US" noProof="1">
                <a:solidFill>
                  <a:srgbClr val="0070F2"/>
                </a:solidFill>
              </a:rPr>
              <a:t>1. CDP Business Use Cases </a:t>
            </a:r>
            <a:r>
              <a:rPr lang="de-DE" noProof="1">
                <a:solidFill>
                  <a:srgbClr val="0070F2"/>
                </a:solidFill>
              </a:rPr>
              <a:t>| </a:t>
            </a:r>
            <a:r>
              <a:rPr lang="de-DE" noProof="1"/>
              <a:t>Overview of scheduled Use Case Adoption per LoB</a:t>
            </a:r>
            <a:endParaRPr lang="en-US" sz="2000" b="0">
              <a:latin typeface="+mn-lt"/>
            </a:endParaRPr>
          </a:p>
        </p:txBody>
      </p:sp>
      <p:sp>
        <p:nvSpPr>
          <p:cNvPr id="9" name="Rectangle 8">
            <a:extLst>
              <a:ext uri="{FF2B5EF4-FFF2-40B4-BE49-F238E27FC236}">
                <a16:creationId xmlns:a16="http://schemas.microsoft.com/office/drawing/2014/main" id="{3C8D8452-8F1D-305A-E321-D2192EF9F6C5}"/>
              </a:ext>
            </a:extLst>
          </p:cNvPr>
          <p:cNvSpPr/>
          <p:nvPr/>
        </p:nvSpPr>
        <p:spPr bwMode="gray">
          <a:xfrm>
            <a:off x="523811" y="1454032"/>
            <a:ext cx="3633694" cy="3915976"/>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DD5AB9ED-B462-E215-432B-4FB35CDD5BA8}"/>
              </a:ext>
            </a:extLst>
          </p:cNvPr>
          <p:cNvSpPr/>
          <p:nvPr/>
        </p:nvSpPr>
        <p:spPr bwMode="gray">
          <a:xfrm>
            <a:off x="950606" y="1466865"/>
            <a:ext cx="2743200" cy="214025"/>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a:ln>
                  <a:noFill/>
                </a:ln>
                <a:solidFill>
                  <a:schemeClr val="bg2"/>
                </a:solidFill>
                <a:effectLst/>
                <a:uLnTx/>
                <a:uFillTx/>
                <a:latin typeface="+mn-lt"/>
                <a:ea typeface="Arial Unicode MS" pitchFamily="34" charset="-128"/>
                <a:cs typeface="Arial Unicode MS" pitchFamily="34" charset="-128"/>
              </a:rPr>
              <a:t>MARKETING</a:t>
            </a:r>
            <a:endParaRPr kumimoji="0" lang="en-DE" sz="1600" b="1" i="0" u="none" strike="noStrike" kern="0" cap="none" spc="0" normalizeH="0" baseline="0" noProof="0">
              <a:ln>
                <a:noFill/>
              </a:ln>
              <a:solidFill>
                <a:schemeClr val="bg2"/>
              </a:solidFill>
              <a:effectLst/>
              <a:uLnTx/>
              <a:uFillTx/>
              <a:latin typeface="+mn-lt"/>
              <a:ea typeface="Arial Unicode MS" pitchFamily="34" charset="-128"/>
              <a:cs typeface="Arial Unicode MS" pitchFamily="34" charset="-128"/>
            </a:endParaRPr>
          </a:p>
        </p:txBody>
      </p:sp>
      <p:sp>
        <p:nvSpPr>
          <p:cNvPr id="19" name="TextBox 18">
            <a:extLst>
              <a:ext uri="{FF2B5EF4-FFF2-40B4-BE49-F238E27FC236}">
                <a16:creationId xmlns:a16="http://schemas.microsoft.com/office/drawing/2014/main" id="{F1992A60-D588-F471-9A15-72639C907F1C}"/>
              </a:ext>
            </a:extLst>
          </p:cNvPr>
          <p:cNvSpPr txBox="1"/>
          <p:nvPr/>
        </p:nvSpPr>
        <p:spPr>
          <a:xfrm>
            <a:off x="8247290" y="1806530"/>
            <a:ext cx="3362024"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endParaRPr lang="en-DE" sz="1800" kern="0">
              <a:latin typeface="72 Brand" panose="020B0504030603020204" pitchFamily="34" charset="0"/>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E51D5D72-7221-B57B-3791-7C1D0E92605B}"/>
              </a:ext>
            </a:extLst>
          </p:cNvPr>
          <p:cNvSpPr/>
          <p:nvPr/>
        </p:nvSpPr>
        <p:spPr bwMode="gray">
          <a:xfrm>
            <a:off x="8168610" y="1454032"/>
            <a:ext cx="3633694" cy="3931328"/>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5D796D91-D4F3-A21F-277D-8C5009AFBD06}"/>
              </a:ext>
            </a:extLst>
          </p:cNvPr>
          <p:cNvSpPr/>
          <p:nvPr/>
        </p:nvSpPr>
        <p:spPr bwMode="gray">
          <a:xfrm>
            <a:off x="8597818" y="1449452"/>
            <a:ext cx="2743200" cy="25372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rPr>
              <a:t>SALES</a:t>
            </a:r>
            <a:endParaRPr kumimoji="0" lang="en-DE"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endParaRPr>
          </a:p>
        </p:txBody>
      </p:sp>
      <p:sp>
        <p:nvSpPr>
          <p:cNvPr id="28" name="Rectangle: Rounded Corners 27">
            <a:extLst>
              <a:ext uri="{FF2B5EF4-FFF2-40B4-BE49-F238E27FC236}">
                <a16:creationId xmlns:a16="http://schemas.microsoft.com/office/drawing/2014/main" id="{69FF416D-D9BD-F4F4-39F7-786ABB45F126}"/>
              </a:ext>
            </a:extLst>
          </p:cNvPr>
          <p:cNvSpPr/>
          <p:nvPr/>
        </p:nvSpPr>
        <p:spPr bwMode="gray">
          <a:xfrm>
            <a:off x="8165956" y="5462262"/>
            <a:ext cx="3649174" cy="829063"/>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0" name="Rectangle: Rounded Corners 29">
            <a:extLst>
              <a:ext uri="{FF2B5EF4-FFF2-40B4-BE49-F238E27FC236}">
                <a16:creationId xmlns:a16="http://schemas.microsoft.com/office/drawing/2014/main" id="{56E8AED1-610B-9795-A57D-9AE36F8FE6FB}"/>
              </a:ext>
            </a:extLst>
          </p:cNvPr>
          <p:cNvSpPr>
            <a:spLocks/>
          </p:cNvSpPr>
          <p:nvPr/>
        </p:nvSpPr>
        <p:spPr bwMode="gray">
          <a:xfrm>
            <a:off x="8658760" y="5471042"/>
            <a:ext cx="2743200" cy="229305"/>
          </a:xfrm>
          <a:prstGeom prst="rect">
            <a:avLst/>
          </a:prstGeom>
          <a:no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b="1" kern="0">
                <a:solidFill>
                  <a:schemeClr val="bg2">
                    <a:lumMod val="75000"/>
                  </a:schemeClr>
                </a:solidFill>
                <a:latin typeface="+mn-lt"/>
                <a:ea typeface="Arial Unicode MS" pitchFamily="34" charset="-128"/>
                <a:cs typeface="Arial Unicode MS" pitchFamily="34" charset="-128"/>
              </a:rPr>
              <a:t>CUSTOMER SUCCESS</a:t>
            </a:r>
            <a:endParaRPr lang="en-DE" sz="1600" b="1" kern="0">
              <a:solidFill>
                <a:schemeClr val="bg2">
                  <a:lumMod val="75000"/>
                </a:schemeClr>
              </a:solidFill>
              <a:latin typeface="+mn-lt"/>
              <a:ea typeface="Arial Unicode MS" pitchFamily="34" charset="-128"/>
              <a:cs typeface="Arial Unicode MS" pitchFamily="34" charset="-128"/>
            </a:endParaRPr>
          </a:p>
        </p:txBody>
      </p:sp>
      <p:graphicFrame>
        <p:nvGraphicFramePr>
          <p:cNvPr id="11" name="Table 10">
            <a:extLst>
              <a:ext uri="{FF2B5EF4-FFF2-40B4-BE49-F238E27FC236}">
                <a16:creationId xmlns:a16="http://schemas.microsoft.com/office/drawing/2014/main" id="{C21E78F7-CB56-DA3A-6FF1-0C1A882A28C8}"/>
              </a:ext>
            </a:extLst>
          </p:cNvPr>
          <p:cNvGraphicFramePr>
            <a:graphicFrameLocks noGrp="1"/>
          </p:cNvGraphicFramePr>
          <p:nvPr>
            <p:extLst>
              <p:ext uri="{D42A27DB-BD31-4B8C-83A1-F6EECF244321}">
                <p14:modId xmlns:p14="http://schemas.microsoft.com/office/powerpoint/2010/main" val="4081272446"/>
              </p:ext>
            </p:extLst>
          </p:nvPr>
        </p:nvGraphicFramePr>
        <p:xfrm>
          <a:off x="8180976" y="1807904"/>
          <a:ext cx="3586955" cy="3534464"/>
        </p:xfrm>
        <a:graphic>
          <a:graphicData uri="http://schemas.openxmlformats.org/drawingml/2006/table">
            <a:tbl>
              <a:tblPr firstRow="1" bandRow="1">
                <a:tableStyleId>{2D5ABB26-0587-4C30-8999-92F81FD0307C}</a:tableStyleId>
              </a:tblPr>
              <a:tblGrid>
                <a:gridCol w="2550755">
                  <a:extLst>
                    <a:ext uri="{9D8B030D-6E8A-4147-A177-3AD203B41FA5}">
                      <a16:colId xmlns:a16="http://schemas.microsoft.com/office/drawing/2014/main" val="3837609629"/>
                    </a:ext>
                  </a:extLst>
                </a:gridCol>
                <a:gridCol w="515390">
                  <a:extLst>
                    <a:ext uri="{9D8B030D-6E8A-4147-A177-3AD203B41FA5}">
                      <a16:colId xmlns:a16="http://schemas.microsoft.com/office/drawing/2014/main" val="3776688703"/>
                    </a:ext>
                  </a:extLst>
                </a:gridCol>
                <a:gridCol w="520810">
                  <a:extLst>
                    <a:ext uri="{9D8B030D-6E8A-4147-A177-3AD203B41FA5}">
                      <a16:colId xmlns:a16="http://schemas.microsoft.com/office/drawing/2014/main" val="1080254677"/>
                    </a:ext>
                  </a:extLst>
                </a:gridCol>
              </a:tblGrid>
              <a:tr h="207013">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r>
                        <a:rPr lang="en-US" sz="700" b="1">
                          <a:solidFill>
                            <a:schemeClr val="bg2">
                              <a:lumMod val="75000"/>
                            </a:schemeClr>
                          </a:solidFill>
                          <a:latin typeface="+mn-lt"/>
                          <a:cs typeface="Segoe UI"/>
                          <a:hlinkClick r:id="rId7">
                            <a:extLst>
                              <a:ext uri="{A12FA001-AC4F-418D-AE19-62706E023703}">
                                <ahyp:hlinkClr xmlns:ahyp="http://schemas.microsoft.com/office/drawing/2018/hyperlinkcolor" val="tx"/>
                              </a:ext>
                            </a:extLst>
                          </a:hlinkClick>
                        </a:rPr>
                        <a:t>SP-22660</a:t>
                      </a:r>
                      <a:r>
                        <a:rPr lang="en-US" sz="700" b="1" u="sng">
                          <a:solidFill>
                            <a:srgbClr val="008FD3"/>
                          </a:solidFill>
                          <a:latin typeface="+mn-lt"/>
                          <a:cs typeface="Arial"/>
                        </a:rPr>
                        <a:t> </a:t>
                      </a:r>
                      <a:r>
                        <a:rPr lang="en-US" sz="700" b="1">
                          <a:solidFill>
                            <a:srgbClr val="000000"/>
                          </a:solidFill>
                          <a:latin typeface="+mn-lt"/>
                          <a:cs typeface="Arial"/>
                        </a:rPr>
                        <a:t>- Prospect Account Integration in CDPD</a:t>
                      </a:r>
                      <a:endParaRPr lang="en-DE" sz="700" b="1">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Feb</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auto" latinLnBrk="0" hangingPunct="1">
                        <a:lnSpc>
                          <a:spcPct val="100000"/>
                        </a:lnSpc>
                        <a:spcBef>
                          <a:spcPts val="0"/>
                        </a:spcBef>
                        <a:spcAft>
                          <a:spcPts val="0"/>
                        </a:spcAft>
                        <a:buClrTx/>
                        <a:buSzTx/>
                        <a:buFontTx/>
                        <a:buNone/>
                      </a:pPr>
                      <a:r>
                        <a:rPr lang="de-DE" sz="700" b="0"/>
                        <a:t>Feb </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80914">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1" i="0" u="sng" strike="noStrike" noProof="1">
                          <a:solidFill>
                            <a:schemeClr val="bg2">
                              <a:lumMod val="75000"/>
                            </a:schemeClr>
                          </a:solidFill>
                          <a:effectLst/>
                          <a:latin typeface="+mn-lt"/>
                          <a:hlinkClick r:id="rId8">
                            <a:extLst>
                              <a:ext uri="{A12FA001-AC4F-418D-AE19-62706E023703}">
                                <ahyp:hlinkClr xmlns:ahyp="http://schemas.microsoft.com/office/drawing/2018/hyperlinkcolor" val="tx"/>
                              </a:ext>
                            </a:extLst>
                          </a:hlinkClick>
                        </a:rPr>
                        <a:t>SP-22944</a:t>
                      </a:r>
                      <a:r>
                        <a:rPr lang="de-DE" sz="700" b="1" i="0" strike="noStrike" noProof="1">
                          <a:solidFill>
                            <a:srgbClr val="008FD3"/>
                          </a:solidFill>
                          <a:effectLst/>
                          <a:latin typeface="+mn-lt"/>
                        </a:rPr>
                        <a:t> </a:t>
                      </a:r>
                      <a:r>
                        <a:rPr lang="de-DE" sz="700" b="1" i="0" strike="noStrike" noProof="1">
                          <a:effectLst/>
                          <a:latin typeface="+mn-lt"/>
                        </a:rPr>
                        <a:t>- </a:t>
                      </a:r>
                      <a:r>
                        <a:rPr lang="de-DE" sz="700" b="1" noProof="1">
                          <a:latin typeface="+mn-lt"/>
                        </a:rPr>
                        <a:t>Net New Account qualification &amp; conversion processes - Phase 1 (Accounts) &amp; 2 (Relationships)</a:t>
                      </a:r>
                      <a:r>
                        <a:rPr lang="de-DE" sz="700" b="1" kern="0" baseline="30000" noProof="1">
                          <a:latin typeface="+mn-lt"/>
                          <a:ea typeface="Noto Music"/>
                          <a:cs typeface="Arial Unicode MS"/>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June</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June</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9468445"/>
                  </a:ext>
                </a:extLst>
              </a:tr>
              <a:tr h="280914">
                <a:tc>
                  <a:txBody>
                    <a:bodyPr/>
                    <a:lstStyle/>
                    <a:p>
                      <a:pPr defTabSz="1087470">
                        <a:spcBef>
                          <a:spcPct val="0"/>
                        </a:spcBef>
                        <a:spcAft>
                          <a:spcPts val="100"/>
                        </a:spcAft>
                        <a:defRPr/>
                      </a:pPr>
                      <a:r>
                        <a:rPr lang="en-US" sz="700" b="1" u="sng">
                          <a:solidFill>
                            <a:schemeClr val="bg2">
                              <a:lumMod val="75000"/>
                            </a:schemeClr>
                          </a:solidFill>
                          <a:latin typeface="+mn-lt"/>
                        </a:rPr>
                        <a:t>ARTSEP</a:t>
                      </a:r>
                      <a:r>
                        <a:rPr lang="de-DE" sz="700" b="1" u="sng" noProof="1">
                          <a:solidFill>
                            <a:schemeClr val="bg2"/>
                          </a:solidFill>
                          <a:latin typeface="+mn-lt"/>
                        </a:rPr>
                        <a:t> </a:t>
                      </a:r>
                      <a:r>
                        <a:rPr lang="de-DE" sz="700" b="1" noProof="1">
                          <a:solidFill>
                            <a:srgbClr val="000000"/>
                          </a:solidFill>
                          <a:latin typeface="+mn-lt"/>
                        </a:rPr>
                        <a:t>- Project Engage - Automation for enrichment UC – 6 Sense for intelligent recommendations  &amp; data acquisition. </a:t>
                      </a:r>
                      <a:r>
                        <a:rPr lang="de-DE" sz="700" b="0" noProof="1">
                          <a:solidFill>
                            <a:srgbClr val="000000"/>
                          </a:solidFill>
                          <a:latin typeface="+mn-lt"/>
                        </a:rPr>
                        <a:t>Relying on CDP for contact-account match</a:t>
                      </a:r>
                      <a:endParaRPr lang="en-US" sz="700" b="0" kern="1200">
                        <a:solidFill>
                          <a:srgbClr val="00000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err="1"/>
                        <a:t>July</a:t>
                      </a:r>
                      <a:endParaRPr lang="en-US" sz="700" b="0" err="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Sep</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745797"/>
                  </a:ext>
                </a:extLst>
              </a:tr>
              <a:tr h="280914">
                <a:tc>
                  <a:txBody>
                    <a:bodyPr/>
                    <a:lstStyle/>
                    <a:p>
                      <a:pPr defTabSz="1087470">
                        <a:spcBef>
                          <a:spcPct val="0"/>
                        </a:spcBef>
                        <a:spcAft>
                          <a:spcPts val="100"/>
                        </a:spcAft>
                        <a:defRPr/>
                      </a:pPr>
                      <a:r>
                        <a:rPr lang="en-US" sz="700" b="1" u="sng">
                          <a:solidFill>
                            <a:schemeClr val="bg2">
                              <a:lumMod val="75000"/>
                            </a:schemeClr>
                          </a:solidFill>
                          <a:hlinkClick r:id="rId9">
                            <a:extLst>
                              <a:ext uri="{A12FA001-AC4F-418D-AE19-62706E023703}">
                                <ahyp:hlinkClr xmlns:ahyp="http://schemas.microsoft.com/office/drawing/2018/hyperlinkcolor" val="tx"/>
                              </a:ext>
                            </a:extLst>
                          </a:hlinkClick>
                        </a:rPr>
                        <a:t>ARTSEP </a:t>
                      </a:r>
                      <a:r>
                        <a:rPr lang="en-US" sz="700" b="1" kern="0">
                          <a:solidFill>
                            <a:srgbClr val="000000"/>
                          </a:solidFill>
                          <a:cs typeface="Arial"/>
                        </a:rPr>
                        <a:t>- Project Engage - Automation for Enrichment UC – Champion Job Changes </a:t>
                      </a:r>
                      <a:r>
                        <a:rPr lang="en-US" sz="700" b="0" kern="0">
                          <a:solidFill>
                            <a:srgbClr val="000000"/>
                          </a:solidFill>
                          <a:cs typeface="Arial"/>
                        </a:rPr>
                        <a:t>(User Gems)</a:t>
                      </a:r>
                      <a:endParaRPr lang="en-US" sz="700" b="0">
                        <a:latin typeface="+mn-lt"/>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Aug</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err="1"/>
                        <a:t>Oct</a:t>
                      </a:r>
                      <a:endParaRPr lang="en-US" sz="700" b="0" err="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3320213"/>
                  </a:ext>
                </a:extLst>
              </a:tr>
              <a:tr h="280914">
                <a:tc>
                  <a:txBody>
                    <a:bodyPr/>
                    <a:lstStyle/>
                    <a:p>
                      <a:pPr defTabSz="1087470">
                        <a:spcBef>
                          <a:spcPct val="0"/>
                        </a:spcBef>
                        <a:defRPr/>
                      </a:pPr>
                      <a:r>
                        <a:rPr lang="en-US" sz="700" b="1" u="sng" kern="1200">
                          <a:solidFill>
                            <a:schemeClr val="bg2">
                              <a:lumMod val="75000"/>
                            </a:schemeClr>
                          </a:solidFill>
                          <a:latin typeface="+mn-lt"/>
                          <a:ea typeface="+mn-ea"/>
                          <a:cs typeface="+mn-cs"/>
                        </a:rPr>
                        <a:t>Bus. Del. </a:t>
                      </a:r>
                      <a:r>
                        <a:rPr lang="en-US" sz="700" b="1">
                          <a:latin typeface="+mn-lt"/>
                          <a:cs typeface="Arial"/>
                        </a:rPr>
                        <a:t>- </a:t>
                      </a:r>
                      <a:r>
                        <a:rPr lang="en-US" sz="700" b="1" noProof="1">
                          <a:latin typeface="+mn-lt"/>
                        </a:rPr>
                        <a:t>2026 Sales Play Target Account List Audience Creation in CDP</a:t>
                      </a:r>
                      <a:endParaRPr lang="en-US" sz="700" b="1">
                        <a:latin typeface="+mn-lt"/>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t>Nov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t>Nov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692180"/>
                  </a:ext>
                </a:extLst>
              </a:tr>
              <a:tr h="285645">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1" u="sng">
                          <a:solidFill>
                            <a:schemeClr val="bg2">
                              <a:lumMod val="75000"/>
                            </a:schemeClr>
                          </a:solidFill>
                          <a:latin typeface="+mn-lt"/>
                          <a:hlinkClick r:id="rId10">
                            <a:extLst>
                              <a:ext uri="{A12FA001-AC4F-418D-AE19-62706E023703}">
                                <ahyp:hlinkClr xmlns:ahyp="http://schemas.microsoft.com/office/drawing/2018/hyperlinkcolor" val="tx"/>
                              </a:ext>
                            </a:extLst>
                          </a:hlinkClick>
                        </a:rPr>
                        <a:t>SP-27543</a:t>
                      </a:r>
                      <a:r>
                        <a:rPr lang="en-US" sz="700" b="1">
                          <a:solidFill>
                            <a:srgbClr val="000000"/>
                          </a:solidFill>
                          <a:latin typeface="+mn-lt"/>
                          <a:cs typeface="Arial"/>
                        </a:rPr>
                        <a:t> – CCDQ AF1 Contact Acquisition Workflows for Sales Owned Contacts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Nov</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Nov</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819319"/>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en-US" sz="700" b="1" u="sng" noProof="1">
                          <a:solidFill>
                            <a:srgbClr val="00B0F0"/>
                          </a:solidFill>
                          <a:latin typeface="72 Brand"/>
                        </a:rPr>
                        <a:t>SP-28343</a:t>
                      </a:r>
                      <a:r>
                        <a:rPr lang="en-US" sz="700" b="1" noProof="1">
                          <a:solidFill>
                            <a:schemeClr val="bg2">
                              <a:lumMod val="75000"/>
                            </a:schemeClr>
                          </a:solidFill>
                          <a:latin typeface="72 Brand"/>
                        </a:rPr>
                        <a:t> </a:t>
                      </a:r>
                      <a:r>
                        <a:rPr lang="en-US" sz="700" b="1" noProof="1">
                          <a:solidFill>
                            <a:srgbClr val="000000"/>
                          </a:solidFill>
                          <a:latin typeface="72 Brand"/>
                          <a:cs typeface="Arial"/>
                        </a:rPr>
                        <a:t>- </a:t>
                      </a:r>
                      <a:r>
                        <a:rPr lang="en-US" sz="700" b="1" dirty="0">
                          <a:solidFill>
                            <a:srgbClr val="000000"/>
                          </a:solidFill>
                          <a:latin typeface="72 Brand"/>
                          <a:cs typeface="Arial"/>
                        </a:rPr>
                        <a:t>CII Integration in CDP </a:t>
                      </a:r>
                      <a:r>
                        <a:rPr lang="en-US" sz="700" b="1" dirty="0">
                          <a:solidFill>
                            <a:srgbClr val="000000"/>
                          </a:solidFill>
                          <a:latin typeface="72 Brand"/>
                          <a:cs typeface="Arial"/>
                          <a:sym typeface="Wingdings" pitchFamily="2" charset="2"/>
                        </a:rPr>
                        <a:t> Outreach</a:t>
                      </a:r>
                      <a:endParaRPr lang="en-US" sz="700" b="1" noProof="1">
                        <a:solidFill>
                          <a:srgbClr val="000000"/>
                        </a:solidFill>
                        <a:latin typeface="72 Brand"/>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t>Nov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t>Nov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1730435"/>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u="sng" noProof="1">
                          <a:solidFill>
                            <a:schemeClr val="bg2">
                              <a:lumMod val="75000"/>
                            </a:schemeClr>
                          </a:solidFill>
                          <a:latin typeface="+mn-lt"/>
                          <a:hlinkClick r:id="rId11">
                            <a:extLst>
                              <a:ext uri="{A12FA001-AC4F-418D-AE19-62706E023703}">
                                <ahyp:hlinkClr xmlns:ahyp="http://schemas.microsoft.com/office/drawing/2018/hyperlinkcolor" val="tx"/>
                              </a:ext>
                            </a:extLst>
                          </a:hlinkClick>
                        </a:rPr>
                        <a:t>SP-28145</a:t>
                      </a:r>
                      <a:r>
                        <a:rPr lang="de-DE" sz="700" b="1" u="sng" noProof="1">
                          <a:solidFill>
                            <a:schemeClr val="bg2">
                              <a:lumMod val="75000"/>
                            </a:schemeClr>
                          </a:solidFill>
                          <a:latin typeface="+mn-lt"/>
                        </a:rPr>
                        <a:t> </a:t>
                      </a:r>
                      <a:r>
                        <a:rPr lang="de-DE" sz="700" b="1" noProof="1">
                          <a:solidFill>
                            <a:srgbClr val="000000"/>
                          </a:solidFill>
                          <a:latin typeface="72 Brand"/>
                          <a:cs typeface="Arial"/>
                        </a:rPr>
                        <a:t>- CDP Foundation data product for Gainsight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t>Nov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t>Feb 26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442737"/>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en-US" sz="700" b="1" u="sng" dirty="0">
                          <a:solidFill>
                            <a:schemeClr val="bg2">
                              <a:lumMod val="75000"/>
                            </a:schemeClr>
                          </a:solidFill>
                          <a:latin typeface="+mn-lt"/>
                          <a:hlinkClick r:id="rId12">
                            <a:extLst>
                              <a:ext uri="{A12FA001-AC4F-418D-AE19-62706E023703}">
                                <ahyp:hlinkClr xmlns:ahyp="http://schemas.microsoft.com/office/drawing/2018/hyperlinkcolor" val="tx"/>
                              </a:ext>
                            </a:extLst>
                          </a:hlinkClick>
                        </a:rPr>
                        <a:t>SP-24635</a:t>
                      </a:r>
                      <a:r>
                        <a:rPr lang="en-US" sz="700" b="1" dirty="0">
                          <a:solidFill>
                            <a:srgbClr val="000000"/>
                          </a:solidFill>
                          <a:latin typeface="+mn-lt"/>
                          <a:cs typeface="Arial"/>
                        </a:rPr>
                        <a:t> -</a:t>
                      </a:r>
                      <a:r>
                        <a:rPr lang="en-US" sz="700" dirty="0">
                          <a:solidFill>
                            <a:srgbClr val="000000"/>
                          </a:solidFill>
                          <a:cs typeface="Arial"/>
                        </a:rPr>
                        <a:t> </a:t>
                      </a:r>
                      <a:r>
                        <a:rPr lang="en-US" sz="700" b="1" dirty="0">
                          <a:solidFill>
                            <a:srgbClr val="000000"/>
                          </a:solidFill>
                          <a:latin typeface="+mn-lt"/>
                          <a:cs typeface="Arial"/>
                        </a:rPr>
                        <a:t>C4C Integration in CDP – Inbound &amp; Outbound</a:t>
                      </a:r>
                      <a:endParaRPr lang="en-US" sz="700" b="1" dirty="0">
                        <a:latin typeface="+mn-lt"/>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t>Oct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t>Feb 26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4447808"/>
                  </a:ext>
                </a:extLst>
              </a:tr>
              <a:tr h="211081">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r>
                        <a:rPr lang="de-DE" sz="700" b="1" u="sng" kern="1200" noProof="1">
                          <a:solidFill>
                            <a:schemeClr val="bg2">
                              <a:lumMod val="75000"/>
                            </a:schemeClr>
                          </a:solidFill>
                          <a:latin typeface="+mn-lt"/>
                          <a:ea typeface="+mn-ea"/>
                          <a:cs typeface="+mn-cs"/>
                        </a:rPr>
                        <a:t>Bus. Del. </a:t>
                      </a:r>
                      <a:r>
                        <a:rPr lang="de-DE" sz="700" b="1" noProof="1">
                          <a:solidFill>
                            <a:srgbClr val="000000"/>
                          </a:solidFill>
                          <a:latin typeface="+mn-lt"/>
                        </a:rPr>
                        <a:t>– OCS in Marketing CDP Enablement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Feb 26</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Feb 26</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779600"/>
                  </a:ext>
                </a:extLst>
              </a:tr>
              <a:tr h="285645">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r>
                        <a:rPr lang="en-US" sz="700" b="1">
                          <a:solidFill>
                            <a:schemeClr val="bg2">
                              <a:lumMod val="75000"/>
                            </a:schemeClr>
                          </a:solidFill>
                          <a:latin typeface="+mn-lt"/>
                        </a:rPr>
                        <a:t>ARTSEP </a:t>
                      </a:r>
                      <a:r>
                        <a:rPr lang="en-US" sz="700" b="1" kern="0">
                          <a:solidFill>
                            <a:srgbClr val="000000"/>
                          </a:solidFill>
                          <a:latin typeface="+mn-lt"/>
                          <a:cs typeface="Arial"/>
                        </a:rPr>
                        <a:t>- </a:t>
                      </a:r>
                      <a:r>
                        <a:rPr lang="de-DE" sz="700" b="1" noProof="1">
                          <a:solidFill>
                            <a:srgbClr val="000000"/>
                          </a:solidFill>
                          <a:latin typeface="+mn-lt"/>
                        </a:rPr>
                        <a:t>Project Engage - Automation for enrichment UC – LInkedIn Sales Navigator/Sales cloud Integration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Feb 26</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Mar 26</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566835"/>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en-US" sz="700" b="1">
                          <a:solidFill>
                            <a:schemeClr val="bg2">
                              <a:lumMod val="75000"/>
                            </a:schemeClr>
                          </a:solidFill>
                          <a:latin typeface="+mn-lt"/>
                        </a:rPr>
                        <a:t>ARTSEP</a:t>
                      </a:r>
                      <a:r>
                        <a:rPr lang="en-US" sz="700" b="1">
                          <a:latin typeface="+mn-lt"/>
                        </a:rPr>
                        <a:t> - </a:t>
                      </a:r>
                      <a:r>
                        <a:rPr lang="de-DE" sz="700" b="1" noProof="1">
                          <a:solidFill>
                            <a:srgbClr val="000000"/>
                          </a:solidFill>
                          <a:latin typeface="+mn-lt"/>
                        </a:rPr>
                        <a:t>Project Engage - Engagement-to-pipeline impact analysis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On Hold</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dirty="0"/>
                        <a:t>On Hold</a:t>
                      </a:r>
                      <a:endParaRPr lang="en-US" sz="7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54038"/>
                  </a:ext>
                </a:extLst>
              </a:tr>
            </a:tbl>
          </a:graphicData>
        </a:graphic>
      </p:graphicFrame>
      <p:sp>
        <p:nvSpPr>
          <p:cNvPr id="47" name="Rectangle 46">
            <a:extLst>
              <a:ext uri="{FF2B5EF4-FFF2-40B4-BE49-F238E27FC236}">
                <a16:creationId xmlns:a16="http://schemas.microsoft.com/office/drawing/2014/main" id="{320D6532-32D7-BE70-B01F-930F97BD974C}"/>
              </a:ext>
            </a:extLst>
          </p:cNvPr>
          <p:cNvSpPr/>
          <p:nvPr/>
        </p:nvSpPr>
        <p:spPr bwMode="gray">
          <a:xfrm>
            <a:off x="523810" y="5448626"/>
            <a:ext cx="3633694" cy="842699"/>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a:ln>
                <a:noFill/>
              </a:ln>
              <a:effectLst/>
              <a:uLnTx/>
              <a:uFillTx/>
              <a:ea typeface="Arial Unicode MS" pitchFamily="34" charset="-128"/>
              <a:cs typeface="Arial Unicode MS" pitchFamily="34" charset="-128"/>
            </a:endParaRPr>
          </a:p>
        </p:txBody>
      </p:sp>
      <p:graphicFrame>
        <p:nvGraphicFramePr>
          <p:cNvPr id="6" name="Table 5">
            <a:extLst>
              <a:ext uri="{FF2B5EF4-FFF2-40B4-BE49-F238E27FC236}">
                <a16:creationId xmlns:a16="http://schemas.microsoft.com/office/drawing/2014/main" id="{ACDD3366-3187-AA82-1141-60F026AC0C25}"/>
              </a:ext>
            </a:extLst>
          </p:cNvPr>
          <p:cNvGraphicFramePr>
            <a:graphicFrameLocks noGrp="1"/>
          </p:cNvGraphicFramePr>
          <p:nvPr>
            <p:extLst>
              <p:ext uri="{D42A27DB-BD31-4B8C-83A1-F6EECF244321}">
                <p14:modId xmlns:p14="http://schemas.microsoft.com/office/powerpoint/2010/main" val="197748467"/>
              </p:ext>
            </p:extLst>
          </p:nvPr>
        </p:nvGraphicFramePr>
        <p:xfrm>
          <a:off x="4302511" y="5305125"/>
          <a:ext cx="3649174" cy="198120"/>
        </p:xfrm>
        <a:graphic>
          <a:graphicData uri="http://schemas.openxmlformats.org/drawingml/2006/table">
            <a:tbl>
              <a:tblPr firstRow="1" bandRow="1">
                <a:tableStyleId>{2D5ABB26-0587-4C30-8999-92F81FD0307C}</a:tableStyleId>
              </a:tblPr>
              <a:tblGrid>
                <a:gridCol w="3112968">
                  <a:extLst>
                    <a:ext uri="{9D8B030D-6E8A-4147-A177-3AD203B41FA5}">
                      <a16:colId xmlns:a16="http://schemas.microsoft.com/office/drawing/2014/main" val="552861658"/>
                    </a:ext>
                  </a:extLst>
                </a:gridCol>
                <a:gridCol w="536206">
                  <a:extLst>
                    <a:ext uri="{9D8B030D-6E8A-4147-A177-3AD203B41FA5}">
                      <a16:colId xmlns:a16="http://schemas.microsoft.com/office/drawing/2014/main" val="404933234"/>
                    </a:ext>
                  </a:extLst>
                </a:gridCol>
              </a:tblGrid>
              <a:tr h="169796">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endParaRPr lang="en-US" sz="700" b="1">
                        <a:solidFill>
                          <a:srgbClr val="000000"/>
                        </a:solidFill>
                        <a:latin typeface="+mn-lt"/>
                        <a:cs typeface="Segoe U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7418871"/>
                  </a:ext>
                </a:extLst>
              </a:tr>
            </a:tbl>
          </a:graphicData>
        </a:graphic>
      </p:graphicFrame>
      <p:grpSp>
        <p:nvGrpSpPr>
          <p:cNvPr id="10" name="Gruppieren 47">
            <a:extLst>
              <a:ext uri="{FF2B5EF4-FFF2-40B4-BE49-F238E27FC236}">
                <a16:creationId xmlns:a16="http://schemas.microsoft.com/office/drawing/2014/main" id="{FD07D0ED-2E6D-DB12-95CA-6A95ED145164}"/>
              </a:ext>
            </a:extLst>
          </p:cNvPr>
          <p:cNvGrpSpPr/>
          <p:nvPr/>
        </p:nvGrpSpPr>
        <p:grpSpPr>
          <a:xfrm>
            <a:off x="5712518" y="1861111"/>
            <a:ext cx="1149233" cy="1107886"/>
            <a:chOff x="859244" y="1818358"/>
            <a:chExt cx="1149233" cy="1107886"/>
          </a:xfrm>
        </p:grpSpPr>
        <p:sp>
          <p:nvSpPr>
            <p:cNvPr id="14" name="Abgerundetes Rechteck 37">
              <a:extLst>
                <a:ext uri="{FF2B5EF4-FFF2-40B4-BE49-F238E27FC236}">
                  <a16:creationId xmlns:a16="http://schemas.microsoft.com/office/drawing/2014/main" id="{0C119FA6-84BD-2B14-44D2-963F62B0ADC2}"/>
                </a:ext>
              </a:extLst>
            </p:cNvPr>
            <p:cNvSpPr/>
            <p:nvPr/>
          </p:nvSpPr>
          <p:spPr bwMode="gray">
            <a:xfrm>
              <a:off x="859244" y="1818358"/>
              <a:ext cx="1149233" cy="1107886"/>
            </a:xfrm>
            <a:prstGeom prst="roundRect">
              <a:avLst>
                <a:gd name="adj" fmla="val 7793"/>
              </a:avLst>
            </a:prstGeom>
            <a:solidFill>
              <a:schemeClr val="bg1"/>
            </a:solidFill>
            <a:ln w="25400" algn="ctr">
              <a:noFill/>
              <a:miter lim="800000"/>
              <a:headEnd/>
              <a:tailEnd/>
            </a:ln>
            <a:effectLst>
              <a:outerShdw blurRad="63500" algn="ctr"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1">
                <a:ln>
                  <a:noFill/>
                </a:ln>
                <a:effectLst/>
                <a:uLnTx/>
                <a:uFillTx/>
                <a:ea typeface="Arial Unicode MS" pitchFamily="34" charset="-128"/>
                <a:cs typeface="Arial Unicode MS" pitchFamily="34" charset="-128"/>
              </a:endParaRPr>
            </a:p>
          </p:txBody>
        </p:sp>
        <p:sp>
          <p:nvSpPr>
            <p:cNvPr id="24" name="Textfeld 38">
              <a:extLst>
                <a:ext uri="{FF2B5EF4-FFF2-40B4-BE49-F238E27FC236}">
                  <a16:creationId xmlns:a16="http://schemas.microsoft.com/office/drawing/2014/main" id="{20DA1062-66E2-2CD2-5FEF-B68F8BD9EAEC}"/>
                </a:ext>
              </a:extLst>
            </p:cNvPr>
            <p:cNvSpPr txBox="1"/>
            <p:nvPr/>
          </p:nvSpPr>
          <p:spPr>
            <a:xfrm>
              <a:off x="948936" y="1913154"/>
              <a:ext cx="1013098" cy="307777"/>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1000" b="1" kern="0" noProof="1">
                  <a:latin typeface="72 Brand" panose="020B0504030603020204" pitchFamily="34" charset="0"/>
                  <a:ea typeface="Arial Unicode MS" pitchFamily="34" charset="-128"/>
                  <a:cs typeface="Arial Unicode MS" pitchFamily="34" charset="-128"/>
                </a:rPr>
                <a:t>Business Adoption CDP</a:t>
              </a:r>
            </a:p>
          </p:txBody>
        </p:sp>
        <p:sp>
          <p:nvSpPr>
            <p:cNvPr id="38" name="Textfeld 39">
              <a:extLst>
                <a:ext uri="{FF2B5EF4-FFF2-40B4-BE49-F238E27FC236}">
                  <a16:creationId xmlns:a16="http://schemas.microsoft.com/office/drawing/2014/main" id="{1030E192-4908-4F55-A27F-56B3F7F829A5}"/>
                </a:ext>
              </a:extLst>
            </p:cNvPr>
            <p:cNvSpPr txBox="1"/>
            <p:nvPr/>
          </p:nvSpPr>
          <p:spPr>
            <a:xfrm>
              <a:off x="948936" y="2263356"/>
              <a:ext cx="442429" cy="307777"/>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2000" kern="0" noProof="1">
                  <a:solidFill>
                    <a:srgbClr val="0070F2"/>
                  </a:solidFill>
                  <a:latin typeface="72 Brand" panose="020B0504030603020204" pitchFamily="34" charset="0"/>
                  <a:ea typeface="Arial Unicode MS" pitchFamily="34" charset="-128"/>
                  <a:cs typeface="Arial Unicode MS" pitchFamily="34" charset="-128"/>
                </a:rPr>
                <a:t>5 </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r>
                <a:rPr lang="de-DE" sz="1050" kern="0" noProof="1">
                  <a:solidFill>
                    <a:schemeClr val="accent3"/>
                  </a:solidFill>
                  <a:latin typeface="72 Brand" panose="020B0504030603020204" pitchFamily="34" charset="0"/>
                  <a:ea typeface="Arial Unicode MS" pitchFamily="34" charset="-128"/>
                  <a:cs typeface="Arial Unicode MS" pitchFamily="34" charset="-128"/>
                </a:rPr>
                <a:t>+1</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endParaRPr lang="de-DE" sz="2000" kern="0" noProof="1">
                <a:solidFill>
                  <a:schemeClr val="bg1">
                    <a:lumMod val="65000"/>
                  </a:schemeClr>
                </a:solidFill>
                <a:latin typeface="72 Brand" panose="020B0504030603020204" pitchFamily="34" charset="0"/>
                <a:ea typeface="Arial Unicode MS" pitchFamily="34" charset="-128"/>
                <a:cs typeface="Arial Unicode MS" pitchFamily="34" charset="-128"/>
              </a:endParaRPr>
            </a:p>
          </p:txBody>
        </p:sp>
        <p:sp>
          <p:nvSpPr>
            <p:cNvPr id="40" name="Textfeld 40">
              <a:extLst>
                <a:ext uri="{FF2B5EF4-FFF2-40B4-BE49-F238E27FC236}">
                  <a16:creationId xmlns:a16="http://schemas.microsoft.com/office/drawing/2014/main" id="{99AD5A90-BEC6-3A18-29DC-D6D710A3EFE1}"/>
                </a:ext>
              </a:extLst>
            </p:cNvPr>
            <p:cNvSpPr txBox="1"/>
            <p:nvPr/>
          </p:nvSpPr>
          <p:spPr>
            <a:xfrm>
              <a:off x="948936" y="2709218"/>
              <a:ext cx="838371" cy="153888"/>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000" kern="0" noProof="1">
                  <a:latin typeface="72 Brand" panose="020B0504030603020204" pitchFamily="34" charset="0"/>
                  <a:ea typeface="Arial Unicode MS" pitchFamily="34" charset="-128"/>
                  <a:cs typeface="Arial Unicode MS" pitchFamily="34" charset="-128"/>
                </a:rPr>
                <a:t># of Use Cases</a:t>
              </a:r>
            </a:p>
          </p:txBody>
        </p:sp>
      </p:grpSp>
      <p:sp>
        <p:nvSpPr>
          <p:cNvPr id="44" name="TextBox 43">
            <a:extLst>
              <a:ext uri="{FF2B5EF4-FFF2-40B4-BE49-F238E27FC236}">
                <a16:creationId xmlns:a16="http://schemas.microsoft.com/office/drawing/2014/main" id="{69E91A3D-90CA-BBBB-0D22-F4BFD04D0A0D}"/>
              </a:ext>
            </a:extLst>
          </p:cNvPr>
          <p:cNvSpPr txBox="1"/>
          <p:nvPr/>
        </p:nvSpPr>
        <p:spPr>
          <a:xfrm>
            <a:off x="4288388" y="1286092"/>
            <a:ext cx="3812117" cy="246221"/>
          </a:xfrm>
          <a:prstGeom prst="rect">
            <a:avLst/>
          </a:prstGeom>
          <a:noFill/>
        </p:spPr>
        <p:txBody>
          <a:bodyPr wrap="square" lIns="0" tIns="0" rIns="0" bIns="0" rtlCol="0">
            <a:spAutoFit/>
          </a:bodyPr>
          <a:lstStyle/>
          <a:p>
            <a:pPr algn="ctr" fontAlgn="base">
              <a:spcBef>
                <a:spcPct val="50000"/>
              </a:spcBef>
              <a:spcAft>
                <a:spcPct val="0"/>
              </a:spcAft>
              <a:buClr>
                <a:schemeClr val="tx1"/>
              </a:buClr>
              <a:buSzPct val="100000"/>
            </a:pPr>
            <a:r>
              <a:rPr lang="en-US" sz="1600" b="1" kern="0">
                <a:latin typeface="72 Brand" panose="020B0504030603020204" pitchFamily="34" charset="0"/>
                <a:ea typeface="Arial Unicode MS" pitchFamily="34" charset="-128"/>
                <a:cs typeface="Arial Unicode MS" pitchFamily="34" charset="-128"/>
              </a:rPr>
              <a:t>Adopted UC and split across </a:t>
            </a:r>
            <a:r>
              <a:rPr lang="en-US" sz="1600" b="1" kern="0" err="1">
                <a:latin typeface="72 Brand" panose="020B0504030603020204" pitchFamily="34" charset="0"/>
                <a:ea typeface="Arial Unicode MS" pitchFamily="34" charset="-128"/>
                <a:cs typeface="Arial Unicode MS" pitchFamily="34" charset="-128"/>
              </a:rPr>
              <a:t>LoBs</a:t>
            </a:r>
            <a:endParaRPr lang="en-DE" sz="1600" b="1" kern="0">
              <a:latin typeface="72 Brand" panose="020B0504030603020204" pitchFamily="34" charset="0"/>
              <a:ea typeface="Arial Unicode MS" pitchFamily="34" charset="-128"/>
              <a:cs typeface="Arial Unicode MS" pitchFamily="34" charset="-128"/>
            </a:endParaRPr>
          </a:p>
        </p:txBody>
      </p:sp>
      <p:graphicFrame>
        <p:nvGraphicFramePr>
          <p:cNvPr id="36" name="Table 35">
            <a:extLst>
              <a:ext uri="{FF2B5EF4-FFF2-40B4-BE49-F238E27FC236}">
                <a16:creationId xmlns:a16="http://schemas.microsoft.com/office/drawing/2014/main" id="{F2A7AFCA-C203-E04F-4B37-8B0C2B5B20FD}"/>
              </a:ext>
            </a:extLst>
          </p:cNvPr>
          <p:cNvGraphicFramePr>
            <a:graphicFrameLocks noGrp="1"/>
          </p:cNvGraphicFramePr>
          <p:nvPr>
            <p:extLst>
              <p:ext uri="{D42A27DB-BD31-4B8C-83A1-F6EECF244321}">
                <p14:modId xmlns:p14="http://schemas.microsoft.com/office/powerpoint/2010/main" val="3899675462"/>
              </p:ext>
            </p:extLst>
          </p:nvPr>
        </p:nvGraphicFramePr>
        <p:xfrm>
          <a:off x="503238" y="5799400"/>
          <a:ext cx="3608359" cy="396240"/>
        </p:xfrm>
        <a:graphic>
          <a:graphicData uri="http://schemas.openxmlformats.org/drawingml/2006/table">
            <a:tbl>
              <a:tblPr firstRow="1" bandRow="1">
                <a:tableStyleId>{2D5ABB26-0587-4C30-8999-92F81FD0307C}</a:tableStyleId>
              </a:tblPr>
              <a:tblGrid>
                <a:gridCol w="2530914">
                  <a:extLst>
                    <a:ext uri="{9D8B030D-6E8A-4147-A177-3AD203B41FA5}">
                      <a16:colId xmlns:a16="http://schemas.microsoft.com/office/drawing/2014/main" val="3837609629"/>
                    </a:ext>
                  </a:extLst>
                </a:gridCol>
                <a:gridCol w="520012">
                  <a:extLst>
                    <a:ext uri="{9D8B030D-6E8A-4147-A177-3AD203B41FA5}">
                      <a16:colId xmlns:a16="http://schemas.microsoft.com/office/drawing/2014/main" val="2891579348"/>
                    </a:ext>
                  </a:extLst>
                </a:gridCol>
                <a:gridCol w="557433">
                  <a:extLst>
                    <a:ext uri="{9D8B030D-6E8A-4147-A177-3AD203B41FA5}">
                      <a16:colId xmlns:a16="http://schemas.microsoft.com/office/drawing/2014/main" val="1301463886"/>
                    </a:ext>
                  </a:extLst>
                </a:gridCol>
              </a:tblGrid>
              <a:tr h="174712">
                <a:tc>
                  <a:txBody>
                    <a:bodyPr/>
                    <a:lstStyle/>
                    <a:p>
                      <a:pPr defTabSz="1087470">
                        <a:spcBef>
                          <a:spcPct val="0"/>
                        </a:spcBef>
                        <a:spcAft>
                          <a:spcPts val="100"/>
                        </a:spcAft>
                        <a:defRPr/>
                      </a:pPr>
                      <a:r>
                        <a:rPr lang="de-DE" sz="700" b="1" noProof="1">
                          <a:solidFill>
                            <a:schemeClr val="bg2">
                              <a:lumMod val="75000"/>
                            </a:schemeClr>
                          </a:solidFill>
                          <a:latin typeface="+mn-lt"/>
                          <a:cs typeface="Arial"/>
                          <a:hlinkClick r:id="rId13">
                            <a:extLst>
                              <a:ext uri="{A12FA001-AC4F-418D-AE19-62706E023703}">
                                <ahyp:hlinkClr xmlns:ahyp="http://schemas.microsoft.com/office/drawing/2018/hyperlinkcolor" val="tx"/>
                              </a:ext>
                            </a:extLst>
                          </a:hlinkClick>
                        </a:rPr>
                        <a:t>SP-27120</a:t>
                      </a:r>
                      <a:r>
                        <a:rPr lang="de-DE" sz="700" b="1" noProof="1">
                          <a:hlinkClick r:id="rId13"/>
                        </a:rPr>
                        <a:t> </a:t>
                      </a:r>
                      <a:r>
                        <a:rPr lang="de-DE" sz="700" b="1" noProof="1"/>
                        <a:t>- CDP Notification of CBDT Opt-outs</a:t>
                      </a:r>
                      <a:endParaRPr lang="de-DE" sz="700" b="1" noProof="1">
                        <a:latin typeface="+mn-lt"/>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a:t>July</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a:t>Sep</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3796178"/>
                  </a:ext>
                </a:extLst>
              </a:tr>
              <a:tr h="174712">
                <a:tc>
                  <a:txBody>
                    <a:bodyPr/>
                    <a:lstStyle/>
                    <a:p>
                      <a:pPr defTabSz="1087470">
                        <a:spcBef>
                          <a:spcPct val="0"/>
                        </a:spcBef>
                        <a:spcAft>
                          <a:spcPts val="100"/>
                        </a:spcAft>
                        <a:defRPr/>
                      </a:pPr>
                      <a:r>
                        <a:rPr lang="de-DE" sz="700" b="1" noProof="1">
                          <a:solidFill>
                            <a:schemeClr val="bg2">
                              <a:lumMod val="75000"/>
                            </a:schemeClr>
                          </a:solidFill>
                          <a:latin typeface="+mn-lt"/>
                          <a:cs typeface="Arial"/>
                          <a:hlinkClick r:id="rId13">
                            <a:extLst>
                              <a:ext uri="{A12FA001-AC4F-418D-AE19-62706E023703}">
                                <ahyp:hlinkClr xmlns:ahyp="http://schemas.microsoft.com/office/drawing/2018/hyperlinkcolor" val="tx"/>
                              </a:ext>
                            </a:extLst>
                          </a:hlinkClick>
                        </a:rPr>
                        <a:t>SP-27120</a:t>
                      </a:r>
                      <a:r>
                        <a:rPr lang="de-DE" sz="700" b="1" noProof="1">
                          <a:latin typeface="+mn-lt"/>
                          <a:cs typeface="Arial"/>
                        </a:rPr>
                        <a:t> - China CBDT- Long Term Compliance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a:t>Feb 26</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a:t>Feb 26</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511762"/>
                  </a:ext>
                </a:extLst>
              </a:tr>
            </a:tbl>
          </a:graphicData>
        </a:graphic>
      </p:graphicFrame>
      <p:sp>
        <p:nvSpPr>
          <p:cNvPr id="4" name="TextBox 3">
            <a:extLst>
              <a:ext uri="{FF2B5EF4-FFF2-40B4-BE49-F238E27FC236}">
                <a16:creationId xmlns:a16="http://schemas.microsoft.com/office/drawing/2014/main" id="{0F67DBE4-9CBF-FEFF-84CF-833AD8E33CCC}"/>
              </a:ext>
            </a:extLst>
          </p:cNvPr>
          <p:cNvSpPr txBox="1"/>
          <p:nvPr/>
        </p:nvSpPr>
        <p:spPr>
          <a:xfrm>
            <a:off x="3103953" y="1707804"/>
            <a:ext cx="115004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3" name="TextBox 42">
            <a:extLst>
              <a:ext uri="{FF2B5EF4-FFF2-40B4-BE49-F238E27FC236}">
                <a16:creationId xmlns:a16="http://schemas.microsoft.com/office/drawing/2014/main" id="{97EE9FCA-7F3F-D7B0-271C-A4AD692743D0}"/>
              </a:ext>
            </a:extLst>
          </p:cNvPr>
          <p:cNvSpPr txBox="1"/>
          <p:nvPr/>
        </p:nvSpPr>
        <p:spPr>
          <a:xfrm>
            <a:off x="3103583" y="5708420"/>
            <a:ext cx="101669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9" name="TextBox 48">
            <a:extLst>
              <a:ext uri="{FF2B5EF4-FFF2-40B4-BE49-F238E27FC236}">
                <a16:creationId xmlns:a16="http://schemas.microsoft.com/office/drawing/2014/main" id="{BE1BE022-B831-E5E4-2646-7C5311FCF4AF}"/>
              </a:ext>
            </a:extLst>
          </p:cNvPr>
          <p:cNvSpPr txBox="1"/>
          <p:nvPr/>
        </p:nvSpPr>
        <p:spPr>
          <a:xfrm>
            <a:off x="10785693" y="1707804"/>
            <a:ext cx="1802296"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53" name="Table 52">
            <a:extLst>
              <a:ext uri="{FF2B5EF4-FFF2-40B4-BE49-F238E27FC236}">
                <a16:creationId xmlns:a16="http://schemas.microsoft.com/office/drawing/2014/main" id="{6EC3B42E-E75A-3A1D-F499-13F94EA65CE8}"/>
              </a:ext>
            </a:extLst>
          </p:cNvPr>
          <p:cNvGraphicFramePr>
            <a:graphicFrameLocks noGrp="1"/>
          </p:cNvGraphicFramePr>
          <p:nvPr>
            <p:extLst>
              <p:ext uri="{D42A27DB-BD31-4B8C-83A1-F6EECF244321}">
                <p14:modId xmlns:p14="http://schemas.microsoft.com/office/powerpoint/2010/main" val="2757841976"/>
              </p:ext>
            </p:extLst>
          </p:nvPr>
        </p:nvGraphicFramePr>
        <p:xfrm>
          <a:off x="8148439" y="5853913"/>
          <a:ext cx="3661179" cy="304800"/>
        </p:xfrm>
        <a:graphic>
          <a:graphicData uri="http://schemas.openxmlformats.org/drawingml/2006/table">
            <a:tbl>
              <a:tblPr firstRow="1" bandRow="1">
                <a:tableStyleId>{2D5ABB26-0587-4C30-8999-92F81FD0307C}</a:tableStyleId>
              </a:tblPr>
              <a:tblGrid>
                <a:gridCol w="2638936">
                  <a:extLst>
                    <a:ext uri="{9D8B030D-6E8A-4147-A177-3AD203B41FA5}">
                      <a16:colId xmlns:a16="http://schemas.microsoft.com/office/drawing/2014/main" val="3837609629"/>
                    </a:ext>
                  </a:extLst>
                </a:gridCol>
                <a:gridCol w="486604">
                  <a:extLst>
                    <a:ext uri="{9D8B030D-6E8A-4147-A177-3AD203B41FA5}">
                      <a16:colId xmlns:a16="http://schemas.microsoft.com/office/drawing/2014/main" val="3776688703"/>
                    </a:ext>
                  </a:extLst>
                </a:gridCol>
                <a:gridCol w="535639">
                  <a:extLst>
                    <a:ext uri="{9D8B030D-6E8A-4147-A177-3AD203B41FA5}">
                      <a16:colId xmlns:a16="http://schemas.microsoft.com/office/drawing/2014/main" val="1080254677"/>
                    </a:ext>
                  </a:extLst>
                </a:gridCol>
              </a:tblGrid>
              <a:tr h="0">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r>
                        <a:rPr lang="en-US" sz="700" b="1">
                          <a:solidFill>
                            <a:schemeClr val="bg2">
                              <a:lumMod val="75000"/>
                            </a:schemeClr>
                          </a:solidFill>
                          <a:latin typeface="+mn-lt"/>
                          <a:cs typeface="Segoe UI"/>
                          <a:hlinkClick r:id="rId7">
                            <a:extLst>
                              <a:ext uri="{A12FA001-AC4F-418D-AE19-62706E023703}">
                                <ahyp:hlinkClr xmlns:ahyp="http://schemas.microsoft.com/office/drawing/2018/hyperlinkcolor" val="tx"/>
                              </a:ext>
                            </a:extLst>
                          </a:hlinkClick>
                        </a:rPr>
                        <a:t>SP-</a:t>
                      </a:r>
                      <a:r>
                        <a:rPr lang="en-US" sz="700" b="1" u="sng" kern="1200">
                          <a:solidFill>
                            <a:schemeClr val="bg2">
                              <a:lumMod val="75000"/>
                            </a:schemeClr>
                          </a:solidFill>
                          <a:latin typeface="+mn-lt"/>
                          <a:ea typeface="+mn-ea"/>
                          <a:cs typeface="Segoe UI"/>
                        </a:rPr>
                        <a:t>28145</a:t>
                      </a:r>
                      <a:r>
                        <a:rPr lang="en-US" sz="700" b="1" kern="1200">
                          <a:solidFill>
                            <a:schemeClr val="bg2">
                              <a:lumMod val="75000"/>
                            </a:schemeClr>
                          </a:solidFill>
                          <a:latin typeface="+mn-lt"/>
                          <a:ea typeface="+mn-ea"/>
                          <a:cs typeface="Segoe UI"/>
                        </a:rPr>
                        <a:t> -</a:t>
                      </a:r>
                      <a:r>
                        <a:rPr lang="en-US" sz="700" b="1">
                          <a:solidFill>
                            <a:schemeClr val="bg2">
                              <a:lumMod val="75000"/>
                            </a:schemeClr>
                          </a:solidFill>
                          <a:latin typeface="+mn-lt"/>
                          <a:cs typeface="Segoe UI"/>
                        </a:rPr>
                        <a:t> </a:t>
                      </a:r>
                      <a:r>
                        <a:rPr lang="en-US" sz="700" b="1">
                          <a:solidFill>
                            <a:schemeClr val="tx1"/>
                          </a:solidFill>
                          <a:latin typeface="+mn-lt"/>
                          <a:cs typeface="Segoe UI"/>
                        </a:rPr>
                        <a:t>CDP Harmonized Data Product for Gainsight platform consumption</a:t>
                      </a:r>
                      <a:endParaRPr lang="en-DE" sz="700" b="1">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Nov</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0"/>
                        <a:t>Jan 26</a:t>
                      </a:r>
                      <a:endParaRPr lang="en-US" sz="7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bl>
          </a:graphicData>
        </a:graphic>
      </p:graphicFrame>
      <p:sp>
        <p:nvSpPr>
          <p:cNvPr id="54" name="TextBox 53">
            <a:extLst>
              <a:ext uri="{FF2B5EF4-FFF2-40B4-BE49-F238E27FC236}">
                <a16:creationId xmlns:a16="http://schemas.microsoft.com/office/drawing/2014/main" id="{9A22D1B1-B8F2-D837-DA9F-5307898858B4}"/>
              </a:ext>
            </a:extLst>
          </p:cNvPr>
          <p:cNvSpPr txBox="1"/>
          <p:nvPr/>
        </p:nvSpPr>
        <p:spPr>
          <a:xfrm>
            <a:off x="10806429" y="5766865"/>
            <a:ext cx="961501"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7" name="Chart 6">
            <a:extLst>
              <a:ext uri="{FF2B5EF4-FFF2-40B4-BE49-F238E27FC236}">
                <a16:creationId xmlns:a16="http://schemas.microsoft.com/office/drawing/2014/main" id="{7B54F62E-E796-A1C4-C854-76A20C3909C9}"/>
              </a:ext>
            </a:extLst>
          </p:cNvPr>
          <p:cNvGraphicFramePr/>
          <p:nvPr>
            <p:extLst>
              <p:ext uri="{D42A27DB-BD31-4B8C-83A1-F6EECF244321}">
                <p14:modId xmlns:p14="http://schemas.microsoft.com/office/powerpoint/2010/main" val="3042532492"/>
              </p:ext>
            </p:extLst>
          </p:nvPr>
        </p:nvGraphicFramePr>
        <p:xfrm>
          <a:off x="4820400" y="4106492"/>
          <a:ext cx="2573216" cy="2184833"/>
        </p:xfrm>
        <a:graphic>
          <a:graphicData uri="http://schemas.openxmlformats.org/drawingml/2006/chart">
            <c:chart xmlns:c="http://schemas.openxmlformats.org/drawingml/2006/chart" xmlns:r="http://schemas.openxmlformats.org/officeDocument/2006/relationships" r:id="rId14"/>
          </a:graphicData>
        </a:graphic>
      </p:graphicFrame>
      <p:sp>
        <p:nvSpPr>
          <p:cNvPr id="22" name="Rectangle: Rounded Corners 21">
            <a:extLst>
              <a:ext uri="{FF2B5EF4-FFF2-40B4-BE49-F238E27FC236}">
                <a16:creationId xmlns:a16="http://schemas.microsoft.com/office/drawing/2014/main" id="{57C53294-7C77-F68E-9F05-FC126D4691B2}"/>
              </a:ext>
            </a:extLst>
          </p:cNvPr>
          <p:cNvSpPr/>
          <p:nvPr/>
        </p:nvSpPr>
        <p:spPr bwMode="gray">
          <a:xfrm>
            <a:off x="6408429" y="3821591"/>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rPr>
              <a:t>ADOPTED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23" name="Rectangle: Rounded Corners 22">
            <a:extLst>
              <a:ext uri="{FF2B5EF4-FFF2-40B4-BE49-F238E27FC236}">
                <a16:creationId xmlns:a16="http://schemas.microsoft.com/office/drawing/2014/main" id="{A46654CB-8B4D-B2C4-5516-2DA55EF74588}"/>
              </a:ext>
            </a:extLst>
          </p:cNvPr>
          <p:cNvSpPr/>
          <p:nvPr/>
        </p:nvSpPr>
        <p:spPr bwMode="gray">
          <a:xfrm>
            <a:off x="4396926" y="402288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tx1">
                    <a:lumMod val="50000"/>
                    <a:lumOff val="50000"/>
                  </a:schemeClr>
                </a:solidFill>
                <a:latin typeface="+mn-lt"/>
                <a:ea typeface="Arial Unicode MS" pitchFamily="34" charset="-128"/>
                <a:cs typeface="Arial Unicode MS" pitchFamily="34" charset="-128"/>
              </a:rPr>
              <a:t>F</a:t>
            </a:r>
            <a:r>
              <a:rPr lang="en-US" sz="1000" b="1" kern="0">
                <a:solidFill>
                  <a:schemeClr val="tx1">
                    <a:lumMod val="50000"/>
                    <a:lumOff val="50000"/>
                  </a:schemeClr>
                </a:solidFill>
                <a:latin typeface="+mn-lt"/>
                <a:ea typeface="Arial Unicode MS" pitchFamily="34" charset="-128"/>
                <a:cs typeface="Arial Unicode MS" pitchFamily="34" charset="-128"/>
              </a:rPr>
              <a:t>ORECASTED USE CASES</a:t>
            </a:r>
            <a:endParaRPr kumimoji="0" lang="en-DE" sz="1000" b="1" i="0" u="none" strike="noStrike" kern="0" cap="none" spc="0" normalizeH="0" baseline="0" noProof="0">
              <a:ln>
                <a:noFill/>
              </a:ln>
              <a:solidFill>
                <a:schemeClr val="tx1">
                  <a:lumMod val="50000"/>
                  <a:lumOff val="50000"/>
                </a:schemeClr>
              </a:solidFill>
              <a:effectLst/>
              <a:uLnTx/>
              <a:uFillTx/>
              <a:latin typeface="+mn-lt"/>
              <a:ea typeface="Arial Unicode MS" pitchFamily="34" charset="-128"/>
              <a:cs typeface="Arial Unicode MS" pitchFamily="34" charset="-128"/>
            </a:endParaRPr>
          </a:p>
        </p:txBody>
      </p:sp>
      <p:sp>
        <p:nvSpPr>
          <p:cNvPr id="25" name="Rectangle: Rounded Corners 24">
            <a:extLst>
              <a:ext uri="{FF2B5EF4-FFF2-40B4-BE49-F238E27FC236}">
                <a16:creationId xmlns:a16="http://schemas.microsoft.com/office/drawing/2014/main" id="{5D3A3200-4CF1-1AE0-FB38-8F09330B7E03}"/>
              </a:ext>
            </a:extLst>
          </p:cNvPr>
          <p:cNvSpPr/>
          <p:nvPr/>
        </p:nvSpPr>
        <p:spPr bwMode="gray">
          <a:xfrm>
            <a:off x="6811336" y="588863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bg1">
                    <a:lumMod val="75000"/>
                  </a:schemeClr>
                </a:solidFill>
                <a:latin typeface="+mn-lt"/>
                <a:ea typeface="Arial Unicode MS" pitchFamily="34" charset="-128"/>
                <a:cs typeface="Arial Unicode MS" pitchFamily="34" charset="-128"/>
              </a:rPr>
              <a:t>ADOPTION</a:t>
            </a:r>
            <a:br>
              <a:rPr lang="de-DE" sz="1000" b="1" kern="0">
                <a:solidFill>
                  <a:schemeClr val="bg1">
                    <a:lumMod val="75000"/>
                  </a:schemeClr>
                </a:solidFill>
                <a:latin typeface="+mn-lt"/>
                <a:ea typeface="Arial Unicode MS" pitchFamily="34" charset="-128"/>
                <a:cs typeface="Arial Unicode MS" pitchFamily="34" charset="-128"/>
              </a:rPr>
            </a:br>
            <a:r>
              <a:rPr lang="de-DE" sz="1000" b="1" kern="0">
                <a:solidFill>
                  <a:schemeClr val="bg1">
                    <a:lumMod val="75000"/>
                  </a:schemeClr>
                </a:solidFill>
                <a:latin typeface="+mn-lt"/>
                <a:ea typeface="Arial Unicode MS" pitchFamily="34" charset="-128"/>
                <a:cs typeface="Arial Unicode MS" pitchFamily="34" charset="-128"/>
              </a:rPr>
              <a:t>SCHEDULED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48" name="Rectangle 47">
            <a:extLst>
              <a:ext uri="{FF2B5EF4-FFF2-40B4-BE49-F238E27FC236}">
                <a16:creationId xmlns:a16="http://schemas.microsoft.com/office/drawing/2014/main" id="{C98C732F-1085-AF18-A648-A910D4228D3E}"/>
              </a:ext>
            </a:extLst>
          </p:cNvPr>
          <p:cNvSpPr>
            <a:spLocks/>
          </p:cNvSpPr>
          <p:nvPr/>
        </p:nvSpPr>
        <p:spPr bwMode="gray">
          <a:xfrm>
            <a:off x="950606" y="5450042"/>
            <a:ext cx="2743200" cy="240873"/>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b="1" kern="0">
                <a:solidFill>
                  <a:schemeClr val="tx2">
                    <a:lumMod val="75000"/>
                  </a:schemeClr>
                </a:solidFill>
                <a:latin typeface="+mn-lt"/>
                <a:ea typeface="Arial Unicode MS" pitchFamily="34" charset="-128"/>
                <a:cs typeface="Arial Unicode MS" pitchFamily="34" charset="-128"/>
              </a:rPr>
              <a:t>COMPLIANCE</a:t>
            </a:r>
            <a:endParaRPr kumimoji="0" lang="en-DE" sz="1600" b="1" i="0" u="none" strike="noStrike" kern="0" cap="none" spc="0" normalizeH="0" baseline="0" noProof="0">
              <a:ln>
                <a:noFill/>
              </a:ln>
              <a:solidFill>
                <a:schemeClr val="tx2">
                  <a:lumMod val="75000"/>
                </a:schemeClr>
              </a:solidFill>
              <a:effectLst/>
              <a:uLnTx/>
              <a:uFillTx/>
              <a:latin typeface="+mn-lt"/>
              <a:ea typeface="Arial Unicode MS" pitchFamily="34" charset="-128"/>
              <a:cs typeface="Arial Unicode MS" pitchFamily="34" charset="-128"/>
            </a:endParaRPr>
          </a:p>
        </p:txBody>
      </p:sp>
      <p:graphicFrame>
        <p:nvGraphicFramePr>
          <p:cNvPr id="15" name="Table 14">
            <a:extLst>
              <a:ext uri="{FF2B5EF4-FFF2-40B4-BE49-F238E27FC236}">
                <a16:creationId xmlns:a16="http://schemas.microsoft.com/office/drawing/2014/main" id="{303EF505-49D3-B2EC-0731-684336D010A9}"/>
              </a:ext>
            </a:extLst>
          </p:cNvPr>
          <p:cNvGraphicFramePr>
            <a:graphicFrameLocks noGrp="1"/>
          </p:cNvGraphicFramePr>
          <p:nvPr>
            <p:extLst>
              <p:ext uri="{D42A27DB-BD31-4B8C-83A1-F6EECF244321}">
                <p14:modId xmlns:p14="http://schemas.microsoft.com/office/powerpoint/2010/main" val="10833098"/>
              </p:ext>
            </p:extLst>
          </p:nvPr>
        </p:nvGraphicFramePr>
        <p:xfrm>
          <a:off x="553081" y="1807904"/>
          <a:ext cx="3578027" cy="3349233"/>
        </p:xfrm>
        <a:graphic>
          <a:graphicData uri="http://schemas.openxmlformats.org/drawingml/2006/table">
            <a:tbl>
              <a:tblPr firstRow="1" bandRow="1">
                <a:tableStyleId>{2D5ABB26-0587-4C30-8999-92F81FD0307C}</a:tableStyleId>
              </a:tblPr>
              <a:tblGrid>
                <a:gridCol w="2433473">
                  <a:extLst>
                    <a:ext uri="{9D8B030D-6E8A-4147-A177-3AD203B41FA5}">
                      <a16:colId xmlns:a16="http://schemas.microsoft.com/office/drawing/2014/main" val="3837609629"/>
                    </a:ext>
                  </a:extLst>
                </a:gridCol>
                <a:gridCol w="572277">
                  <a:extLst>
                    <a:ext uri="{9D8B030D-6E8A-4147-A177-3AD203B41FA5}">
                      <a16:colId xmlns:a16="http://schemas.microsoft.com/office/drawing/2014/main" val="3776688703"/>
                    </a:ext>
                  </a:extLst>
                </a:gridCol>
                <a:gridCol w="572277">
                  <a:extLst>
                    <a:ext uri="{9D8B030D-6E8A-4147-A177-3AD203B41FA5}">
                      <a16:colId xmlns:a16="http://schemas.microsoft.com/office/drawing/2014/main" val="4047630861"/>
                    </a:ext>
                  </a:extLst>
                </a:gridCol>
              </a:tblGrid>
              <a:tr h="206269">
                <a:tc>
                  <a:txBody>
                    <a:bodyPr/>
                    <a:lstStyle/>
                    <a:p>
                      <a:pPr defTabSz="1087470">
                        <a:spcBef>
                          <a:spcPct val="0"/>
                        </a:spcBef>
                        <a:spcAft>
                          <a:spcPts val="100"/>
                        </a:spcAft>
                        <a:defRPr/>
                      </a:pPr>
                      <a:r>
                        <a:rPr lang="de-DE" sz="700" b="1" noProof="1">
                          <a:solidFill>
                            <a:schemeClr val="bg2">
                              <a:lumMod val="75000"/>
                            </a:schemeClr>
                          </a:solidFill>
                          <a:latin typeface="+mn-lt"/>
                          <a:hlinkClick r:id="rId15">
                            <a:extLst>
                              <a:ext uri="{A12FA001-AC4F-418D-AE19-62706E023703}">
                                <ahyp:hlinkClr xmlns:ahyp="http://schemas.microsoft.com/office/drawing/2018/hyperlinkcolor" val="tx"/>
                              </a:ext>
                            </a:extLst>
                          </a:hlinkClick>
                        </a:rPr>
                        <a:t>ITDYM-4319</a:t>
                      </a:r>
                      <a:r>
                        <a:rPr lang="de-DE" sz="700" b="1" noProof="1">
                          <a:solidFill>
                            <a:srgbClr val="000000"/>
                          </a:solidFill>
                          <a:latin typeface="+mn-lt"/>
                        </a:rPr>
                        <a:t> - CDP MVP RISE Program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a:t>   June</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a:t>RD 02</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03533">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1" noProof="1">
                          <a:solidFill>
                            <a:schemeClr val="bg2">
                              <a:lumMod val="75000"/>
                            </a:schemeClr>
                          </a:solidFill>
                          <a:latin typeface="+mn-lt"/>
                          <a:hlinkClick r:id="rId16">
                            <a:extLst>
                              <a:ext uri="{A12FA001-AC4F-418D-AE19-62706E023703}">
                                <ahyp:hlinkClr xmlns:ahyp="http://schemas.microsoft.com/office/drawing/2018/hyperlinkcolor" val="tx"/>
                              </a:ext>
                            </a:extLst>
                          </a:hlinkClick>
                        </a:rPr>
                        <a:t>ITDYM-4320</a:t>
                      </a:r>
                      <a:r>
                        <a:rPr lang="de-DE" sz="700" b="1" noProof="1">
                          <a:solidFill>
                            <a:srgbClr val="000000"/>
                          </a:solidFill>
                          <a:latin typeface="+mn-lt"/>
                        </a:rPr>
                        <a:t> - CDP MVP GROW Program</a:t>
                      </a:r>
                      <a:endParaRPr lang="en-US" sz="700" b="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a:t>   June</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a:t>RD 02</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222422"/>
                  </a:ext>
                </a:extLst>
              </a:tr>
              <a:tr h="203533">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1" noProof="1">
                          <a:solidFill>
                            <a:schemeClr val="bg2">
                              <a:lumMod val="75000"/>
                            </a:schemeClr>
                          </a:solidFill>
                          <a:latin typeface="+mn-lt"/>
                          <a:hlinkClick r:id="rId17">
                            <a:extLst>
                              <a:ext uri="{A12FA001-AC4F-418D-AE19-62706E023703}">
                                <ahyp:hlinkClr xmlns:ahyp="http://schemas.microsoft.com/office/drawing/2018/hyperlinkcolor" val="tx"/>
                              </a:ext>
                            </a:extLst>
                          </a:hlinkClick>
                        </a:rPr>
                        <a:t>SP-25464</a:t>
                      </a:r>
                      <a:r>
                        <a:rPr lang="de-DE" sz="700" b="1" noProof="1">
                          <a:solidFill>
                            <a:schemeClr val="accent3">
                              <a:lumMod val="60000"/>
                              <a:lumOff val="40000"/>
                            </a:schemeClr>
                          </a:solidFill>
                          <a:latin typeface="+mn-lt"/>
                          <a:hlinkClick r:id="rId17">
                            <a:extLst>
                              <a:ext uri="{A12FA001-AC4F-418D-AE19-62706E023703}">
                                <ahyp:hlinkClr xmlns:ahyp="http://schemas.microsoft.com/office/drawing/2018/hyperlinkcolor" val="tx"/>
                              </a:ext>
                            </a:extLst>
                          </a:hlinkClick>
                        </a:rPr>
                        <a:t> </a:t>
                      </a:r>
                      <a:r>
                        <a:rPr lang="de-DE" sz="700" b="1" noProof="1">
                          <a:solidFill>
                            <a:srgbClr val="000000"/>
                          </a:solidFill>
                          <a:latin typeface="+mn-lt"/>
                        </a:rPr>
                        <a:t>- NGCS Lean IX </a:t>
                      </a:r>
                      <a:endParaRPr lang="en-US" sz="700" b="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Sept</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Feb 2026</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1836275"/>
                  </a:ext>
                </a:extLst>
              </a:tr>
              <a:tr h="203533">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1" noProof="1">
                          <a:solidFill>
                            <a:schemeClr val="bg2">
                              <a:lumMod val="75000"/>
                            </a:schemeClr>
                          </a:solidFill>
                          <a:latin typeface="+mn-lt"/>
                          <a:hlinkClick r:id="rId17">
                            <a:extLst>
                              <a:ext uri="{A12FA001-AC4F-418D-AE19-62706E023703}">
                                <ahyp:hlinkClr xmlns:ahyp="http://schemas.microsoft.com/office/drawing/2018/hyperlinkcolor" val="tx"/>
                              </a:ext>
                            </a:extLst>
                          </a:hlinkClick>
                        </a:rPr>
                        <a:t>SP-25464 </a:t>
                      </a:r>
                      <a:r>
                        <a:rPr lang="de-DE" sz="700" b="1" noProof="1">
                          <a:solidFill>
                            <a:srgbClr val="000000"/>
                          </a:solidFill>
                          <a:latin typeface="+mn-lt"/>
                        </a:rPr>
                        <a:t>- NGCS Signavio </a:t>
                      </a:r>
                      <a:endParaRPr lang="en-US" sz="700" b="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Sept</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Feb 2026</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724157"/>
                  </a:ext>
                </a:extLst>
              </a:tr>
              <a:tr h="33060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1">
                          <a:solidFill>
                            <a:srgbClr val="000000"/>
                          </a:solidFill>
                          <a:latin typeface="+mn-lt"/>
                        </a:rPr>
                        <a:t>Email Audience Building in CDP &amp; </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1">
                          <a:solidFill>
                            <a:srgbClr val="000000"/>
                          </a:solidFill>
                          <a:latin typeface="+mn-lt"/>
                        </a:rPr>
                        <a:t>CDP Audience </a:t>
                      </a:r>
                      <a:r>
                        <a:rPr lang="en-US" sz="700" b="1">
                          <a:solidFill>
                            <a:srgbClr val="000000"/>
                          </a:solidFill>
                          <a:latin typeface="+mn-lt"/>
                          <a:sym typeface="Wingdings" pitchFamily="2" charset="2"/>
                        </a:rPr>
                        <a:t> Marketo for email execution</a:t>
                      </a:r>
                      <a:endParaRPr lang="en-US" sz="700" b="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Nov</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May 2026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835029"/>
                  </a:ext>
                </a:extLst>
              </a:tr>
              <a:tr h="422722">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1">
                          <a:solidFill>
                            <a:srgbClr val="000000"/>
                          </a:solidFill>
                          <a:latin typeface="+mn-lt"/>
                        </a:rPr>
                        <a:t>Tier 1 Event audience building</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1">
                          <a:solidFill>
                            <a:srgbClr val="000000"/>
                          </a:solidFill>
                          <a:latin typeface="+mn-lt"/>
                        </a:rPr>
                        <a:t>Tier 2 Event audience building</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1">
                          <a:solidFill>
                            <a:srgbClr val="000000"/>
                          </a:solidFill>
                          <a:latin typeface="+mn-lt"/>
                        </a:rPr>
                        <a:t>Tier 3 Event audience building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Feb 2026</a:t>
                      </a:r>
                    </a:p>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Feb 2026</a:t>
                      </a:r>
                    </a:p>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Feb 2026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May 2026</a:t>
                      </a:r>
                    </a:p>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May 2026</a:t>
                      </a:r>
                    </a:p>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May 2026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270968"/>
                  </a:ext>
                </a:extLst>
              </a:tr>
              <a:tr h="532317">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1">
                          <a:solidFill>
                            <a:srgbClr val="000000"/>
                          </a:solidFill>
                          <a:latin typeface="+mn-lt"/>
                        </a:rPr>
                        <a:t>SMC Retirement – Email Activations</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1">
                          <a:solidFill>
                            <a:srgbClr val="000000"/>
                          </a:solidFill>
                          <a:latin typeface="+mn-lt"/>
                        </a:rPr>
                        <a:t>   </a:t>
                      </a:r>
                      <a:r>
                        <a:rPr lang="en-US" sz="700" b="0">
                          <a:solidFill>
                            <a:srgbClr val="000000"/>
                          </a:solidFill>
                          <a:latin typeface="+mn-lt"/>
                        </a:rPr>
                        <a:t>SIX – Education &amp; Learning</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solidFill>
                            <a:srgbClr val="000000"/>
                          </a:solidFill>
                          <a:latin typeface="+mn-lt"/>
                        </a:rPr>
                        <a:t>   University Alliances</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a:solidFill>
                            <a:srgbClr val="000000"/>
                          </a:solidFill>
                          <a:latin typeface="+mn-lt"/>
                        </a:rPr>
                        <a:t>   TBC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Feb 2026</a:t>
                      </a:r>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700"/>
                        <a:t>Sept 2026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7829647"/>
                  </a:ext>
                </a:extLst>
              </a:tr>
              <a:tr h="313127">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700" b="1">
                          <a:solidFill>
                            <a:srgbClr val="000000"/>
                          </a:solidFill>
                          <a:latin typeface="+mn-lt"/>
                        </a:rPr>
                        <a:t>Marketing Adoption Program Audience Building (Gainsight)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TBC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TBC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34038"/>
                  </a:ext>
                </a:extLst>
              </a:tr>
              <a:tr h="313127">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1" noProof="1">
                          <a:solidFill>
                            <a:schemeClr val="bg2">
                              <a:lumMod val="75000"/>
                            </a:schemeClr>
                          </a:solidFill>
                          <a:latin typeface="+mn-lt"/>
                          <a:hlinkClick r:id="rId18"/>
                        </a:rPr>
                        <a:t>ITDYM-4675</a:t>
                      </a:r>
                      <a:r>
                        <a:rPr lang="de-DE" sz="700" b="1" noProof="1">
                          <a:solidFill>
                            <a:schemeClr val="bg2">
                              <a:lumMod val="75000"/>
                            </a:schemeClr>
                          </a:solidFill>
                          <a:latin typeface="+mn-lt"/>
                        </a:rPr>
                        <a:t> </a:t>
                      </a:r>
                      <a:r>
                        <a:rPr lang="de-DE" sz="700" b="1">
                          <a:solidFill>
                            <a:srgbClr val="000000"/>
                          </a:solidFill>
                          <a:latin typeface="+mn-lt"/>
                        </a:rPr>
                        <a:t>6 Sense </a:t>
                      </a:r>
                      <a:r>
                        <a:rPr lang="de-DE" sz="700" b="1" err="1">
                          <a:solidFill>
                            <a:srgbClr val="000000"/>
                          </a:solidFill>
                          <a:latin typeface="+mn-lt"/>
                        </a:rPr>
                        <a:t>Predictive</a:t>
                      </a:r>
                      <a:r>
                        <a:rPr lang="de-DE" sz="700" b="1">
                          <a:solidFill>
                            <a:srgbClr val="000000"/>
                          </a:solidFill>
                          <a:latin typeface="+mn-lt"/>
                        </a:rPr>
                        <a:t> Score on Contact and Account Level </a:t>
                      </a:r>
                      <a:endParaRPr lang="en-US" sz="700" b="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RD11</a:t>
                      </a:r>
                      <a:endParaRPr lang="en-US" sz="70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RD11</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1236838"/>
                  </a:ext>
                </a:extLst>
              </a:tr>
              <a:tr h="206824">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1" noProof="1">
                          <a:solidFill>
                            <a:schemeClr val="bg2">
                              <a:lumMod val="75000"/>
                            </a:schemeClr>
                          </a:solidFill>
                          <a:latin typeface="+mn-lt"/>
                          <a:hlinkClick r:id="rId19"/>
                        </a:rPr>
                        <a:t>ITDYM-4567</a:t>
                      </a:r>
                      <a:r>
                        <a:rPr lang="de-DE" sz="700" b="1" noProof="1">
                          <a:solidFill>
                            <a:schemeClr val="bg2">
                              <a:lumMod val="75000"/>
                            </a:schemeClr>
                          </a:solidFill>
                          <a:latin typeface="+mn-lt"/>
                        </a:rPr>
                        <a:t> </a:t>
                      </a:r>
                      <a:r>
                        <a:rPr lang="de-DE" sz="700" b="1">
                          <a:solidFill>
                            <a:srgbClr val="000000"/>
                          </a:solidFill>
                          <a:latin typeface="+mn-lt"/>
                        </a:rPr>
                        <a:t>6 Sense People Search API</a:t>
                      </a:r>
                      <a:endParaRPr lang="en-US" sz="700" b="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Blocked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TBC</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810409"/>
                  </a:ext>
                </a:extLst>
              </a:tr>
              <a:tr h="206824">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1" noProof="1">
                          <a:solidFill>
                            <a:schemeClr val="bg2">
                              <a:lumMod val="75000"/>
                            </a:schemeClr>
                          </a:solidFill>
                          <a:latin typeface="+mn-lt"/>
                          <a:hlinkClick r:id="rId20"/>
                        </a:rPr>
                        <a:t>ITDYM-4558</a:t>
                      </a:r>
                      <a:r>
                        <a:rPr lang="de-DE" sz="700" b="1" noProof="1">
                          <a:solidFill>
                            <a:schemeClr val="bg2">
                              <a:lumMod val="75000"/>
                            </a:schemeClr>
                          </a:solidFill>
                          <a:latin typeface="+mn-lt"/>
                        </a:rPr>
                        <a:t> </a:t>
                      </a:r>
                      <a:r>
                        <a:rPr lang="de-DE" sz="700" b="1">
                          <a:solidFill>
                            <a:srgbClr val="000000"/>
                          </a:solidFill>
                          <a:latin typeface="+mn-lt"/>
                        </a:rPr>
                        <a:t>6 Sense People </a:t>
                      </a:r>
                      <a:r>
                        <a:rPr lang="de-DE" sz="700" b="1" err="1">
                          <a:solidFill>
                            <a:srgbClr val="000000"/>
                          </a:solidFill>
                          <a:latin typeface="+mn-lt"/>
                        </a:rPr>
                        <a:t>Enrich</a:t>
                      </a:r>
                      <a:r>
                        <a:rPr lang="de-DE" sz="700" b="1">
                          <a:solidFill>
                            <a:srgbClr val="000000"/>
                          </a:solidFill>
                          <a:latin typeface="+mn-lt"/>
                        </a:rPr>
                        <a:t> API</a:t>
                      </a:r>
                      <a:endParaRPr lang="en-US" sz="700" b="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700"/>
                        <a:t>RD11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RD02</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4926700"/>
                  </a:ext>
                </a:extLst>
              </a:tr>
              <a:tr h="206824">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b="1">
                          <a:solidFill>
                            <a:srgbClr val="000000"/>
                          </a:solidFill>
                          <a:latin typeface="+mn-lt"/>
                        </a:rPr>
                        <a:t>Acquisition and Enrichment </a:t>
                      </a:r>
                      <a:endParaRPr lang="en-US" sz="700" b="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RD11</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a:t>RD02</a:t>
                      </a:r>
                      <a:endParaRPr lang="en-US" sz="7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85793"/>
                  </a:ext>
                </a:extLst>
              </a:tr>
            </a:tbl>
          </a:graphicData>
        </a:graphic>
      </p:graphicFrame>
    </p:spTree>
    <p:extLst>
      <p:ext uri="{BB962C8B-B14F-4D97-AF65-F5344CB8AC3E}">
        <p14:creationId xmlns:p14="http://schemas.microsoft.com/office/powerpoint/2010/main" val="79692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43E7-B905-3B9C-2B9F-87C3913EA7CA}"/>
            </a:ext>
          </a:extLst>
        </p:cNvPr>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352CF31-4D28-DF5E-58D9-50EEC1DC008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Object 2">
                        <a:extLst>
                          <a:ext uri="{FF2B5EF4-FFF2-40B4-BE49-F238E27FC236}">
                            <a16:creationId xmlns:a16="http://schemas.microsoft.com/office/drawing/2014/main" id="{1352CF31-4D28-DF5E-58D9-50EEC1DC008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47C334C8-5CA2-7D3D-CFB3-0BB19D3DD6EF}"/>
              </a:ext>
            </a:extLst>
          </p:cNvPr>
          <p:cNvSpPr/>
          <p:nvPr/>
        </p:nvSpPr>
        <p:spPr bwMode="gray">
          <a:xfrm>
            <a:off x="766106" y="6391034"/>
            <a:ext cx="1325465" cy="142962"/>
          </a:xfrm>
          <a:prstGeom prst="rect">
            <a:avLst/>
          </a:prstGeom>
          <a:solidFill>
            <a:schemeClr val="bg1"/>
          </a:solidFill>
          <a:ln w="2540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GB"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5" name="Rectangle 9">
            <a:extLst>
              <a:ext uri="{FF2B5EF4-FFF2-40B4-BE49-F238E27FC236}">
                <a16:creationId xmlns:a16="http://schemas.microsoft.com/office/drawing/2014/main" id="{A3DAD939-0090-EF2C-9FB6-76155A6BEDAA}"/>
              </a:ext>
            </a:extLst>
          </p:cNvPr>
          <p:cNvSpPr>
            <a:spLocks noGrp="1" noChangeArrowheads="1"/>
          </p:cNvSpPr>
          <p:nvPr>
            <p:ph type="title"/>
            <p:custDataLst>
              <p:tags r:id="rId2"/>
            </p:custDataLst>
          </p:nvPr>
        </p:nvSpPr>
        <p:spPr/>
        <p:txBody>
          <a:bodyPr vert="horz"/>
          <a:lstStyle/>
          <a:p>
            <a:r>
              <a:rPr lang="en-US" noProof="1">
                <a:solidFill>
                  <a:srgbClr val="0070F2"/>
                </a:solidFill>
              </a:rPr>
              <a:t>1. CDP Business Use Cases </a:t>
            </a:r>
            <a:r>
              <a:rPr lang="de-DE" noProof="1">
                <a:solidFill>
                  <a:srgbClr val="0070F2"/>
                </a:solidFill>
              </a:rPr>
              <a:t>| </a:t>
            </a:r>
            <a:r>
              <a:rPr lang="de-DE" noProof="1"/>
              <a:t>Overview of scheduled Use Case Adoption per LoB</a:t>
            </a:r>
            <a:endParaRPr lang="en-US" sz="2000" b="0" dirty="0">
              <a:latin typeface="+mn-lt"/>
            </a:endParaRPr>
          </a:p>
        </p:txBody>
      </p:sp>
      <p:sp>
        <p:nvSpPr>
          <p:cNvPr id="9" name="Rectangle 8">
            <a:extLst>
              <a:ext uri="{FF2B5EF4-FFF2-40B4-BE49-F238E27FC236}">
                <a16:creationId xmlns:a16="http://schemas.microsoft.com/office/drawing/2014/main" id="{3C8D8452-8F1D-305A-E321-D2192EF9F6C5}"/>
              </a:ext>
            </a:extLst>
          </p:cNvPr>
          <p:cNvSpPr/>
          <p:nvPr/>
        </p:nvSpPr>
        <p:spPr bwMode="gray">
          <a:xfrm>
            <a:off x="523811" y="1454032"/>
            <a:ext cx="3633694" cy="3915976"/>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DD5AB9ED-B462-E215-432B-4FB35CDD5BA8}"/>
              </a:ext>
            </a:extLst>
          </p:cNvPr>
          <p:cNvSpPr/>
          <p:nvPr/>
        </p:nvSpPr>
        <p:spPr bwMode="gray">
          <a:xfrm>
            <a:off x="950606" y="1466865"/>
            <a:ext cx="2743200" cy="214025"/>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dirty="0">
                <a:ln>
                  <a:noFill/>
                </a:ln>
                <a:solidFill>
                  <a:schemeClr val="bg2"/>
                </a:solidFill>
                <a:effectLst/>
                <a:uLnTx/>
                <a:uFillTx/>
                <a:latin typeface="+mn-lt"/>
                <a:ea typeface="Arial Unicode MS" pitchFamily="34" charset="-128"/>
                <a:cs typeface="Arial Unicode MS" pitchFamily="34" charset="-128"/>
              </a:rPr>
              <a:t>MARKETING</a:t>
            </a:r>
            <a:endParaRPr kumimoji="0" lang="en-DE" sz="1600" b="1" i="0" u="none" strike="noStrike" kern="0" cap="none" spc="0" normalizeH="0" baseline="0" noProof="0">
              <a:ln>
                <a:noFill/>
              </a:ln>
              <a:solidFill>
                <a:schemeClr val="bg2"/>
              </a:solidFill>
              <a:effectLst/>
              <a:uLnTx/>
              <a:uFillTx/>
              <a:latin typeface="+mn-lt"/>
              <a:ea typeface="Arial Unicode MS" pitchFamily="34" charset="-128"/>
              <a:cs typeface="Arial Unicode MS" pitchFamily="34" charset="-128"/>
            </a:endParaRPr>
          </a:p>
        </p:txBody>
      </p:sp>
      <p:sp>
        <p:nvSpPr>
          <p:cNvPr id="19" name="TextBox 18">
            <a:extLst>
              <a:ext uri="{FF2B5EF4-FFF2-40B4-BE49-F238E27FC236}">
                <a16:creationId xmlns:a16="http://schemas.microsoft.com/office/drawing/2014/main" id="{F1992A60-D588-F471-9A15-72639C907F1C}"/>
              </a:ext>
            </a:extLst>
          </p:cNvPr>
          <p:cNvSpPr txBox="1">
            <a:spLocks/>
          </p:cNvSpPr>
          <p:nvPr/>
        </p:nvSpPr>
        <p:spPr>
          <a:xfrm>
            <a:off x="8247290" y="1806530"/>
            <a:ext cx="3362024"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endParaRPr lang="en-DE" sz="1800" kern="0">
              <a:latin typeface="72 Brand" panose="020B0504030603020204" pitchFamily="34" charset="0"/>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E51D5D72-7221-B57B-3791-7C1D0E92605B}"/>
              </a:ext>
            </a:extLst>
          </p:cNvPr>
          <p:cNvSpPr/>
          <p:nvPr/>
        </p:nvSpPr>
        <p:spPr bwMode="gray">
          <a:xfrm>
            <a:off x="8168610" y="1454032"/>
            <a:ext cx="3633694" cy="3931328"/>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5D796D91-D4F3-A21F-277D-8C5009AFBD06}"/>
              </a:ext>
            </a:extLst>
          </p:cNvPr>
          <p:cNvSpPr/>
          <p:nvPr/>
        </p:nvSpPr>
        <p:spPr bwMode="gray">
          <a:xfrm>
            <a:off x="8597818" y="1449452"/>
            <a:ext cx="2743200" cy="25372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rPr>
              <a:t>SALES</a:t>
            </a:r>
            <a:endParaRPr kumimoji="0" lang="en-DE" sz="1600" b="1" i="0" u="none" strike="noStrike" kern="0" cap="none" spc="0" normalizeH="0" baseline="0" noProof="0">
              <a:ln>
                <a:noFill/>
              </a:ln>
              <a:solidFill>
                <a:schemeClr val="tx2">
                  <a:lumMod val="50000"/>
                </a:schemeClr>
              </a:solidFill>
              <a:effectLst/>
              <a:uLnTx/>
              <a:uFillTx/>
              <a:latin typeface="+mn-lt"/>
              <a:ea typeface="Arial Unicode MS" pitchFamily="34" charset="-128"/>
              <a:cs typeface="Arial Unicode MS" pitchFamily="34" charset="-128"/>
            </a:endParaRPr>
          </a:p>
        </p:txBody>
      </p:sp>
      <p:sp>
        <p:nvSpPr>
          <p:cNvPr id="28" name="Rectangle: Rounded Corners 27">
            <a:extLst>
              <a:ext uri="{FF2B5EF4-FFF2-40B4-BE49-F238E27FC236}">
                <a16:creationId xmlns:a16="http://schemas.microsoft.com/office/drawing/2014/main" id="{69FF416D-D9BD-F4F4-39F7-786ABB45F126}"/>
              </a:ext>
            </a:extLst>
          </p:cNvPr>
          <p:cNvSpPr/>
          <p:nvPr/>
        </p:nvSpPr>
        <p:spPr bwMode="gray">
          <a:xfrm>
            <a:off x="8165956" y="5462262"/>
            <a:ext cx="3649174" cy="829063"/>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0" name="Rectangle: Rounded Corners 29">
            <a:extLst>
              <a:ext uri="{FF2B5EF4-FFF2-40B4-BE49-F238E27FC236}">
                <a16:creationId xmlns:a16="http://schemas.microsoft.com/office/drawing/2014/main" id="{56E8AED1-610B-9795-A57D-9AE36F8FE6FB}"/>
              </a:ext>
            </a:extLst>
          </p:cNvPr>
          <p:cNvSpPr>
            <a:spLocks/>
          </p:cNvSpPr>
          <p:nvPr/>
        </p:nvSpPr>
        <p:spPr bwMode="gray">
          <a:xfrm>
            <a:off x="8658760" y="5471042"/>
            <a:ext cx="2743200" cy="229305"/>
          </a:xfrm>
          <a:prstGeom prst="rect">
            <a:avLst/>
          </a:prstGeom>
          <a:no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b="1" kern="0">
                <a:solidFill>
                  <a:schemeClr val="bg2">
                    <a:lumMod val="75000"/>
                  </a:schemeClr>
                </a:solidFill>
                <a:latin typeface="+mn-lt"/>
                <a:ea typeface="Arial Unicode MS" pitchFamily="34" charset="-128"/>
                <a:cs typeface="Arial Unicode MS" pitchFamily="34" charset="-128"/>
              </a:rPr>
              <a:t>CUSTOMER SUCCESS</a:t>
            </a:r>
            <a:endParaRPr lang="en-DE" sz="1600" b="1" kern="0">
              <a:solidFill>
                <a:schemeClr val="bg2">
                  <a:lumMod val="75000"/>
                </a:schemeClr>
              </a:solidFill>
              <a:latin typeface="+mn-lt"/>
              <a:ea typeface="Arial Unicode MS" pitchFamily="34" charset="-128"/>
              <a:cs typeface="Arial Unicode MS" pitchFamily="34" charset="-128"/>
            </a:endParaRPr>
          </a:p>
        </p:txBody>
      </p:sp>
      <p:graphicFrame>
        <p:nvGraphicFramePr>
          <p:cNvPr id="11" name="BOX_SALES">
            <a:extLst>
              <a:ext uri="{FF2B5EF4-FFF2-40B4-BE49-F238E27FC236}">
                <a16:creationId xmlns:a16="http://schemas.microsoft.com/office/drawing/2014/main" id="{C21E78F7-CB56-DA3A-6FF1-0C1A882A28C8}"/>
              </a:ext>
            </a:extLst>
          </p:cNvPr>
          <p:cNvGraphicFramePr>
            <a:graphicFrameLocks noGrp="1"/>
          </p:cNvGraphicFramePr>
          <p:nvPr>
            <p:extLst>
              <p:ext uri="{D42A27DB-BD31-4B8C-83A1-F6EECF244321}">
                <p14:modId xmlns:p14="http://schemas.microsoft.com/office/powerpoint/2010/main" val="525170469"/>
              </p:ext>
            </p:extLst>
          </p:nvPr>
        </p:nvGraphicFramePr>
        <p:xfrm>
          <a:off x="8180976" y="1807904"/>
          <a:ext cx="3586955" cy="3542901"/>
        </p:xfrm>
        <a:graphic>
          <a:graphicData uri="http://schemas.openxmlformats.org/drawingml/2006/table">
            <a:tbl>
              <a:tblPr firstRow="1" bandRow="1">
                <a:tableStyleId>{2D5ABB26-0587-4C30-8999-92F81FD0307C}</a:tableStyleId>
              </a:tblPr>
              <a:tblGrid>
                <a:gridCol w="2550755">
                  <a:extLst>
                    <a:ext uri="{9D8B030D-6E8A-4147-A177-3AD203B41FA5}">
                      <a16:colId xmlns:a16="http://schemas.microsoft.com/office/drawing/2014/main" val="3837609629"/>
                    </a:ext>
                  </a:extLst>
                </a:gridCol>
                <a:gridCol w="515390">
                  <a:extLst>
                    <a:ext uri="{9D8B030D-6E8A-4147-A177-3AD203B41FA5}">
                      <a16:colId xmlns:a16="http://schemas.microsoft.com/office/drawing/2014/main" val="3776688703"/>
                    </a:ext>
                  </a:extLst>
                </a:gridCol>
                <a:gridCol w="520810">
                  <a:extLst>
                    <a:ext uri="{9D8B030D-6E8A-4147-A177-3AD203B41FA5}">
                      <a16:colId xmlns:a16="http://schemas.microsoft.com/office/drawing/2014/main" val="1080254677"/>
                    </a:ext>
                  </a:extLst>
                </a:gridCol>
              </a:tblGrid>
              <a:tr h="207013">
                <a:tc>
                  <a:txBody>
                    <a:bodyPr/>
                    <a:lstStyle/>
                    <a:p>
                      <a:pPr defTabSz="1087470">
                        <a:spcBef>
                          <a:spcPct val="0"/>
                        </a:spcBef>
                        <a:spcAft>
                          <a:spcPts val="100"/>
                        </a:spcAft>
                        <a:defRPr/>
                      </a:pPr>
                      <a:r>
                        <a:rPr lang="de-DE" sz="700" b="1" noProof="1">
                          <a:solidFill>
                            <a:schemeClr val="bg2">
                              <a:lumMod val="75000"/>
                            </a:schemeClr>
                          </a:solidFill>
                          <a:latin typeface="+mn-lt"/>
                        </a:rPr>
                        <a:t>{{SALES USE CASE Title 1}}</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{{SA1}}</a:t>
                      </a:r>
                      <a:endParaRPr lang="en-US" sz="700" dirty="0"/>
                    </a:p>
                    <a:p>
                      <a:pPr marL="0" marR="0" lvl="0" indent="0" algn="l" rtl="0" eaLnBrk="1" fontAlgn="auto" latinLnBrk="0" hangingPunct="1">
                        <a:lnSpc>
                          <a:spcPct val="100000"/>
                        </a:lnSpc>
                        <a:spcBef>
                          <a:spcPts val="0"/>
                        </a:spcBef>
                        <a:spcAft>
                          <a:spcPts val="0"/>
                        </a:spcAft>
                        <a:buClrTx/>
                        <a:buSzTx/>
                        <a:buFontTx/>
                        <a:buNone/>
                      </a:pPr>
                      <a:r>
                        <a:rPr lang="de-DE" sz="700" b="0" dirty="0"/>
                        <a:t> </a:t>
                      </a:r>
                      <a:endParaRPr lang="en-US" sz="7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{{SALES USE CASE Title 2}}</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{{SD2}}</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{{SA2}}</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9468445"/>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{{SALES USE CASE Title 3}}</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{{SD3}}</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{{SA3}}</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745797"/>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{{SALES USE CASE Title 4}}</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{{SD4}}</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{{SA4}}</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3320213"/>
                  </a:ext>
                </a:extLst>
              </a:tr>
              <a:tr h="280914">
                <a:tc>
                  <a:txBody>
                    <a:bodyPr/>
                    <a:lstStyle/>
                    <a:p>
                      <a:pPr defTabSz="1087470">
                        <a:spcBef>
                          <a:spcPct val="0"/>
                        </a:spcBef>
                        <a:spcAft>
                          <a:spcPts val="100"/>
                        </a:spcAft>
                        <a:defRPr/>
                      </a:pPr>
                      <a:r>
                        <a:rPr lang="de-DE" sz="700" b="1" noProof="1">
                          <a:solidFill>
                            <a:schemeClr val="bg2">
                              <a:lumMod val="75000"/>
                            </a:schemeClr>
                          </a:solidFill>
                          <a:latin typeface="+mn-lt"/>
                        </a:rPr>
                        <a:t>{{SALES USE CASE Title 5}}</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469218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{{SALES USE CASE Title 6}}</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819319"/>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{{SALES USE CASE Title 7}}</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noProof="1">
                        <a:solidFill>
                          <a:srgbClr val="000000"/>
                        </a:solidFill>
                        <a:latin typeface="72 Brand"/>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{{SD7}}</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{{SA7}}</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17304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{{SALES USE CASE Title 8}}</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{{SD8}}</a:t>
                      </a:r>
                      <a:endParaRPr lang="en-US" sz="700" dirty="0"/>
                    </a:p>
                    <a:p>
                      <a:pPr marL="0" marR="0" lvl="0" indent="0" algn="l" defTabSz="1088558" rtl="0" eaLnBrk="1" fontAlgn="auto" latinLnBrk="0" hangingPunct="1">
                        <a:lnSpc>
                          <a:spcPct val="100000"/>
                        </a:lnSpc>
                        <a:spcBef>
                          <a:spcPts val="0"/>
                        </a:spcBef>
                        <a:spcAft>
                          <a:spcPts val="0"/>
                        </a:spcAft>
                        <a:buClrTx/>
                        <a:buSzTx/>
                        <a:buFontTx/>
                        <a:buNone/>
                        <a:tabLst/>
                        <a:defRPr/>
                      </a:pPr>
                      <a:r>
                        <a:rPr lang="en-US" sz="700" b="0"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{{SA8}}</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442737"/>
                  </a:ext>
                </a:extLst>
              </a:tr>
              <a:tr h="285645">
                <a:tc>
                  <a:txBody>
                    <a:bodyPr/>
                    <a:lstStyle/>
                    <a:p>
                      <a:pPr marL="0" marR="0" lvl="0" indent="0" algn="l" defTabSz="1087470" rtl="0" eaLnBrk="1" fontAlgn="auto" latinLnBrk="0" hangingPunct="1">
                        <a:lnSpc>
                          <a:spcPct val="100000"/>
                        </a:lnSpc>
                        <a:spcBef>
                          <a:spcPct val="0"/>
                        </a:spcBef>
                        <a:spcAft>
                          <a:spcPts val="0"/>
                        </a:spcAft>
                        <a:buClrTx/>
                        <a:buSzTx/>
                        <a:buFontTx/>
                        <a:buNone/>
                        <a:tabLst/>
                        <a:defRPr/>
                      </a:pPr>
                      <a:r>
                        <a:rPr lang="de-DE" sz="700" b="1" noProof="1">
                          <a:solidFill>
                            <a:schemeClr val="bg2">
                              <a:lumMod val="75000"/>
                            </a:schemeClr>
                          </a:solidFill>
                          <a:latin typeface="+mn-lt"/>
                        </a:rPr>
                        <a:t>{{SALES USE CASE Title 9}}</a:t>
                      </a:r>
                      <a:endParaRPr lang="de-DE" sz="700" b="1" noProof="1">
                        <a:solidFill>
                          <a:srgbClr val="000000"/>
                        </a:solidFill>
                        <a:latin typeface="+mn-lt"/>
                      </a:endParaRPr>
                    </a:p>
                    <a:p>
                      <a:pPr marL="0" marR="0" lvl="0" indent="0" algn="l" defTabSz="1087470" rtl="0" eaLnBrk="1" fontAlgn="auto" latinLnBrk="0" hangingPunct="1">
                        <a:lnSpc>
                          <a:spcPct val="100000"/>
                        </a:lnSpc>
                        <a:spcBef>
                          <a:spcPct val="0"/>
                        </a:spcBef>
                        <a:spcAft>
                          <a:spcPts val="0"/>
                        </a:spcAft>
                        <a:buClrTx/>
                        <a:buSzTx/>
                        <a:buFontTx/>
                        <a:buNone/>
                        <a:tabLst/>
                        <a:defRPr/>
                      </a:pPr>
                      <a:endParaRPr lang="en-US" sz="700" b="1" dirty="0">
                        <a:latin typeface="+mn-lt"/>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{{SD9}}</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{{SA9}}</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4447808"/>
                  </a:ext>
                </a:extLst>
              </a:tr>
              <a:tr h="211081">
                <a:tc>
                  <a:txBody>
                    <a:bodyPr/>
                    <a:lstStyle/>
                    <a:p>
                      <a:pPr defTabSz="1087470">
                        <a:spcBef>
                          <a:spcPct val="0"/>
                        </a:spcBef>
                        <a:spcAft>
                          <a:spcPts val="100"/>
                        </a:spcAft>
                        <a:defRPr/>
                      </a:pPr>
                      <a:r>
                        <a:rPr lang="de-DE" sz="700" b="1" noProof="1">
                          <a:solidFill>
                            <a:schemeClr val="bg2">
                              <a:lumMod val="75000"/>
                            </a:schemeClr>
                          </a:solidFill>
                          <a:latin typeface="+mn-lt"/>
                        </a:rPr>
                        <a:t>{{SALES USE CASE Title 10}}</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{{SD10}}</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{{SA10}}</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779600"/>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{{SALES USE CASE Title 11}}</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{{SD11}}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{{SA11}}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566835"/>
                  </a:ext>
                </a:extLst>
              </a:tr>
              <a:tr h="285645">
                <a:tc>
                  <a:txBody>
                    <a:bodyPr/>
                    <a:lstStyle/>
                    <a:p>
                      <a:pPr defTabSz="1087470">
                        <a:spcBef>
                          <a:spcPct val="0"/>
                        </a:spcBef>
                        <a:spcAft>
                          <a:spcPts val="100"/>
                        </a:spcAft>
                        <a:defRPr/>
                      </a:pPr>
                      <a:r>
                        <a:rPr lang="de-DE" sz="700" b="1" noProof="1">
                          <a:solidFill>
                            <a:schemeClr val="bg2">
                              <a:lumMod val="75000"/>
                            </a:schemeClr>
                          </a:solidFill>
                          <a:latin typeface="+mn-lt"/>
                        </a:rPr>
                        <a:t>{{SALES USE CASE Title 12}}</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{{SD12}}</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{{SA12}}</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54038"/>
                  </a:ext>
                </a:extLst>
              </a:tr>
            </a:tbl>
          </a:graphicData>
        </a:graphic>
      </p:graphicFrame>
      <p:sp>
        <p:nvSpPr>
          <p:cNvPr id="47" name="Rectangle 46">
            <a:extLst>
              <a:ext uri="{FF2B5EF4-FFF2-40B4-BE49-F238E27FC236}">
                <a16:creationId xmlns:a16="http://schemas.microsoft.com/office/drawing/2014/main" id="{320D6532-32D7-BE70-B01F-930F97BD974C}"/>
              </a:ext>
            </a:extLst>
          </p:cNvPr>
          <p:cNvSpPr/>
          <p:nvPr/>
        </p:nvSpPr>
        <p:spPr bwMode="gray">
          <a:xfrm>
            <a:off x="523810" y="5448626"/>
            <a:ext cx="3633694" cy="842699"/>
          </a:xfrm>
          <a:prstGeom prst="rect">
            <a:avLst/>
          </a:prstGeom>
          <a:noFill/>
          <a:ln w="19050" algn="ctr">
            <a:solidFill>
              <a:schemeClr val="bg1">
                <a:lumMod val="85000"/>
              </a:schemeClr>
            </a:solidFill>
            <a:miter lim="800000"/>
            <a:headEnd/>
            <a:tailEnd/>
          </a:ln>
          <a:effectLst>
            <a:innerShdw blurRad="63500" dist="50800" dir="18900000">
              <a:prstClr val="black">
                <a:alpha val="50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a:ln>
                <a:noFill/>
              </a:ln>
              <a:effectLst/>
              <a:uLnTx/>
              <a:uFillTx/>
              <a:ea typeface="Arial Unicode MS" pitchFamily="34" charset="-128"/>
              <a:cs typeface="Arial Unicode MS" pitchFamily="34" charset="-128"/>
            </a:endParaRPr>
          </a:p>
        </p:txBody>
      </p:sp>
      <p:graphicFrame>
        <p:nvGraphicFramePr>
          <p:cNvPr id="6" name="Table 5">
            <a:extLst>
              <a:ext uri="{FF2B5EF4-FFF2-40B4-BE49-F238E27FC236}">
                <a16:creationId xmlns:a16="http://schemas.microsoft.com/office/drawing/2014/main" id="{ACDD3366-3187-AA82-1141-60F026AC0C25}"/>
              </a:ext>
            </a:extLst>
          </p:cNvPr>
          <p:cNvGraphicFramePr>
            <a:graphicFrameLocks noGrp="1"/>
          </p:cNvGraphicFramePr>
          <p:nvPr/>
        </p:nvGraphicFramePr>
        <p:xfrm>
          <a:off x="4302511" y="5305125"/>
          <a:ext cx="3649174" cy="198120"/>
        </p:xfrm>
        <a:graphic>
          <a:graphicData uri="http://schemas.openxmlformats.org/drawingml/2006/table">
            <a:tbl>
              <a:tblPr firstRow="1" bandRow="1">
                <a:tableStyleId>{2D5ABB26-0587-4C30-8999-92F81FD0307C}</a:tableStyleId>
              </a:tblPr>
              <a:tblGrid>
                <a:gridCol w="3112968">
                  <a:extLst>
                    <a:ext uri="{9D8B030D-6E8A-4147-A177-3AD203B41FA5}">
                      <a16:colId xmlns:a16="http://schemas.microsoft.com/office/drawing/2014/main" val="552861658"/>
                    </a:ext>
                  </a:extLst>
                </a:gridCol>
                <a:gridCol w="536206">
                  <a:extLst>
                    <a:ext uri="{9D8B030D-6E8A-4147-A177-3AD203B41FA5}">
                      <a16:colId xmlns:a16="http://schemas.microsoft.com/office/drawing/2014/main" val="404933234"/>
                    </a:ext>
                  </a:extLst>
                </a:gridCol>
              </a:tblGrid>
              <a:tr h="169796">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endParaRPr lang="en-US" sz="700" b="1">
                        <a:solidFill>
                          <a:srgbClr val="000000"/>
                        </a:solidFill>
                        <a:latin typeface="+mn-lt"/>
                        <a:cs typeface="Segoe U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7418871"/>
                  </a:ext>
                </a:extLst>
              </a:tr>
            </a:tbl>
          </a:graphicData>
        </a:graphic>
      </p:graphicFrame>
      <p:grpSp>
        <p:nvGrpSpPr>
          <p:cNvPr id="10" name="Gruppieren 47">
            <a:extLst>
              <a:ext uri="{FF2B5EF4-FFF2-40B4-BE49-F238E27FC236}">
                <a16:creationId xmlns:a16="http://schemas.microsoft.com/office/drawing/2014/main" id="{FD07D0ED-2E6D-DB12-95CA-6A95ED145164}"/>
              </a:ext>
            </a:extLst>
          </p:cNvPr>
          <p:cNvGrpSpPr/>
          <p:nvPr/>
        </p:nvGrpSpPr>
        <p:grpSpPr>
          <a:xfrm>
            <a:off x="5712518" y="1861111"/>
            <a:ext cx="1149233" cy="1107886"/>
            <a:chOff x="859244" y="1818358"/>
            <a:chExt cx="1149233" cy="1107886"/>
          </a:xfrm>
        </p:grpSpPr>
        <p:sp>
          <p:nvSpPr>
            <p:cNvPr id="14" name="Abgerundetes Rechteck 37">
              <a:extLst>
                <a:ext uri="{FF2B5EF4-FFF2-40B4-BE49-F238E27FC236}">
                  <a16:creationId xmlns:a16="http://schemas.microsoft.com/office/drawing/2014/main" id="{0C119FA6-84BD-2B14-44D2-963F62B0ADC2}"/>
                </a:ext>
              </a:extLst>
            </p:cNvPr>
            <p:cNvSpPr/>
            <p:nvPr/>
          </p:nvSpPr>
          <p:spPr bwMode="gray">
            <a:xfrm>
              <a:off x="859244" y="1818358"/>
              <a:ext cx="1149233" cy="1107886"/>
            </a:xfrm>
            <a:prstGeom prst="roundRect">
              <a:avLst>
                <a:gd name="adj" fmla="val 7793"/>
              </a:avLst>
            </a:prstGeom>
            <a:solidFill>
              <a:schemeClr val="bg1"/>
            </a:solidFill>
            <a:ln w="25400" algn="ctr">
              <a:noFill/>
              <a:miter lim="800000"/>
              <a:headEnd/>
              <a:tailEnd/>
            </a:ln>
            <a:effectLst>
              <a:outerShdw blurRad="63500" algn="ctr"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1">
                <a:ln>
                  <a:noFill/>
                </a:ln>
                <a:effectLst/>
                <a:uLnTx/>
                <a:uFillTx/>
                <a:ea typeface="Arial Unicode MS" pitchFamily="34" charset="-128"/>
                <a:cs typeface="Arial Unicode MS" pitchFamily="34" charset="-128"/>
              </a:endParaRPr>
            </a:p>
          </p:txBody>
        </p:sp>
        <p:sp>
          <p:nvSpPr>
            <p:cNvPr id="24" name="Textfeld 38">
              <a:extLst>
                <a:ext uri="{FF2B5EF4-FFF2-40B4-BE49-F238E27FC236}">
                  <a16:creationId xmlns:a16="http://schemas.microsoft.com/office/drawing/2014/main" id="{20DA1062-66E2-2CD2-5FEF-B68F8BD9EAEC}"/>
                </a:ext>
              </a:extLst>
            </p:cNvPr>
            <p:cNvSpPr txBox="1"/>
            <p:nvPr/>
          </p:nvSpPr>
          <p:spPr>
            <a:xfrm>
              <a:off x="948936" y="1913154"/>
              <a:ext cx="1013098" cy="307777"/>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1000" b="1" kern="0" noProof="1">
                  <a:latin typeface="72 Brand" panose="020B0504030603020204" pitchFamily="34" charset="0"/>
                  <a:ea typeface="Arial Unicode MS" pitchFamily="34" charset="-128"/>
                  <a:cs typeface="Arial Unicode MS" pitchFamily="34" charset="-128"/>
                </a:rPr>
                <a:t>Business Adoption CDP</a:t>
              </a:r>
            </a:p>
          </p:txBody>
        </p:sp>
        <p:sp>
          <p:nvSpPr>
            <p:cNvPr id="38" name="Textfeld 39">
              <a:extLst>
                <a:ext uri="{FF2B5EF4-FFF2-40B4-BE49-F238E27FC236}">
                  <a16:creationId xmlns:a16="http://schemas.microsoft.com/office/drawing/2014/main" id="{1030E192-4908-4F55-A27F-56B3F7F829A5}"/>
                </a:ext>
              </a:extLst>
            </p:cNvPr>
            <p:cNvSpPr txBox="1"/>
            <p:nvPr/>
          </p:nvSpPr>
          <p:spPr>
            <a:xfrm>
              <a:off x="948936" y="2263356"/>
              <a:ext cx="442429" cy="307777"/>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2000" kern="0" noProof="1">
                  <a:solidFill>
                    <a:srgbClr val="0070F2"/>
                  </a:solidFill>
                  <a:latin typeface="72 Brand" panose="020B0504030603020204" pitchFamily="34" charset="0"/>
                  <a:ea typeface="Arial Unicode MS" pitchFamily="34" charset="-128"/>
                  <a:cs typeface="Arial Unicode MS" pitchFamily="34" charset="-128"/>
                </a:rPr>
                <a:t>5 </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r>
                <a:rPr lang="de-DE" sz="1050" kern="0" noProof="1">
                  <a:solidFill>
                    <a:schemeClr val="accent3"/>
                  </a:solidFill>
                  <a:latin typeface="72 Brand" panose="020B0504030603020204" pitchFamily="34" charset="0"/>
                  <a:ea typeface="Arial Unicode MS" pitchFamily="34" charset="-128"/>
                  <a:cs typeface="Arial Unicode MS" pitchFamily="34" charset="-128"/>
                </a:rPr>
                <a:t>+1</a:t>
              </a:r>
              <a:r>
                <a:rPr lang="de-DE" sz="1050" kern="0" noProof="1">
                  <a:solidFill>
                    <a:schemeClr val="bg1">
                      <a:lumMod val="65000"/>
                    </a:schemeClr>
                  </a:solidFill>
                  <a:latin typeface="72 Brand" panose="020B0504030603020204" pitchFamily="34" charset="0"/>
                  <a:ea typeface="Arial Unicode MS" pitchFamily="34" charset="-128"/>
                  <a:cs typeface="Arial Unicode MS" pitchFamily="34" charset="-128"/>
                </a:rPr>
                <a:t>)</a:t>
              </a:r>
              <a:endParaRPr lang="de-DE" sz="2000" kern="0" noProof="1">
                <a:solidFill>
                  <a:schemeClr val="bg1">
                    <a:lumMod val="65000"/>
                  </a:schemeClr>
                </a:solidFill>
                <a:latin typeface="72 Brand" panose="020B0504030603020204" pitchFamily="34" charset="0"/>
                <a:ea typeface="Arial Unicode MS" pitchFamily="34" charset="-128"/>
                <a:cs typeface="Arial Unicode MS" pitchFamily="34" charset="-128"/>
              </a:endParaRPr>
            </a:p>
          </p:txBody>
        </p:sp>
        <p:sp>
          <p:nvSpPr>
            <p:cNvPr id="40" name="Textfeld 40">
              <a:extLst>
                <a:ext uri="{FF2B5EF4-FFF2-40B4-BE49-F238E27FC236}">
                  <a16:creationId xmlns:a16="http://schemas.microsoft.com/office/drawing/2014/main" id="{99AD5A90-BEC6-3A18-29DC-D6D710A3EFE1}"/>
                </a:ext>
              </a:extLst>
            </p:cNvPr>
            <p:cNvSpPr txBox="1"/>
            <p:nvPr/>
          </p:nvSpPr>
          <p:spPr>
            <a:xfrm>
              <a:off x="948936" y="2709218"/>
              <a:ext cx="838371" cy="153888"/>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1000" kern="0" noProof="1">
                  <a:latin typeface="72 Brand" panose="020B0504030603020204" pitchFamily="34" charset="0"/>
                  <a:ea typeface="Arial Unicode MS" pitchFamily="34" charset="-128"/>
                  <a:cs typeface="Arial Unicode MS" pitchFamily="34" charset="-128"/>
                </a:rPr>
                <a:t># of Use Cases</a:t>
              </a:r>
            </a:p>
          </p:txBody>
        </p:sp>
      </p:grpSp>
      <p:sp>
        <p:nvSpPr>
          <p:cNvPr id="44" name="TextBox 43">
            <a:extLst>
              <a:ext uri="{FF2B5EF4-FFF2-40B4-BE49-F238E27FC236}">
                <a16:creationId xmlns:a16="http://schemas.microsoft.com/office/drawing/2014/main" id="{69E91A3D-90CA-BBBB-0D22-F4BFD04D0A0D}"/>
              </a:ext>
            </a:extLst>
          </p:cNvPr>
          <p:cNvSpPr txBox="1"/>
          <p:nvPr/>
        </p:nvSpPr>
        <p:spPr>
          <a:xfrm>
            <a:off x="4288388" y="1286092"/>
            <a:ext cx="3812117" cy="246221"/>
          </a:xfrm>
          <a:prstGeom prst="rect">
            <a:avLst/>
          </a:prstGeom>
          <a:noFill/>
        </p:spPr>
        <p:txBody>
          <a:bodyPr wrap="square" lIns="0" tIns="0" rIns="0" bIns="0" rtlCol="0">
            <a:spAutoFit/>
          </a:bodyPr>
          <a:lstStyle/>
          <a:p>
            <a:pPr algn="ctr" fontAlgn="base">
              <a:spcBef>
                <a:spcPct val="50000"/>
              </a:spcBef>
              <a:spcAft>
                <a:spcPct val="0"/>
              </a:spcAft>
              <a:buClr>
                <a:schemeClr val="tx1"/>
              </a:buClr>
              <a:buSzPct val="100000"/>
            </a:pPr>
            <a:r>
              <a:rPr lang="en-US" sz="1600" b="1" kern="0">
                <a:latin typeface="72 Brand" panose="020B0504030603020204" pitchFamily="34" charset="0"/>
                <a:ea typeface="Arial Unicode MS" pitchFamily="34" charset="-128"/>
                <a:cs typeface="Arial Unicode MS" pitchFamily="34" charset="-128"/>
              </a:rPr>
              <a:t>Adopted UC and split across </a:t>
            </a:r>
            <a:r>
              <a:rPr lang="en-US" sz="1600" b="1" kern="0" err="1">
                <a:latin typeface="72 Brand" panose="020B0504030603020204" pitchFamily="34" charset="0"/>
                <a:ea typeface="Arial Unicode MS" pitchFamily="34" charset="-128"/>
                <a:cs typeface="Arial Unicode MS" pitchFamily="34" charset="-128"/>
              </a:rPr>
              <a:t>LoBs</a:t>
            </a:r>
            <a:endParaRPr lang="en-DE" sz="1600" b="1" kern="0">
              <a:latin typeface="72 Brand" panose="020B0504030603020204" pitchFamily="34" charset="0"/>
              <a:ea typeface="Arial Unicode MS" pitchFamily="34" charset="-128"/>
              <a:cs typeface="Arial Unicode MS" pitchFamily="34" charset="-128"/>
            </a:endParaRPr>
          </a:p>
        </p:txBody>
      </p:sp>
      <p:graphicFrame>
        <p:nvGraphicFramePr>
          <p:cNvPr id="36" name="BOX_COMPLIANCE">
            <a:extLst>
              <a:ext uri="{FF2B5EF4-FFF2-40B4-BE49-F238E27FC236}">
                <a16:creationId xmlns:a16="http://schemas.microsoft.com/office/drawing/2014/main" id="{F2A7AFCA-C203-E04F-4B37-8B0C2B5B20FD}"/>
              </a:ext>
            </a:extLst>
          </p:cNvPr>
          <p:cNvGraphicFramePr>
            <a:graphicFrameLocks noGrp="1"/>
          </p:cNvGraphicFramePr>
          <p:nvPr>
            <p:extLst>
              <p:ext uri="{D42A27DB-BD31-4B8C-83A1-F6EECF244321}">
                <p14:modId xmlns:p14="http://schemas.microsoft.com/office/powerpoint/2010/main" val="704537224"/>
              </p:ext>
            </p:extLst>
          </p:nvPr>
        </p:nvGraphicFramePr>
        <p:xfrm>
          <a:off x="503238" y="5799400"/>
          <a:ext cx="3608359" cy="609600"/>
        </p:xfrm>
        <a:graphic>
          <a:graphicData uri="http://schemas.openxmlformats.org/drawingml/2006/table">
            <a:tbl>
              <a:tblPr firstRow="1" bandRow="1">
                <a:tableStyleId>{2D5ABB26-0587-4C30-8999-92F81FD0307C}</a:tableStyleId>
              </a:tblPr>
              <a:tblGrid>
                <a:gridCol w="2530914">
                  <a:extLst>
                    <a:ext uri="{9D8B030D-6E8A-4147-A177-3AD203B41FA5}">
                      <a16:colId xmlns:a16="http://schemas.microsoft.com/office/drawing/2014/main" val="3837609629"/>
                    </a:ext>
                  </a:extLst>
                </a:gridCol>
                <a:gridCol w="520012">
                  <a:extLst>
                    <a:ext uri="{9D8B030D-6E8A-4147-A177-3AD203B41FA5}">
                      <a16:colId xmlns:a16="http://schemas.microsoft.com/office/drawing/2014/main" val="2891579348"/>
                    </a:ext>
                  </a:extLst>
                </a:gridCol>
                <a:gridCol w="557433">
                  <a:extLst>
                    <a:ext uri="{9D8B030D-6E8A-4147-A177-3AD203B41FA5}">
                      <a16:colId xmlns:a16="http://schemas.microsoft.com/office/drawing/2014/main" val="1301463886"/>
                    </a:ext>
                  </a:extLst>
                </a:gridCol>
              </a:tblGrid>
              <a:tr h="174712">
                <a:tc>
                  <a:txBody>
                    <a:bodyPr/>
                    <a:lstStyle/>
                    <a:p>
                      <a:pPr defTabSz="1087470">
                        <a:spcBef>
                          <a:spcPct val="0"/>
                        </a:spcBef>
                        <a:spcAft>
                          <a:spcPts val="100"/>
                        </a:spcAft>
                        <a:defRPr/>
                      </a:pPr>
                      <a:r>
                        <a:rPr lang="de-DE" sz="700" b="1" noProof="1">
                          <a:solidFill>
                            <a:schemeClr val="bg2">
                              <a:lumMod val="75000"/>
                            </a:schemeClr>
                          </a:solidFill>
                          <a:latin typeface="+mn-lt"/>
                        </a:rPr>
                        <a:t>{{Compliance USE CASE Title 1}}</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{{COD1}}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{{COA1}}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3796178"/>
                  </a:ext>
                </a:extLst>
              </a:tr>
              <a:tr h="174712">
                <a:tc>
                  <a:txBody>
                    <a:bodyPr/>
                    <a:lstStyle/>
                    <a:p>
                      <a:pPr defTabSz="1087470">
                        <a:spcBef>
                          <a:spcPct val="0"/>
                        </a:spcBef>
                        <a:spcAft>
                          <a:spcPts val="100"/>
                        </a:spcAft>
                        <a:defRPr/>
                      </a:pPr>
                      <a:r>
                        <a:rPr lang="de-DE" sz="700" b="1" noProof="1">
                          <a:solidFill>
                            <a:schemeClr val="bg2">
                              <a:lumMod val="75000"/>
                            </a:schemeClr>
                          </a:solidFill>
                          <a:latin typeface="+mn-lt"/>
                        </a:rPr>
                        <a:t>{{Compliance USE CASE Title 2}}</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{{COD2}}</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{{COA2}}</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2511762"/>
                  </a:ext>
                </a:extLst>
              </a:tr>
            </a:tbl>
          </a:graphicData>
        </a:graphic>
      </p:graphicFrame>
      <p:sp>
        <p:nvSpPr>
          <p:cNvPr id="4" name="TextBox 3">
            <a:extLst>
              <a:ext uri="{FF2B5EF4-FFF2-40B4-BE49-F238E27FC236}">
                <a16:creationId xmlns:a16="http://schemas.microsoft.com/office/drawing/2014/main" id="{0F67DBE4-9CBF-FEFF-84CF-833AD8E33CCC}"/>
              </a:ext>
            </a:extLst>
          </p:cNvPr>
          <p:cNvSpPr txBox="1"/>
          <p:nvPr/>
        </p:nvSpPr>
        <p:spPr>
          <a:xfrm>
            <a:off x="3103953" y="1707804"/>
            <a:ext cx="115004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3" name="TextBox 42">
            <a:extLst>
              <a:ext uri="{FF2B5EF4-FFF2-40B4-BE49-F238E27FC236}">
                <a16:creationId xmlns:a16="http://schemas.microsoft.com/office/drawing/2014/main" id="{97EE9FCA-7F3F-D7B0-271C-A4AD692743D0}"/>
              </a:ext>
            </a:extLst>
          </p:cNvPr>
          <p:cNvSpPr txBox="1"/>
          <p:nvPr/>
        </p:nvSpPr>
        <p:spPr>
          <a:xfrm>
            <a:off x="3103583" y="5708420"/>
            <a:ext cx="1016697"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sp>
        <p:nvSpPr>
          <p:cNvPr id="49" name="TextBox 48">
            <a:extLst>
              <a:ext uri="{FF2B5EF4-FFF2-40B4-BE49-F238E27FC236}">
                <a16:creationId xmlns:a16="http://schemas.microsoft.com/office/drawing/2014/main" id="{BE1BE022-B831-E5E4-2646-7C5311FCF4AF}"/>
              </a:ext>
            </a:extLst>
          </p:cNvPr>
          <p:cNvSpPr txBox="1"/>
          <p:nvPr/>
        </p:nvSpPr>
        <p:spPr>
          <a:xfrm>
            <a:off x="10785693" y="1707804"/>
            <a:ext cx="1802296"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53" name="BOX_CUSTOMER_SUCCESS">
            <a:extLst>
              <a:ext uri="{FF2B5EF4-FFF2-40B4-BE49-F238E27FC236}">
                <a16:creationId xmlns:a16="http://schemas.microsoft.com/office/drawing/2014/main" id="{6EC3B42E-E75A-3A1D-F499-13F94EA65CE8}"/>
              </a:ext>
            </a:extLst>
          </p:cNvPr>
          <p:cNvGraphicFramePr>
            <a:graphicFrameLocks noGrp="1"/>
          </p:cNvGraphicFramePr>
          <p:nvPr>
            <p:extLst>
              <p:ext uri="{D42A27DB-BD31-4B8C-83A1-F6EECF244321}">
                <p14:modId xmlns:p14="http://schemas.microsoft.com/office/powerpoint/2010/main" val="3908647366"/>
              </p:ext>
            </p:extLst>
          </p:nvPr>
        </p:nvGraphicFramePr>
        <p:xfrm>
          <a:off x="8148439" y="5853913"/>
          <a:ext cx="3661179" cy="304800"/>
        </p:xfrm>
        <a:graphic>
          <a:graphicData uri="http://schemas.openxmlformats.org/drawingml/2006/table">
            <a:tbl>
              <a:tblPr firstRow="1" bandRow="1">
                <a:tableStyleId>{2D5ABB26-0587-4C30-8999-92F81FD0307C}</a:tableStyleId>
              </a:tblPr>
              <a:tblGrid>
                <a:gridCol w="2638936">
                  <a:extLst>
                    <a:ext uri="{9D8B030D-6E8A-4147-A177-3AD203B41FA5}">
                      <a16:colId xmlns:a16="http://schemas.microsoft.com/office/drawing/2014/main" val="3837609629"/>
                    </a:ext>
                  </a:extLst>
                </a:gridCol>
                <a:gridCol w="486604">
                  <a:extLst>
                    <a:ext uri="{9D8B030D-6E8A-4147-A177-3AD203B41FA5}">
                      <a16:colId xmlns:a16="http://schemas.microsoft.com/office/drawing/2014/main" val="3776688703"/>
                    </a:ext>
                  </a:extLst>
                </a:gridCol>
                <a:gridCol w="535639">
                  <a:extLst>
                    <a:ext uri="{9D8B030D-6E8A-4147-A177-3AD203B41FA5}">
                      <a16:colId xmlns:a16="http://schemas.microsoft.com/office/drawing/2014/main" val="1080254677"/>
                    </a:ext>
                  </a:extLst>
                </a:gridCol>
              </a:tblGrid>
              <a:tr h="0">
                <a:tc>
                  <a:txBody>
                    <a:bodyPr/>
                    <a:lstStyle/>
                    <a:p>
                      <a:pPr marL="0" marR="0" lvl="0" indent="0" algn="l" defTabSz="913578" rtl="0" eaLnBrk="1" fontAlgn="auto" latinLnBrk="0" hangingPunct="1">
                        <a:lnSpc>
                          <a:spcPct val="100000"/>
                        </a:lnSpc>
                        <a:spcBef>
                          <a:spcPct val="0"/>
                        </a:spcBef>
                        <a:spcAft>
                          <a:spcPts val="100"/>
                        </a:spcAft>
                        <a:buClrTx/>
                        <a:buSzTx/>
                        <a:buFontTx/>
                        <a:buNone/>
                        <a:tabLst/>
                        <a:defRPr/>
                      </a:pPr>
                      <a:r>
                        <a:rPr lang="de-DE" sz="700" b="1" noProof="1">
                          <a:solidFill>
                            <a:schemeClr val="bg2">
                              <a:lumMod val="75000"/>
                            </a:schemeClr>
                          </a:solidFill>
                          <a:latin typeface="+mn-lt"/>
                        </a:rPr>
                        <a:t>{{Customer Success USE CASE Title 1}}</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{{CUD1}}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{{CUA1}}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bl>
          </a:graphicData>
        </a:graphic>
      </p:graphicFrame>
      <p:sp>
        <p:nvSpPr>
          <p:cNvPr id="54" name="TextBox 53">
            <a:extLst>
              <a:ext uri="{FF2B5EF4-FFF2-40B4-BE49-F238E27FC236}">
                <a16:creationId xmlns:a16="http://schemas.microsoft.com/office/drawing/2014/main" id="{9A22D1B1-B8F2-D837-DA9F-5307898858B4}"/>
              </a:ext>
            </a:extLst>
          </p:cNvPr>
          <p:cNvSpPr txBox="1"/>
          <p:nvPr/>
        </p:nvSpPr>
        <p:spPr>
          <a:xfrm>
            <a:off x="10806429" y="5766865"/>
            <a:ext cx="961501" cy="107722"/>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700" b="1" kern="0">
                <a:latin typeface="72 Brand" panose="020B0504030603020204" pitchFamily="34" charset="0"/>
                <a:ea typeface="Arial Unicode MS" pitchFamily="34" charset="-128"/>
                <a:cs typeface="Arial Unicode MS" pitchFamily="34" charset="-128"/>
              </a:rPr>
              <a:t>Delivery    Adoption</a:t>
            </a:r>
          </a:p>
        </p:txBody>
      </p:sp>
      <p:graphicFrame>
        <p:nvGraphicFramePr>
          <p:cNvPr id="7" name="Chart 6">
            <a:extLst>
              <a:ext uri="{FF2B5EF4-FFF2-40B4-BE49-F238E27FC236}">
                <a16:creationId xmlns:a16="http://schemas.microsoft.com/office/drawing/2014/main" id="{7B54F62E-E796-A1C4-C854-76A20C3909C9}"/>
              </a:ext>
            </a:extLst>
          </p:cNvPr>
          <p:cNvGraphicFramePr/>
          <p:nvPr/>
        </p:nvGraphicFramePr>
        <p:xfrm>
          <a:off x="4820400" y="4106492"/>
          <a:ext cx="2573216" cy="2184833"/>
        </p:xfrm>
        <a:graphic>
          <a:graphicData uri="http://schemas.openxmlformats.org/drawingml/2006/chart">
            <c:chart xmlns:c="http://schemas.openxmlformats.org/drawingml/2006/chart" xmlns:r="http://schemas.openxmlformats.org/officeDocument/2006/relationships" r:id="rId7"/>
          </a:graphicData>
        </a:graphic>
      </p:graphicFrame>
      <p:sp>
        <p:nvSpPr>
          <p:cNvPr id="22" name="Rectangle: Rounded Corners 21">
            <a:extLst>
              <a:ext uri="{FF2B5EF4-FFF2-40B4-BE49-F238E27FC236}">
                <a16:creationId xmlns:a16="http://schemas.microsoft.com/office/drawing/2014/main" id="{57C53294-7C77-F68E-9F05-FC126D4691B2}"/>
              </a:ext>
            </a:extLst>
          </p:cNvPr>
          <p:cNvSpPr/>
          <p:nvPr/>
        </p:nvSpPr>
        <p:spPr bwMode="gray">
          <a:xfrm>
            <a:off x="6408429" y="3821591"/>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rPr>
              <a:t>ADOPTED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23" name="Rectangle: Rounded Corners 22">
            <a:extLst>
              <a:ext uri="{FF2B5EF4-FFF2-40B4-BE49-F238E27FC236}">
                <a16:creationId xmlns:a16="http://schemas.microsoft.com/office/drawing/2014/main" id="{A46654CB-8B4D-B2C4-5516-2DA55EF74588}"/>
              </a:ext>
            </a:extLst>
          </p:cNvPr>
          <p:cNvSpPr/>
          <p:nvPr/>
        </p:nvSpPr>
        <p:spPr bwMode="gray">
          <a:xfrm>
            <a:off x="4396926" y="402288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tx1">
                    <a:lumMod val="50000"/>
                    <a:lumOff val="50000"/>
                  </a:schemeClr>
                </a:solidFill>
                <a:latin typeface="+mn-lt"/>
                <a:ea typeface="Arial Unicode MS" pitchFamily="34" charset="-128"/>
                <a:cs typeface="Arial Unicode MS" pitchFamily="34" charset="-128"/>
              </a:rPr>
              <a:t>F</a:t>
            </a:r>
            <a:r>
              <a:rPr lang="en-US" sz="1000" b="1" kern="0">
                <a:solidFill>
                  <a:schemeClr val="tx1">
                    <a:lumMod val="50000"/>
                    <a:lumOff val="50000"/>
                  </a:schemeClr>
                </a:solidFill>
                <a:latin typeface="+mn-lt"/>
                <a:ea typeface="Arial Unicode MS" pitchFamily="34" charset="-128"/>
                <a:cs typeface="Arial Unicode MS" pitchFamily="34" charset="-128"/>
              </a:rPr>
              <a:t>ORECASTED USE CASES</a:t>
            </a:r>
            <a:endParaRPr kumimoji="0" lang="en-DE" sz="1000" b="1" i="0" u="none" strike="noStrike" kern="0" cap="none" spc="0" normalizeH="0" baseline="0" noProof="0">
              <a:ln>
                <a:noFill/>
              </a:ln>
              <a:solidFill>
                <a:schemeClr val="tx1">
                  <a:lumMod val="50000"/>
                  <a:lumOff val="50000"/>
                </a:schemeClr>
              </a:solidFill>
              <a:effectLst/>
              <a:uLnTx/>
              <a:uFillTx/>
              <a:latin typeface="+mn-lt"/>
              <a:ea typeface="Arial Unicode MS" pitchFamily="34" charset="-128"/>
              <a:cs typeface="Arial Unicode MS" pitchFamily="34" charset="-128"/>
            </a:endParaRPr>
          </a:p>
        </p:txBody>
      </p:sp>
      <p:sp>
        <p:nvSpPr>
          <p:cNvPr id="25" name="Rectangle: Rounded Corners 24">
            <a:extLst>
              <a:ext uri="{FF2B5EF4-FFF2-40B4-BE49-F238E27FC236}">
                <a16:creationId xmlns:a16="http://schemas.microsoft.com/office/drawing/2014/main" id="{5D3A3200-4CF1-1AE0-FB38-8F09330B7E03}"/>
              </a:ext>
            </a:extLst>
          </p:cNvPr>
          <p:cNvSpPr/>
          <p:nvPr/>
        </p:nvSpPr>
        <p:spPr bwMode="gray">
          <a:xfrm>
            <a:off x="6811336" y="5888635"/>
            <a:ext cx="1097280" cy="369332"/>
          </a:xfrm>
          <a:prstGeom prst="round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000" b="1" kern="0">
                <a:solidFill>
                  <a:schemeClr val="bg1">
                    <a:lumMod val="75000"/>
                  </a:schemeClr>
                </a:solidFill>
                <a:latin typeface="+mn-lt"/>
                <a:ea typeface="Arial Unicode MS" pitchFamily="34" charset="-128"/>
                <a:cs typeface="Arial Unicode MS" pitchFamily="34" charset="-128"/>
              </a:rPr>
              <a:t>ADOPTION</a:t>
            </a:r>
            <a:br>
              <a:rPr lang="de-DE" sz="1000" b="1" kern="0">
                <a:solidFill>
                  <a:schemeClr val="bg1">
                    <a:lumMod val="75000"/>
                  </a:schemeClr>
                </a:solidFill>
                <a:latin typeface="+mn-lt"/>
                <a:ea typeface="Arial Unicode MS" pitchFamily="34" charset="-128"/>
                <a:cs typeface="Arial Unicode MS" pitchFamily="34" charset="-128"/>
              </a:rPr>
            </a:br>
            <a:r>
              <a:rPr lang="de-DE" sz="1000" b="1" kern="0">
                <a:solidFill>
                  <a:schemeClr val="bg1">
                    <a:lumMod val="75000"/>
                  </a:schemeClr>
                </a:solidFill>
                <a:latin typeface="+mn-lt"/>
                <a:ea typeface="Arial Unicode MS" pitchFamily="34" charset="-128"/>
                <a:cs typeface="Arial Unicode MS" pitchFamily="34" charset="-128"/>
              </a:rPr>
              <a:t>SCHEDULED</a:t>
            </a:r>
            <a:endParaRPr kumimoji="0" lang="en-DE" sz="1000" b="1" i="0" u="none" strike="noStrike" kern="0" cap="none" spc="0" normalizeH="0" baseline="0" noProof="0">
              <a:ln>
                <a:noFill/>
              </a:ln>
              <a:solidFill>
                <a:schemeClr val="bg1">
                  <a:lumMod val="75000"/>
                </a:schemeClr>
              </a:solidFill>
              <a:effectLst/>
              <a:uLnTx/>
              <a:uFillTx/>
              <a:latin typeface="+mn-lt"/>
              <a:ea typeface="Arial Unicode MS" pitchFamily="34" charset="-128"/>
              <a:cs typeface="Arial Unicode MS" pitchFamily="34" charset="-128"/>
            </a:endParaRPr>
          </a:p>
        </p:txBody>
      </p:sp>
      <p:sp>
        <p:nvSpPr>
          <p:cNvPr id="48" name="Rectangle 47">
            <a:extLst>
              <a:ext uri="{FF2B5EF4-FFF2-40B4-BE49-F238E27FC236}">
                <a16:creationId xmlns:a16="http://schemas.microsoft.com/office/drawing/2014/main" id="{C98C732F-1085-AF18-A648-A910D4228D3E}"/>
              </a:ext>
            </a:extLst>
          </p:cNvPr>
          <p:cNvSpPr>
            <a:spLocks/>
          </p:cNvSpPr>
          <p:nvPr/>
        </p:nvSpPr>
        <p:spPr bwMode="gray">
          <a:xfrm>
            <a:off x="950606" y="5450042"/>
            <a:ext cx="2743200" cy="240873"/>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b="1" kern="0">
                <a:solidFill>
                  <a:schemeClr val="tx2">
                    <a:lumMod val="75000"/>
                  </a:schemeClr>
                </a:solidFill>
                <a:latin typeface="+mn-lt"/>
                <a:ea typeface="Arial Unicode MS" pitchFamily="34" charset="-128"/>
                <a:cs typeface="Arial Unicode MS" pitchFamily="34" charset="-128"/>
              </a:rPr>
              <a:t>COMPLIANCE</a:t>
            </a:r>
            <a:endParaRPr kumimoji="0" lang="en-DE" sz="1600" b="1" i="0" u="none" strike="noStrike" kern="0" cap="none" spc="0" normalizeH="0" baseline="0" noProof="0">
              <a:ln>
                <a:noFill/>
              </a:ln>
              <a:solidFill>
                <a:schemeClr val="tx2">
                  <a:lumMod val="75000"/>
                </a:schemeClr>
              </a:solidFill>
              <a:effectLst/>
              <a:uLnTx/>
              <a:uFillTx/>
              <a:latin typeface="+mn-lt"/>
              <a:ea typeface="Arial Unicode MS" pitchFamily="34" charset="-128"/>
              <a:cs typeface="Arial Unicode MS" pitchFamily="34" charset="-128"/>
            </a:endParaRPr>
          </a:p>
        </p:txBody>
      </p:sp>
      <p:graphicFrame>
        <p:nvGraphicFramePr>
          <p:cNvPr id="15" name="BOX_MARKETING">
            <a:extLst>
              <a:ext uri="{FF2B5EF4-FFF2-40B4-BE49-F238E27FC236}">
                <a16:creationId xmlns:a16="http://schemas.microsoft.com/office/drawing/2014/main" id="{303EF505-49D3-B2EC-0731-684336D010A9}"/>
              </a:ext>
            </a:extLst>
          </p:cNvPr>
          <p:cNvGraphicFramePr>
            <a:graphicFrameLocks noGrp="1"/>
          </p:cNvGraphicFramePr>
          <p:nvPr>
            <p:extLst>
              <p:ext uri="{D42A27DB-BD31-4B8C-83A1-F6EECF244321}">
                <p14:modId xmlns:p14="http://schemas.microsoft.com/office/powerpoint/2010/main" val="2588818146"/>
              </p:ext>
            </p:extLst>
          </p:nvPr>
        </p:nvGraphicFramePr>
        <p:xfrm>
          <a:off x="553081" y="1807904"/>
          <a:ext cx="3578027" cy="3349233"/>
        </p:xfrm>
        <a:graphic>
          <a:graphicData uri="http://schemas.openxmlformats.org/drawingml/2006/table">
            <a:tbl>
              <a:tblPr firstRow="1" bandRow="1">
                <a:tableStyleId>{2D5ABB26-0587-4C30-8999-92F81FD0307C}</a:tableStyleId>
              </a:tblPr>
              <a:tblGrid>
                <a:gridCol w="2433473">
                  <a:extLst>
                    <a:ext uri="{9D8B030D-6E8A-4147-A177-3AD203B41FA5}">
                      <a16:colId xmlns:a16="http://schemas.microsoft.com/office/drawing/2014/main" val="3837609629"/>
                    </a:ext>
                  </a:extLst>
                </a:gridCol>
                <a:gridCol w="572277">
                  <a:extLst>
                    <a:ext uri="{9D8B030D-6E8A-4147-A177-3AD203B41FA5}">
                      <a16:colId xmlns:a16="http://schemas.microsoft.com/office/drawing/2014/main" val="3776688703"/>
                    </a:ext>
                  </a:extLst>
                </a:gridCol>
                <a:gridCol w="572277">
                  <a:extLst>
                    <a:ext uri="{9D8B030D-6E8A-4147-A177-3AD203B41FA5}">
                      <a16:colId xmlns:a16="http://schemas.microsoft.com/office/drawing/2014/main" val="4047630861"/>
                    </a:ext>
                  </a:extLst>
                </a:gridCol>
              </a:tblGrid>
              <a:tr h="206269">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1}}</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{{MD1}}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54575"/>
                  </a:ext>
                </a:extLst>
              </a:tr>
              <a:tr h="203533">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2}}</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{{MD1}}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{{MA2}}</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222422"/>
                  </a:ext>
                </a:extLst>
              </a:tr>
              <a:tr h="203533">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3}}</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   {{MD1}}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{{MA3}}</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1836275"/>
                  </a:ext>
                </a:extLst>
              </a:tr>
              <a:tr h="203533">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4}}</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 {{MD4}}</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{{MA4}}</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724157"/>
                  </a:ext>
                </a:extLst>
              </a:tr>
              <a:tr h="330600">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5}}</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{{MD5}}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{{MA5}}</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835029"/>
                  </a:ext>
                </a:extLst>
              </a:tr>
              <a:tr h="422722">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6}}</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{{MD6}}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{{MA6}}</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270968"/>
                  </a:ext>
                </a:extLst>
              </a:tr>
              <a:tr h="532317">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7}}</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{{MD7}}</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{{MA7}}</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7829647"/>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8}}</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{{MD8}}</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{{MA8}}</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34038"/>
                  </a:ext>
                </a:extLst>
              </a:tr>
              <a:tr h="313127">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9}}</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{{MD9}}</a:t>
                      </a:r>
                      <a:endParaRPr lang="en-US" sz="700" dirty="0"/>
                    </a:p>
                    <a:p>
                      <a:pPr marL="0" marR="0" lvl="0" indent="0" algn="ctr" defTabSz="1088558" rtl="0" eaLnBrk="1" fontAlgn="auto" latinLnBrk="0" hangingPunct="1">
                        <a:lnSpc>
                          <a:spcPct val="100000"/>
                        </a:lnSpc>
                        <a:spcBef>
                          <a:spcPts val="0"/>
                        </a:spcBef>
                        <a:spcAft>
                          <a:spcPts val="0"/>
                        </a:spcAft>
                        <a:buClrTx/>
                        <a:buSzTx/>
                        <a:buFontTx/>
                        <a:buNone/>
                        <a:tabLst/>
                        <a:defRPr/>
                      </a:pP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{{MA9}}</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1236838"/>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10}}</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{{MD10}}</a:t>
                      </a:r>
                      <a:r>
                        <a:rPr lang="en-US" sz="700" dirty="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{{MA10}}</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810409"/>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11}}</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{{MD11}}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{{MA11}}</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4926700"/>
                  </a:ext>
                </a:extLst>
              </a:tr>
              <a:tr h="206824">
                <a:tc>
                  <a:txBody>
                    <a:bodyPr/>
                    <a:lstStyle/>
                    <a:p>
                      <a:pPr defTabSz="1087470">
                        <a:spcBef>
                          <a:spcPct val="0"/>
                        </a:spcBef>
                        <a:spcAft>
                          <a:spcPts val="100"/>
                        </a:spcAft>
                        <a:defRPr/>
                      </a:pPr>
                      <a:r>
                        <a:rPr lang="de-DE" sz="700" b="1" noProof="1">
                          <a:solidFill>
                            <a:schemeClr val="bg2">
                              <a:lumMod val="75000"/>
                            </a:schemeClr>
                          </a:solidFill>
                          <a:latin typeface="+mn-lt"/>
                        </a:rPr>
                        <a:t>{{Marketing USE CASE Title 12}}</a:t>
                      </a:r>
                      <a:endParaRPr lang="de-DE" sz="700" b="1" noProof="1">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de-DE" sz="700" dirty="0"/>
                        <a:t>{{MD12}}</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de-DE" sz="700" dirty="0"/>
                        <a:t>{{MA12}}</a:t>
                      </a:r>
                      <a:endParaRPr lang="en-US" sz="7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85793"/>
                  </a:ext>
                </a:extLst>
              </a:tr>
            </a:tbl>
          </a:graphicData>
        </a:graphic>
      </p:graphicFrame>
    </p:spTree>
    <p:extLst>
      <p:ext uri="{BB962C8B-B14F-4D97-AF65-F5344CB8AC3E}">
        <p14:creationId xmlns:p14="http://schemas.microsoft.com/office/powerpoint/2010/main" val="226590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B6520-085D-20BB-C21A-283A4F6CA531}"/>
            </a:ext>
          </a:extLst>
        </p:cNvPr>
        <p:cNvGrpSpPr/>
        <p:nvPr/>
      </p:nvGrpSpPr>
      <p:grpSpPr>
        <a:xfrm>
          <a:off x="0" y="0"/>
          <a:ext cx="0" cy="0"/>
          <a:chOff x="0" y="0"/>
          <a:chExt cx="0" cy="0"/>
        </a:xfrm>
      </p:grpSpPr>
      <p:sp>
        <p:nvSpPr>
          <p:cNvPr id="3" name="Pentagon 9">
            <a:extLst>
              <a:ext uri="{FF2B5EF4-FFF2-40B4-BE49-F238E27FC236}">
                <a16:creationId xmlns:a16="http://schemas.microsoft.com/office/drawing/2014/main" id="{6A21158E-DEF0-AD92-A318-201230DD7A7C}"/>
              </a:ext>
            </a:extLst>
          </p:cNvPr>
          <p:cNvSpPr>
            <a:spLocks/>
          </p:cNvSpPr>
          <p:nvPr/>
        </p:nvSpPr>
        <p:spPr>
          <a:xfrm>
            <a:off x="10930231" y="1734344"/>
            <a:ext cx="919353" cy="229922"/>
          </a:xfrm>
          <a:prstGeom prst="rect">
            <a:avLst/>
          </a:prstGeom>
          <a:solidFill>
            <a:srgbClr val="F3FB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endPar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endParaRPr>
          </a:p>
        </p:txBody>
      </p:sp>
      <p:graphicFrame>
        <p:nvGraphicFramePr>
          <p:cNvPr id="12" name="think-cell data - do not delete" hidden="1">
            <a:extLst>
              <a:ext uri="{FF2B5EF4-FFF2-40B4-BE49-F238E27FC236}">
                <a16:creationId xmlns:a16="http://schemas.microsoft.com/office/drawing/2014/main" id="{C9A4B23C-897A-470B-19C4-BA13E705FF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2" name="think-cell data - do not delete" hidden="1">
                        <a:extLst>
                          <a:ext uri="{FF2B5EF4-FFF2-40B4-BE49-F238E27FC236}">
                            <a16:creationId xmlns:a16="http://schemas.microsoft.com/office/drawing/2014/main" id="{C9A4B23C-897A-470B-19C4-BA13E705FF2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07FC7F1-C847-C727-EA46-937BD6D3F398}"/>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Adoption </a:t>
            </a:r>
            <a:r>
              <a:rPr lang="de-DE" noProof="1">
                <a:solidFill>
                  <a:srgbClr val="0070F2"/>
                </a:solidFill>
              </a:rPr>
              <a:t>| </a:t>
            </a:r>
            <a:r>
              <a:rPr lang="de-DE" noProof="1"/>
              <a:t>Delivery Roadmap 2026</a:t>
            </a:r>
          </a:p>
        </p:txBody>
      </p:sp>
      <p:sp>
        <p:nvSpPr>
          <p:cNvPr id="4" name="TextBox 3">
            <a:extLst>
              <a:ext uri="{FF2B5EF4-FFF2-40B4-BE49-F238E27FC236}">
                <a16:creationId xmlns:a16="http://schemas.microsoft.com/office/drawing/2014/main" id="{14ABA7DF-9AE7-0D01-33AC-0B498BC3B393}"/>
              </a:ext>
            </a:extLst>
          </p:cNvPr>
          <p:cNvSpPr txBox="1"/>
          <p:nvPr/>
        </p:nvSpPr>
        <p:spPr>
          <a:xfrm rot="16200000">
            <a:off x="9858393" y="4299893"/>
            <a:ext cx="4379404" cy="123111"/>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800" kern="0" noProof="1">
                <a:latin typeface="72 Brand" panose="020B0504030603020204" pitchFamily="34" charset="0"/>
                <a:ea typeface="Arial Unicode MS" pitchFamily="34" charset="-128"/>
                <a:cs typeface="Arial Unicode MS" pitchFamily="34" charset="-128"/>
              </a:rPr>
              <a:t>The roadmap is subject to changes based on standard CDP deliveries and OCV team capacity. </a:t>
            </a:r>
          </a:p>
        </p:txBody>
      </p:sp>
      <p:sp>
        <p:nvSpPr>
          <p:cNvPr id="102" name="Rectangle 101">
            <a:extLst>
              <a:ext uri="{FF2B5EF4-FFF2-40B4-BE49-F238E27FC236}">
                <a16:creationId xmlns:a16="http://schemas.microsoft.com/office/drawing/2014/main" id="{06BC4695-FB1C-853E-948F-E2B4A3717F94}"/>
              </a:ext>
            </a:extLst>
          </p:cNvPr>
          <p:cNvSpPr>
            <a:spLocks/>
          </p:cNvSpPr>
          <p:nvPr/>
        </p:nvSpPr>
        <p:spPr bwMode="gray">
          <a:xfrm>
            <a:off x="987477" y="1443138"/>
            <a:ext cx="10862107" cy="109209"/>
          </a:xfrm>
          <a:prstGeom prst="rect">
            <a:avLst/>
          </a:prstGeom>
          <a:solidFill>
            <a:srgbClr val="999999">
              <a:lumMod val="20000"/>
              <a:lumOff val="80000"/>
              <a:alpha val="50196"/>
            </a:srgbClr>
          </a:solidFill>
          <a:ln w="28575" algn="ctr">
            <a:solidFill>
              <a:srgbClr val="FFFFFF"/>
            </a:solid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3" name="TextBox 5">
            <a:extLst>
              <a:ext uri="{FF2B5EF4-FFF2-40B4-BE49-F238E27FC236}">
                <a16:creationId xmlns:a16="http://schemas.microsoft.com/office/drawing/2014/main" id="{B5BD0ADC-0361-30E4-BA73-2AD0A56D6827}"/>
              </a:ext>
            </a:extLst>
          </p:cNvPr>
          <p:cNvSpPr txBox="1"/>
          <p:nvPr/>
        </p:nvSpPr>
        <p:spPr>
          <a:xfrm>
            <a:off x="3237511" y="1565166"/>
            <a:ext cx="1249540" cy="200006"/>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spcAft>
                <a:spcPts val="600"/>
              </a:spcAft>
              <a:defRPr/>
            </a:pPr>
            <a:r>
              <a:rPr lang="de-DE" sz="700" kern="0" noProof="1">
                <a:latin typeface="+mn-lt"/>
              </a:rPr>
              <a:t>RD11.25</a:t>
            </a:r>
          </a:p>
        </p:txBody>
      </p:sp>
      <p:sp>
        <p:nvSpPr>
          <p:cNvPr id="104" name="Diamond 103">
            <a:extLst>
              <a:ext uri="{FF2B5EF4-FFF2-40B4-BE49-F238E27FC236}">
                <a16:creationId xmlns:a16="http://schemas.microsoft.com/office/drawing/2014/main" id="{F0920C42-71C0-65A0-04FD-CB6A9B78362B}"/>
              </a:ext>
            </a:extLst>
          </p:cNvPr>
          <p:cNvSpPr/>
          <p:nvPr/>
        </p:nvSpPr>
        <p:spPr bwMode="gray">
          <a:xfrm>
            <a:off x="3806335"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5" name="Diamond 104">
            <a:extLst>
              <a:ext uri="{FF2B5EF4-FFF2-40B4-BE49-F238E27FC236}">
                <a16:creationId xmlns:a16="http://schemas.microsoft.com/office/drawing/2014/main" id="{8810A042-2F96-1DF8-C27C-3927345AC352}"/>
              </a:ext>
            </a:extLst>
          </p:cNvPr>
          <p:cNvSpPr/>
          <p:nvPr/>
        </p:nvSpPr>
        <p:spPr bwMode="gray">
          <a:xfrm>
            <a:off x="5587682"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6" name="Rectangle 105">
            <a:extLst>
              <a:ext uri="{FF2B5EF4-FFF2-40B4-BE49-F238E27FC236}">
                <a16:creationId xmlns:a16="http://schemas.microsoft.com/office/drawing/2014/main" id="{77A13AA3-2AD8-3A9A-5F3F-FED022FE489D}"/>
              </a:ext>
            </a:extLst>
          </p:cNvPr>
          <p:cNvSpPr/>
          <p:nvPr/>
        </p:nvSpPr>
        <p:spPr bwMode="gray">
          <a:xfrm>
            <a:off x="872806" y="926295"/>
            <a:ext cx="682027" cy="215713"/>
          </a:xfrm>
          <a:prstGeom prst="rect">
            <a:avLst/>
          </a:prstGeom>
          <a:noFill/>
          <a:ln w="12700"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4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2025</a:t>
            </a:r>
          </a:p>
        </p:txBody>
      </p:sp>
      <p:sp>
        <p:nvSpPr>
          <p:cNvPr id="107" name="Rectangle 106">
            <a:extLst>
              <a:ext uri="{FF2B5EF4-FFF2-40B4-BE49-F238E27FC236}">
                <a16:creationId xmlns:a16="http://schemas.microsoft.com/office/drawing/2014/main" id="{F91C73A3-41D4-E20A-20AA-AAFA4D6E0737}"/>
              </a:ext>
            </a:extLst>
          </p:cNvPr>
          <p:cNvSpPr>
            <a:spLocks/>
          </p:cNvSpPr>
          <p:nvPr/>
        </p:nvSpPr>
        <p:spPr bwMode="gray">
          <a:xfrm>
            <a:off x="2186370" y="1165578"/>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913030" fontAlgn="base">
              <a:spcBef>
                <a:spcPct val="50000"/>
              </a:spcBef>
              <a:spcAft>
                <a:spcPct val="0"/>
              </a:spcAft>
              <a:buClr>
                <a:srgbClr val="F0AB00"/>
              </a:buClr>
              <a:buSzPct val="80000"/>
            </a:pPr>
            <a:r>
              <a:rPr lang="de-DE" sz="1200" kern="0" noProof="1">
                <a:solidFill>
                  <a:srgbClr val="000000"/>
                </a:solidFill>
                <a:latin typeface="72 Brand" panose="020B0504030603020204" pitchFamily="34" charset="0"/>
                <a:cs typeface="Arial Unicode MS" pitchFamily="34" charset="-128"/>
              </a:rPr>
              <a:t>SEP</a:t>
            </a:r>
          </a:p>
        </p:txBody>
      </p:sp>
      <p:sp>
        <p:nvSpPr>
          <p:cNvPr id="108" name="Rectangle 107">
            <a:extLst>
              <a:ext uri="{FF2B5EF4-FFF2-40B4-BE49-F238E27FC236}">
                <a16:creationId xmlns:a16="http://schemas.microsoft.com/office/drawing/2014/main" id="{E2D5963C-69CB-9963-64C5-9FA1D6661986}"/>
              </a:ext>
            </a:extLst>
          </p:cNvPr>
          <p:cNvSpPr>
            <a:spLocks/>
          </p:cNvSpPr>
          <p:nvPr/>
        </p:nvSpPr>
        <p:spPr bwMode="gray">
          <a:xfrm>
            <a:off x="2777073" y="1166685"/>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OCT</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9" name="Rectangle 108">
            <a:extLst>
              <a:ext uri="{FF2B5EF4-FFF2-40B4-BE49-F238E27FC236}">
                <a16:creationId xmlns:a16="http://schemas.microsoft.com/office/drawing/2014/main" id="{B64E3EB4-BA5E-F881-64F3-6F665F763CD6}"/>
              </a:ext>
            </a:extLst>
          </p:cNvPr>
          <p:cNvSpPr>
            <a:spLocks/>
          </p:cNvSpPr>
          <p:nvPr/>
        </p:nvSpPr>
        <p:spPr bwMode="gray">
          <a:xfrm>
            <a:off x="3367776" y="1167792"/>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NOV</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BFF2BE53-9320-C579-2A96-64B7FED53C68}"/>
              </a:ext>
            </a:extLst>
          </p:cNvPr>
          <p:cNvSpPr>
            <a:spLocks/>
          </p:cNvSpPr>
          <p:nvPr/>
        </p:nvSpPr>
        <p:spPr bwMode="gray">
          <a:xfrm>
            <a:off x="3958479" y="1163364"/>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DEC</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1" name="Rectangle 110">
            <a:extLst>
              <a:ext uri="{FF2B5EF4-FFF2-40B4-BE49-F238E27FC236}">
                <a16:creationId xmlns:a16="http://schemas.microsoft.com/office/drawing/2014/main" id="{AF9D84E9-CED3-0AC5-C370-A8BBC7E9A3A8}"/>
              </a:ext>
            </a:extLst>
          </p:cNvPr>
          <p:cNvSpPr>
            <a:spLocks/>
          </p:cNvSpPr>
          <p:nvPr/>
        </p:nvSpPr>
        <p:spPr bwMode="gray">
          <a:xfrm>
            <a:off x="4549182" y="1173327"/>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JAN</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2" name="Rectangle 111">
            <a:extLst>
              <a:ext uri="{FF2B5EF4-FFF2-40B4-BE49-F238E27FC236}">
                <a16:creationId xmlns:a16="http://schemas.microsoft.com/office/drawing/2014/main" id="{35633E18-F01B-2431-3F4A-EAD4D38E4D89}"/>
              </a:ext>
            </a:extLst>
          </p:cNvPr>
          <p:cNvSpPr>
            <a:spLocks/>
          </p:cNvSpPr>
          <p:nvPr/>
        </p:nvSpPr>
        <p:spPr bwMode="gray">
          <a:xfrm>
            <a:off x="5139885" y="1174439"/>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a:rPr>
              <a:t>FEB</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3" name="Rectangle 112">
            <a:extLst>
              <a:ext uri="{FF2B5EF4-FFF2-40B4-BE49-F238E27FC236}">
                <a16:creationId xmlns:a16="http://schemas.microsoft.com/office/drawing/2014/main" id="{094E0CB2-F9B8-4B8E-C41E-31A2354FDFCD}"/>
              </a:ext>
            </a:extLst>
          </p:cNvPr>
          <p:cNvSpPr>
            <a:spLocks/>
          </p:cNvSpPr>
          <p:nvPr/>
        </p:nvSpPr>
        <p:spPr bwMode="gray">
          <a:xfrm>
            <a:off x="5730588" y="1168899"/>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MAR</a:t>
            </a:r>
          </a:p>
        </p:txBody>
      </p:sp>
      <p:sp>
        <p:nvSpPr>
          <p:cNvPr id="114" name="Rectangle 113">
            <a:extLst>
              <a:ext uri="{FF2B5EF4-FFF2-40B4-BE49-F238E27FC236}">
                <a16:creationId xmlns:a16="http://schemas.microsoft.com/office/drawing/2014/main" id="{18DFAAF4-7C9C-8F24-E777-0E6975A619BD}"/>
              </a:ext>
            </a:extLst>
          </p:cNvPr>
          <p:cNvSpPr>
            <a:spLocks/>
          </p:cNvSpPr>
          <p:nvPr/>
        </p:nvSpPr>
        <p:spPr bwMode="gray">
          <a:xfrm>
            <a:off x="6321291" y="1170006"/>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APR</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5" name="Rectangle 114">
            <a:extLst>
              <a:ext uri="{FF2B5EF4-FFF2-40B4-BE49-F238E27FC236}">
                <a16:creationId xmlns:a16="http://schemas.microsoft.com/office/drawing/2014/main" id="{78735B64-BD94-FA46-836C-198D6A594713}"/>
              </a:ext>
            </a:extLst>
          </p:cNvPr>
          <p:cNvSpPr>
            <a:spLocks/>
          </p:cNvSpPr>
          <p:nvPr/>
        </p:nvSpPr>
        <p:spPr bwMode="gray">
          <a:xfrm>
            <a:off x="6911994" y="1164471"/>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MAY</a:t>
            </a:r>
          </a:p>
        </p:txBody>
      </p:sp>
      <p:sp>
        <p:nvSpPr>
          <p:cNvPr id="116" name="Rectangle 115">
            <a:extLst>
              <a:ext uri="{FF2B5EF4-FFF2-40B4-BE49-F238E27FC236}">
                <a16:creationId xmlns:a16="http://schemas.microsoft.com/office/drawing/2014/main" id="{8D743D96-8465-5E24-12A4-88E67FF105C1}"/>
              </a:ext>
            </a:extLst>
          </p:cNvPr>
          <p:cNvSpPr>
            <a:spLocks/>
          </p:cNvSpPr>
          <p:nvPr/>
        </p:nvSpPr>
        <p:spPr bwMode="gray">
          <a:xfrm>
            <a:off x="7502697" y="1160043"/>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JUN</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7" name="Rectangle 116">
            <a:extLst>
              <a:ext uri="{FF2B5EF4-FFF2-40B4-BE49-F238E27FC236}">
                <a16:creationId xmlns:a16="http://schemas.microsoft.com/office/drawing/2014/main" id="{FE064A65-565A-BD35-0831-CEAE0CF7D939}"/>
              </a:ext>
            </a:extLst>
          </p:cNvPr>
          <p:cNvSpPr>
            <a:spLocks/>
          </p:cNvSpPr>
          <p:nvPr/>
        </p:nvSpPr>
        <p:spPr bwMode="gray">
          <a:xfrm>
            <a:off x="8093400" y="1161150"/>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JUL</a:t>
            </a:r>
          </a:p>
        </p:txBody>
      </p:sp>
      <p:sp>
        <p:nvSpPr>
          <p:cNvPr id="118" name="Rectangle 117">
            <a:extLst>
              <a:ext uri="{FF2B5EF4-FFF2-40B4-BE49-F238E27FC236}">
                <a16:creationId xmlns:a16="http://schemas.microsoft.com/office/drawing/2014/main" id="{464DD996-FA30-CBA6-DB8E-0B30EEF0292E}"/>
              </a:ext>
            </a:extLst>
          </p:cNvPr>
          <p:cNvSpPr>
            <a:spLocks/>
          </p:cNvSpPr>
          <p:nvPr/>
        </p:nvSpPr>
        <p:spPr bwMode="gray">
          <a:xfrm>
            <a:off x="8684103" y="1155615"/>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AUG</a:t>
            </a:r>
          </a:p>
        </p:txBody>
      </p:sp>
      <p:sp>
        <p:nvSpPr>
          <p:cNvPr id="119" name="Rectangle 118">
            <a:extLst>
              <a:ext uri="{FF2B5EF4-FFF2-40B4-BE49-F238E27FC236}">
                <a16:creationId xmlns:a16="http://schemas.microsoft.com/office/drawing/2014/main" id="{18AF5267-B214-ABB0-1182-15C6C36AAA28}"/>
              </a:ext>
            </a:extLst>
          </p:cNvPr>
          <p:cNvSpPr/>
          <p:nvPr/>
        </p:nvSpPr>
        <p:spPr bwMode="gray">
          <a:xfrm>
            <a:off x="4410083" y="926295"/>
            <a:ext cx="682027" cy="215713"/>
          </a:xfrm>
          <a:prstGeom prst="rect">
            <a:avLst/>
          </a:prstGeom>
          <a:noFill/>
          <a:ln w="12700"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4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2026</a:t>
            </a:r>
          </a:p>
        </p:txBody>
      </p:sp>
      <p:sp>
        <p:nvSpPr>
          <p:cNvPr id="120" name="Rectangle 119">
            <a:extLst>
              <a:ext uri="{FF2B5EF4-FFF2-40B4-BE49-F238E27FC236}">
                <a16:creationId xmlns:a16="http://schemas.microsoft.com/office/drawing/2014/main" id="{2D151DA6-A15D-F037-2A22-CC6DA496D042}"/>
              </a:ext>
            </a:extLst>
          </p:cNvPr>
          <p:cNvSpPr>
            <a:spLocks/>
          </p:cNvSpPr>
          <p:nvPr/>
        </p:nvSpPr>
        <p:spPr bwMode="gray">
          <a:xfrm>
            <a:off x="9274806" y="1156722"/>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SEP</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21" name="Diamond 120">
            <a:extLst>
              <a:ext uri="{FF2B5EF4-FFF2-40B4-BE49-F238E27FC236}">
                <a16:creationId xmlns:a16="http://schemas.microsoft.com/office/drawing/2014/main" id="{A2B17E2C-D315-5B06-8D03-206362555D47}"/>
              </a:ext>
            </a:extLst>
          </p:cNvPr>
          <p:cNvSpPr/>
          <p:nvPr/>
        </p:nvSpPr>
        <p:spPr bwMode="gray">
          <a:xfrm>
            <a:off x="7371495"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28" name="TextBox 47">
            <a:extLst>
              <a:ext uri="{FF2B5EF4-FFF2-40B4-BE49-F238E27FC236}">
                <a16:creationId xmlns:a16="http://schemas.microsoft.com/office/drawing/2014/main" id="{0E92D2AD-F0BF-B8B2-1E8B-7A482941C17C}"/>
              </a:ext>
            </a:extLst>
          </p:cNvPr>
          <p:cNvSpPr txBox="1"/>
          <p:nvPr/>
        </p:nvSpPr>
        <p:spPr>
          <a:xfrm>
            <a:off x="6301710" y="1758919"/>
            <a:ext cx="65" cy="184666"/>
          </a:xfrm>
          <a:prstGeom prst="rect">
            <a:avLst/>
          </a:prstGeom>
          <a:noFill/>
        </p:spPr>
        <p:txBody>
          <a:bodyPr wrap="none" lIns="0" tIns="0" rIns="0" bIns="0" rtlCol="0"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FA4F96"/>
              </a:solidFill>
              <a:effectLst/>
              <a:uLnTx/>
              <a:uFillTx/>
              <a:latin typeface="72 Brand" panose="020B0504030603020204" pitchFamily="34" charset="0"/>
              <a:ea typeface="Arial Unicode MS" pitchFamily="34" charset="-128"/>
              <a:cs typeface="Arial Unicode MS" pitchFamily="34" charset="-128"/>
              <a:sym typeface="Wingdings" panose="05000000000000000000" pitchFamily="2" charset="2"/>
            </a:endParaRPr>
          </a:p>
        </p:txBody>
      </p:sp>
      <p:sp>
        <p:nvSpPr>
          <p:cNvPr id="129" name="TextBox 2">
            <a:extLst>
              <a:ext uri="{FF2B5EF4-FFF2-40B4-BE49-F238E27FC236}">
                <a16:creationId xmlns:a16="http://schemas.microsoft.com/office/drawing/2014/main" id="{8542B62D-A086-AF45-093B-553A40AF938D}"/>
              </a:ext>
            </a:extLst>
          </p:cNvPr>
          <p:cNvSpPr txBox="1"/>
          <p:nvPr/>
        </p:nvSpPr>
        <p:spPr>
          <a:xfrm>
            <a:off x="4841006" y="1555725"/>
            <a:ext cx="1604325"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lang="de-DE" sz="700" kern="0" noProof="1">
                <a:solidFill>
                  <a:srgbClr val="000000"/>
                </a:solidFill>
                <a:latin typeface="+mn-lt"/>
              </a:rPr>
              <a:t>RD02.26</a:t>
            </a:r>
            <a:endParaRPr kumimoji="0" lang="de-DE" sz="700" b="0" i="0" u="none" strike="noStrike" kern="0" cap="none" spc="0" normalizeH="0" baseline="0" noProof="1">
              <a:ln>
                <a:noFill/>
              </a:ln>
              <a:solidFill>
                <a:srgbClr val="000000"/>
              </a:solidFill>
              <a:effectLst/>
              <a:uLnTx/>
              <a:uFillTx/>
              <a:latin typeface="+mn-lt"/>
              <a:ea typeface="+mn-ea"/>
              <a:cs typeface="+mn-cs"/>
            </a:endParaRPr>
          </a:p>
        </p:txBody>
      </p:sp>
      <p:sp>
        <p:nvSpPr>
          <p:cNvPr id="130" name="TextBox 2">
            <a:extLst>
              <a:ext uri="{FF2B5EF4-FFF2-40B4-BE49-F238E27FC236}">
                <a16:creationId xmlns:a16="http://schemas.microsoft.com/office/drawing/2014/main" id="{4F4B1982-6E4D-8EB4-D1D6-7017A3B6BD9C}"/>
              </a:ext>
            </a:extLst>
          </p:cNvPr>
          <p:cNvSpPr txBox="1"/>
          <p:nvPr/>
        </p:nvSpPr>
        <p:spPr>
          <a:xfrm>
            <a:off x="6622919" y="1555725"/>
            <a:ext cx="1604325"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lang="de-DE" sz="700" kern="0" noProof="1">
                <a:solidFill>
                  <a:srgbClr val="000000"/>
                </a:solidFill>
                <a:latin typeface="+mn-lt"/>
              </a:rPr>
              <a:t>RD05.26</a:t>
            </a:r>
            <a:endParaRPr kumimoji="0" lang="de-DE" sz="700" b="0" i="0" u="none" strike="noStrike" kern="0" cap="none" spc="0" normalizeH="0" baseline="0" noProof="1">
              <a:ln>
                <a:noFill/>
              </a:ln>
              <a:solidFill>
                <a:srgbClr val="000000"/>
              </a:solidFill>
              <a:effectLst/>
              <a:uLnTx/>
              <a:uFillTx/>
              <a:latin typeface="+mn-lt"/>
              <a:ea typeface="+mn-ea"/>
              <a:cs typeface="+mn-cs"/>
            </a:endParaRPr>
          </a:p>
        </p:txBody>
      </p:sp>
      <p:sp>
        <p:nvSpPr>
          <p:cNvPr id="131" name="TextBox 4">
            <a:extLst>
              <a:ext uri="{FF2B5EF4-FFF2-40B4-BE49-F238E27FC236}">
                <a16:creationId xmlns:a16="http://schemas.microsoft.com/office/drawing/2014/main" id="{D9D19AFB-F802-449A-349E-E64DCD1A3757}"/>
              </a:ext>
            </a:extLst>
          </p:cNvPr>
          <p:cNvSpPr txBox="1"/>
          <p:nvPr/>
        </p:nvSpPr>
        <p:spPr>
          <a:xfrm>
            <a:off x="130596" y="1404535"/>
            <a:ext cx="711703" cy="230832"/>
          </a:xfrm>
          <a:prstGeom prst="rect">
            <a:avLst/>
          </a:prstGeom>
          <a:noFill/>
        </p:spPr>
        <p:txBody>
          <a:bodyPr wrap="square" lIns="0" r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913304" rtl="0" eaLnBrk="1" fontAlgn="auto" latinLnBrk="0" hangingPunct="1">
              <a:lnSpc>
                <a:spcPct val="100000"/>
              </a:lnSpc>
              <a:spcBef>
                <a:spcPts val="0"/>
              </a:spcBef>
              <a:spcAft>
                <a:spcPts val="600"/>
              </a:spcAft>
              <a:buClrTx/>
              <a:buSzTx/>
              <a:buFontTx/>
              <a:buNone/>
              <a:tabLst/>
              <a:defRPr/>
            </a:pPr>
            <a:r>
              <a:rPr kumimoji="0" lang="de-DE" sz="900" b="1" i="0" u="none" strike="noStrike" kern="0" cap="none" spc="0" normalizeH="0" baseline="0" noProof="1">
                <a:ln>
                  <a:noFill/>
                </a:ln>
                <a:solidFill>
                  <a:srgbClr val="000000"/>
                </a:solidFill>
                <a:effectLst/>
                <a:uLnTx/>
                <a:uFillTx/>
                <a:latin typeface="72 Brand" panose="020B0504030603020204" pitchFamily="34" charset="0"/>
                <a:ea typeface="+mn-ea"/>
                <a:cs typeface="+mn-cs"/>
              </a:rPr>
              <a:t>Milestones</a:t>
            </a:r>
          </a:p>
        </p:txBody>
      </p:sp>
      <p:sp>
        <p:nvSpPr>
          <p:cNvPr id="132" name="Rectangle 131">
            <a:extLst>
              <a:ext uri="{FF2B5EF4-FFF2-40B4-BE49-F238E27FC236}">
                <a16:creationId xmlns:a16="http://schemas.microsoft.com/office/drawing/2014/main" id="{A5784178-C6CA-81A7-876F-EFD26B10089A}"/>
              </a:ext>
            </a:extLst>
          </p:cNvPr>
          <p:cNvSpPr>
            <a:spLocks/>
          </p:cNvSpPr>
          <p:nvPr/>
        </p:nvSpPr>
        <p:spPr bwMode="gray">
          <a:xfrm>
            <a:off x="1595667" y="1171113"/>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AUG</a:t>
            </a:r>
          </a:p>
        </p:txBody>
      </p:sp>
      <p:sp>
        <p:nvSpPr>
          <p:cNvPr id="133" name="Rectangle 132">
            <a:extLst>
              <a:ext uri="{FF2B5EF4-FFF2-40B4-BE49-F238E27FC236}">
                <a16:creationId xmlns:a16="http://schemas.microsoft.com/office/drawing/2014/main" id="{1F2ACC6A-2EDE-F8CE-E1BE-E00A8A701010}"/>
              </a:ext>
            </a:extLst>
          </p:cNvPr>
          <p:cNvSpPr>
            <a:spLocks/>
          </p:cNvSpPr>
          <p:nvPr/>
        </p:nvSpPr>
        <p:spPr bwMode="gray">
          <a:xfrm>
            <a:off x="1004964" y="1172220"/>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913030" fontAlgn="base">
              <a:spcBef>
                <a:spcPct val="50000"/>
              </a:spcBef>
              <a:spcAft>
                <a:spcPct val="0"/>
              </a:spcAft>
              <a:buClr>
                <a:srgbClr val="F0AB00"/>
              </a:buClr>
              <a:buSzPct val="80000"/>
            </a:pPr>
            <a:r>
              <a:rPr lang="de-DE" sz="1200" kern="0" noProof="1">
                <a:solidFill>
                  <a:srgbClr val="000000"/>
                </a:solidFill>
                <a:latin typeface="72 Brand" panose="020B0504030603020204" pitchFamily="34" charset="0"/>
                <a:cs typeface="Arial Unicode MS" pitchFamily="34" charset="-128"/>
              </a:rPr>
              <a:t>JUL</a:t>
            </a:r>
          </a:p>
        </p:txBody>
      </p:sp>
      <p:sp>
        <p:nvSpPr>
          <p:cNvPr id="134" name="Rectangle 133">
            <a:extLst>
              <a:ext uri="{FF2B5EF4-FFF2-40B4-BE49-F238E27FC236}">
                <a16:creationId xmlns:a16="http://schemas.microsoft.com/office/drawing/2014/main" id="{63E9E677-366B-0CB4-A228-773BCA243F7E}"/>
              </a:ext>
            </a:extLst>
          </p:cNvPr>
          <p:cNvSpPr>
            <a:spLocks/>
          </p:cNvSpPr>
          <p:nvPr/>
        </p:nvSpPr>
        <p:spPr bwMode="gray">
          <a:xfrm>
            <a:off x="9865509" y="1162257"/>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OCT</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35" name="Rectangle 134">
            <a:extLst>
              <a:ext uri="{FF2B5EF4-FFF2-40B4-BE49-F238E27FC236}">
                <a16:creationId xmlns:a16="http://schemas.microsoft.com/office/drawing/2014/main" id="{2A69360B-3F46-ED2A-CDEC-A3E0D7B97796}"/>
              </a:ext>
            </a:extLst>
          </p:cNvPr>
          <p:cNvSpPr>
            <a:spLocks/>
          </p:cNvSpPr>
          <p:nvPr/>
        </p:nvSpPr>
        <p:spPr bwMode="gray">
          <a:xfrm>
            <a:off x="10456212" y="1157829"/>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NOV</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36" name="Rectangle 135">
            <a:extLst>
              <a:ext uri="{FF2B5EF4-FFF2-40B4-BE49-F238E27FC236}">
                <a16:creationId xmlns:a16="http://schemas.microsoft.com/office/drawing/2014/main" id="{7AAD2F9E-5952-5C8C-1A2B-D6317CB385B9}"/>
              </a:ext>
            </a:extLst>
          </p:cNvPr>
          <p:cNvSpPr>
            <a:spLocks/>
          </p:cNvSpPr>
          <p:nvPr/>
        </p:nvSpPr>
        <p:spPr bwMode="gray">
          <a:xfrm>
            <a:off x="11046922" y="1158936"/>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DEC</a:t>
            </a:r>
          </a:p>
        </p:txBody>
      </p:sp>
      <p:grpSp>
        <p:nvGrpSpPr>
          <p:cNvPr id="61" name="Group 60">
            <a:extLst>
              <a:ext uri="{FF2B5EF4-FFF2-40B4-BE49-F238E27FC236}">
                <a16:creationId xmlns:a16="http://schemas.microsoft.com/office/drawing/2014/main" id="{936F7FC4-7B7A-D78F-384F-AF3085C4C453}"/>
              </a:ext>
            </a:extLst>
          </p:cNvPr>
          <p:cNvGrpSpPr/>
          <p:nvPr/>
        </p:nvGrpSpPr>
        <p:grpSpPr>
          <a:xfrm>
            <a:off x="1006300" y="1733131"/>
            <a:ext cx="10190678" cy="231329"/>
            <a:chOff x="1006300" y="1733131"/>
            <a:chExt cx="10190678" cy="231329"/>
          </a:xfrm>
        </p:grpSpPr>
        <p:grpSp>
          <p:nvGrpSpPr>
            <p:cNvPr id="122" name="Group 121">
              <a:extLst>
                <a:ext uri="{FF2B5EF4-FFF2-40B4-BE49-F238E27FC236}">
                  <a16:creationId xmlns:a16="http://schemas.microsoft.com/office/drawing/2014/main" id="{BC3E8DEA-B411-DB17-4EC7-BAACD25C19FA}"/>
                </a:ext>
              </a:extLst>
            </p:cNvPr>
            <p:cNvGrpSpPr/>
            <p:nvPr/>
          </p:nvGrpSpPr>
          <p:grpSpPr>
            <a:xfrm>
              <a:off x="2172490" y="1733131"/>
              <a:ext cx="9024488" cy="230305"/>
              <a:chOff x="2170609" y="2314019"/>
              <a:chExt cx="9024488" cy="230305"/>
            </a:xfrm>
          </p:grpSpPr>
          <p:sp>
            <p:nvSpPr>
              <p:cNvPr id="123" name="Pentagon 7">
                <a:extLst>
                  <a:ext uri="{FF2B5EF4-FFF2-40B4-BE49-F238E27FC236}">
                    <a16:creationId xmlns:a16="http://schemas.microsoft.com/office/drawing/2014/main" id="{5FE517FA-0D63-5F30-72D3-D71FB8173866}"/>
                  </a:ext>
                </a:extLst>
              </p:cNvPr>
              <p:cNvSpPr>
                <a:spLocks/>
              </p:cNvSpPr>
              <p:nvPr/>
            </p:nvSpPr>
            <p:spPr>
              <a:xfrm>
                <a:off x="8905603" y="2314020"/>
                <a:ext cx="2289494" cy="228600"/>
              </a:xfrm>
              <a:prstGeom prst="homePlate">
                <a:avLst/>
              </a:prstGeom>
              <a:solidFill>
                <a:srgbClr val="002A86"/>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FFFFFF"/>
                    </a:solidFill>
                    <a:latin typeface="72 Brand" panose="020B0504030603020204" pitchFamily="34" charset="0"/>
                  </a:rPr>
                  <a:t>PI26/4</a:t>
                </a:r>
                <a:endPar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endParaRPr>
              </a:p>
            </p:txBody>
          </p:sp>
          <p:sp>
            <p:nvSpPr>
              <p:cNvPr id="124" name="Pentagon 7">
                <a:extLst>
                  <a:ext uri="{FF2B5EF4-FFF2-40B4-BE49-F238E27FC236}">
                    <a16:creationId xmlns:a16="http://schemas.microsoft.com/office/drawing/2014/main" id="{C00CEE44-F218-9DF5-1A2A-FA132F5792FF}"/>
                  </a:ext>
                </a:extLst>
              </p:cNvPr>
              <p:cNvSpPr>
                <a:spLocks/>
              </p:cNvSpPr>
              <p:nvPr/>
            </p:nvSpPr>
            <p:spPr>
              <a:xfrm>
                <a:off x="7347456" y="2314019"/>
                <a:ext cx="2079292" cy="228600"/>
              </a:xfrm>
              <a:prstGeom prst="homePlate">
                <a:avLst/>
              </a:prstGeom>
              <a:solidFill>
                <a:srgbClr val="0070F2"/>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FFFFFF"/>
                    </a:solidFill>
                    <a:latin typeface="72 Brand" panose="020B0504030603020204" pitchFamily="34" charset="0"/>
                  </a:rPr>
                  <a:t>PI26/3</a:t>
                </a:r>
                <a:endPar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endParaRPr>
              </a:p>
            </p:txBody>
          </p:sp>
          <p:sp>
            <p:nvSpPr>
              <p:cNvPr id="125" name="Pentagon 7">
                <a:extLst>
                  <a:ext uri="{FF2B5EF4-FFF2-40B4-BE49-F238E27FC236}">
                    <a16:creationId xmlns:a16="http://schemas.microsoft.com/office/drawing/2014/main" id="{74B36990-3BE3-CAD8-AE4A-476900727341}"/>
                  </a:ext>
                </a:extLst>
              </p:cNvPr>
              <p:cNvSpPr>
                <a:spLocks/>
              </p:cNvSpPr>
              <p:nvPr/>
            </p:nvSpPr>
            <p:spPr>
              <a:xfrm>
                <a:off x="5636940" y="2315426"/>
                <a:ext cx="1943780" cy="228898"/>
              </a:xfrm>
              <a:prstGeom prst="homePlate">
                <a:avLst/>
              </a:prstGeom>
              <a:solidFill>
                <a:srgbClr val="1B90FF"/>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rPr>
                  <a:t>PI 26/2</a:t>
                </a:r>
              </a:p>
            </p:txBody>
          </p:sp>
          <p:sp>
            <p:nvSpPr>
              <p:cNvPr id="126" name="Pentagon 7">
                <a:extLst>
                  <a:ext uri="{FF2B5EF4-FFF2-40B4-BE49-F238E27FC236}">
                    <a16:creationId xmlns:a16="http://schemas.microsoft.com/office/drawing/2014/main" id="{FE34BB79-00E5-266E-30E2-A7BFCAD39535}"/>
                  </a:ext>
                </a:extLst>
              </p:cNvPr>
              <p:cNvSpPr>
                <a:spLocks/>
              </p:cNvSpPr>
              <p:nvPr/>
            </p:nvSpPr>
            <p:spPr>
              <a:xfrm>
                <a:off x="3877059" y="2315427"/>
                <a:ext cx="1943781" cy="226832"/>
              </a:xfrm>
              <a:prstGeom prst="homePlate">
                <a:avLst/>
              </a:prstGeom>
              <a:solidFill>
                <a:srgbClr val="89D1FF"/>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rPr>
                  <a:t>                 PI 26/1</a:t>
                </a:r>
              </a:p>
            </p:txBody>
          </p:sp>
          <p:sp>
            <p:nvSpPr>
              <p:cNvPr id="127" name="Pentagon 9">
                <a:extLst>
                  <a:ext uri="{FF2B5EF4-FFF2-40B4-BE49-F238E27FC236}">
                    <a16:creationId xmlns:a16="http://schemas.microsoft.com/office/drawing/2014/main" id="{843F21C3-4400-0115-39AB-B4D335B0C38B}"/>
                  </a:ext>
                </a:extLst>
              </p:cNvPr>
              <p:cNvSpPr>
                <a:spLocks/>
              </p:cNvSpPr>
              <p:nvPr/>
            </p:nvSpPr>
            <p:spPr>
              <a:xfrm>
                <a:off x="2170609" y="2315426"/>
                <a:ext cx="1868317" cy="226833"/>
              </a:xfrm>
              <a:prstGeom prst="homePlate">
                <a:avLst/>
              </a:prstGeom>
              <a:solidFill>
                <a:srgbClr val="D1EF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rPr>
                  <a:t>PI 25/4</a:t>
                </a:r>
              </a:p>
            </p:txBody>
          </p:sp>
        </p:grpSp>
        <p:sp>
          <p:nvSpPr>
            <p:cNvPr id="137" name="Pentagon 9">
              <a:extLst>
                <a:ext uri="{FF2B5EF4-FFF2-40B4-BE49-F238E27FC236}">
                  <a16:creationId xmlns:a16="http://schemas.microsoft.com/office/drawing/2014/main" id="{03C589CE-1486-8345-9DF6-308128FE8451}"/>
                </a:ext>
              </a:extLst>
            </p:cNvPr>
            <p:cNvSpPr>
              <a:spLocks/>
            </p:cNvSpPr>
            <p:nvPr/>
          </p:nvSpPr>
          <p:spPr>
            <a:xfrm>
              <a:off x="1006300" y="1734538"/>
              <a:ext cx="1346023" cy="229922"/>
            </a:xfrm>
            <a:prstGeom prst="homePlate">
              <a:avLst/>
            </a:prstGeom>
            <a:solidFill>
              <a:srgbClr val="F3FB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000000"/>
                  </a:solidFill>
                  <a:latin typeface="72 Brand" panose="020B0504030603020204" pitchFamily="34" charset="0"/>
                </a:rPr>
                <a:t>PI25/3</a:t>
              </a:r>
              <a:endPar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endParaRPr>
            </a:p>
          </p:txBody>
        </p:sp>
      </p:grpSp>
      <p:sp>
        <p:nvSpPr>
          <p:cNvPr id="5" name="Rectangle 4">
            <a:extLst>
              <a:ext uri="{FF2B5EF4-FFF2-40B4-BE49-F238E27FC236}">
                <a16:creationId xmlns:a16="http://schemas.microsoft.com/office/drawing/2014/main" id="{F357D49E-4982-9138-60CA-592BD29909F0}"/>
              </a:ext>
            </a:extLst>
          </p:cNvPr>
          <p:cNvSpPr>
            <a:spLocks/>
          </p:cNvSpPr>
          <p:nvPr/>
        </p:nvSpPr>
        <p:spPr bwMode="gray">
          <a:xfrm>
            <a:off x="11628435" y="1155614"/>
            <a:ext cx="221149"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F95B6BF3-3388-DBF2-BC7B-91A9A123B150}"/>
              </a:ext>
            </a:extLst>
          </p:cNvPr>
          <p:cNvSpPr>
            <a:spLocks/>
          </p:cNvSpPr>
          <p:nvPr/>
        </p:nvSpPr>
        <p:spPr bwMode="gray">
          <a:xfrm>
            <a:off x="49288" y="2025209"/>
            <a:ext cx="11797238" cy="1632754"/>
          </a:xfrm>
          <a:prstGeom prst="rect">
            <a:avLst/>
          </a:prstGeom>
          <a:solidFill>
            <a:schemeClr val="bg1">
              <a:lumMod val="95000"/>
            </a:schemeClr>
          </a:solid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r>
              <a:rPr kumimoji="0" lang="de-DE" sz="800" b="1" i="0" u="none" strike="noStrike" kern="0" cap="none" spc="0" normalizeH="0" baseline="0" noProof="1">
                <a:ln>
                  <a:noFill/>
                </a:ln>
                <a:effectLst/>
                <a:uLnTx/>
                <a:uFillTx/>
                <a:latin typeface="72 Brand" panose="020B0504030603020204" pitchFamily="34" charset="0"/>
                <a:ea typeface="Arial Unicode MS" pitchFamily="34" charset="-128"/>
                <a:cs typeface="+mn-cs"/>
              </a:rPr>
              <a:t> </a:t>
            </a:r>
          </a:p>
        </p:txBody>
      </p:sp>
      <p:sp>
        <p:nvSpPr>
          <p:cNvPr id="13" name="Rectangle 12">
            <a:extLst>
              <a:ext uri="{FF2B5EF4-FFF2-40B4-BE49-F238E27FC236}">
                <a16:creationId xmlns:a16="http://schemas.microsoft.com/office/drawing/2014/main" id="{960310A4-FDD1-E3B6-2282-3267038C49D6}"/>
              </a:ext>
            </a:extLst>
          </p:cNvPr>
          <p:cNvSpPr>
            <a:spLocks/>
          </p:cNvSpPr>
          <p:nvPr/>
        </p:nvSpPr>
        <p:spPr bwMode="gray">
          <a:xfrm>
            <a:off x="49288" y="3731542"/>
            <a:ext cx="11796227" cy="1874529"/>
          </a:xfrm>
          <a:prstGeom prst="rect">
            <a:avLst/>
          </a:prstGeom>
          <a:solidFill>
            <a:schemeClr val="bg1">
              <a:lumMod val="85000"/>
            </a:schemeClr>
          </a:solid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endParaRPr kumimoji="0" lang="de-DE" sz="800" b="1" i="0" u="none" strike="noStrike" kern="0" cap="none" spc="0" normalizeH="0" baseline="0" noProof="1">
              <a:ln>
                <a:noFill/>
              </a:ln>
              <a:effectLst/>
              <a:uLnTx/>
              <a:uFillTx/>
              <a:latin typeface="72 Brand" panose="020B0504030603020204" pitchFamily="34" charset="0"/>
              <a:ea typeface="Arial Unicode MS" pitchFamily="34" charset="-128"/>
              <a:cs typeface="+mn-cs"/>
            </a:endParaRPr>
          </a:p>
        </p:txBody>
      </p:sp>
      <p:sp>
        <p:nvSpPr>
          <p:cNvPr id="14" name="TextBox 13">
            <a:extLst>
              <a:ext uri="{FF2B5EF4-FFF2-40B4-BE49-F238E27FC236}">
                <a16:creationId xmlns:a16="http://schemas.microsoft.com/office/drawing/2014/main" id="{8E82D4A8-2548-10A6-7F9F-1CF2E23AE32E}"/>
              </a:ext>
            </a:extLst>
          </p:cNvPr>
          <p:cNvSpPr txBox="1"/>
          <p:nvPr/>
        </p:nvSpPr>
        <p:spPr>
          <a:xfrm>
            <a:off x="142004" y="3880350"/>
            <a:ext cx="756896" cy="492443"/>
          </a:xfrm>
          <a:prstGeom prst="rect">
            <a:avLst/>
          </a:prstGeom>
          <a:solidFill>
            <a:schemeClr val="bg1">
              <a:lumMod val="85000"/>
            </a:schemeClr>
          </a:solidFill>
        </p:spPr>
        <p:txBody>
          <a:bodyPr wrap="square" lIns="0" tIns="0" rIns="0" bIns="0" rtlCol="0">
            <a:spAutoFit/>
          </a:bodyPr>
          <a:lstStyle/>
          <a:p>
            <a:pPr algn="l" fontAlgn="base">
              <a:spcBef>
                <a:spcPct val="50000"/>
              </a:spcBef>
              <a:spcAft>
                <a:spcPct val="0"/>
              </a:spcAft>
              <a:buClr>
                <a:schemeClr val="tx1"/>
              </a:buClr>
              <a:buSzPct val="100000"/>
            </a:pPr>
            <a:r>
              <a:rPr lang="de-DE" sz="800" b="1" kern="0" noProof="1">
                <a:latin typeface="72 Brand" panose="020B0504030603020204" pitchFamily="34" charset="0"/>
                <a:ea typeface="Arial Unicode MS" pitchFamily="34" charset="-128"/>
                <a:cs typeface="Arial Unicode MS" pitchFamily="34" charset="-128"/>
              </a:rPr>
              <a:t>Sales </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Use Case Technical</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Delivery</a:t>
            </a:r>
          </a:p>
        </p:txBody>
      </p:sp>
      <p:sp>
        <p:nvSpPr>
          <p:cNvPr id="18" name="Rectangle 17">
            <a:extLst>
              <a:ext uri="{FF2B5EF4-FFF2-40B4-BE49-F238E27FC236}">
                <a16:creationId xmlns:a16="http://schemas.microsoft.com/office/drawing/2014/main" id="{BFA16B24-EEBC-10F0-D37A-18DEBF36C9FB}"/>
              </a:ext>
            </a:extLst>
          </p:cNvPr>
          <p:cNvSpPr>
            <a:spLocks/>
          </p:cNvSpPr>
          <p:nvPr/>
        </p:nvSpPr>
        <p:spPr bwMode="gray">
          <a:xfrm>
            <a:off x="2210537" y="3731542"/>
            <a:ext cx="1830270" cy="1874529"/>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913578" rtl="0" eaLnBrk="1" fontAlgn="auto" latinLnBrk="0" hangingPunct="1">
              <a:lnSpc>
                <a:spcPct val="100000"/>
              </a:lnSpc>
              <a:spcBef>
                <a:spcPct val="0"/>
              </a:spcBef>
              <a:spcAft>
                <a:spcPts val="100"/>
              </a:spcAft>
              <a:buClrTx/>
              <a:buSzTx/>
              <a:buFontTx/>
              <a:buNone/>
              <a:tabLst/>
              <a:defRPr/>
            </a:pPr>
            <a:r>
              <a:rPr lang="en-US" sz="700">
                <a:solidFill>
                  <a:schemeClr val="bg2">
                    <a:lumMod val="75000"/>
                  </a:schemeClr>
                </a:solidFill>
                <a:latin typeface="+mn-lt"/>
              </a:rPr>
              <a:t>ARTSEP </a:t>
            </a:r>
            <a:r>
              <a:rPr lang="en-US" sz="700" kern="0">
                <a:solidFill>
                  <a:srgbClr val="000000"/>
                </a:solidFill>
                <a:latin typeface="+mn-lt"/>
                <a:cs typeface="Arial"/>
              </a:rPr>
              <a:t>- </a:t>
            </a:r>
            <a:r>
              <a:rPr lang="de-DE" sz="700" noProof="1">
                <a:solidFill>
                  <a:srgbClr val="000000"/>
                </a:solidFill>
                <a:latin typeface="+mn-lt"/>
              </a:rPr>
              <a:t>Project Engage - Automation for enrichment UC – LInkedIn Sales Navigator/Sales cloud Integration</a:t>
            </a:r>
          </a:p>
          <a:p>
            <a:pPr marL="0" marR="0" lvl="0" indent="0" algn="l" defTabSz="913578" rtl="0" eaLnBrk="1" fontAlgn="auto" latinLnBrk="0" hangingPunct="1">
              <a:lnSpc>
                <a:spcPct val="100000"/>
              </a:lnSpc>
              <a:spcBef>
                <a:spcPct val="0"/>
              </a:spcBef>
              <a:spcAft>
                <a:spcPts val="100"/>
              </a:spcAft>
              <a:buClrTx/>
              <a:buSzTx/>
              <a:buFontTx/>
              <a:buNone/>
              <a:tabLst/>
              <a:defRPr/>
            </a:pPr>
            <a:r>
              <a:rPr lang="en-US" sz="700">
                <a:solidFill>
                  <a:schemeClr val="bg2">
                    <a:lumMod val="75000"/>
                  </a:schemeClr>
                </a:solidFill>
                <a:latin typeface="+mn-lt"/>
              </a:rPr>
              <a:t>ARTSEP</a:t>
            </a:r>
            <a:r>
              <a:rPr lang="en-US" sz="700">
                <a:latin typeface="+mn-lt"/>
              </a:rPr>
              <a:t> - </a:t>
            </a:r>
            <a:r>
              <a:rPr lang="de-DE" sz="700" noProof="1">
                <a:solidFill>
                  <a:srgbClr val="000000"/>
                </a:solidFill>
                <a:latin typeface="+mn-lt"/>
              </a:rPr>
              <a:t>Project Engage - Engagement-to-pipeline impact analysis</a:t>
            </a:r>
          </a:p>
          <a:p>
            <a:pPr defTabSz="913578">
              <a:spcBef>
                <a:spcPct val="0"/>
              </a:spcBef>
              <a:spcAft>
                <a:spcPts val="100"/>
              </a:spcAft>
              <a:defRPr/>
            </a:pPr>
            <a:r>
              <a:rPr lang="de-DE" sz="700" u="sng" noProof="1">
                <a:solidFill>
                  <a:schemeClr val="bg2">
                    <a:lumMod val="75000"/>
                  </a:schemeClr>
                </a:solidFill>
                <a:latin typeface="+mn-lt"/>
              </a:rPr>
              <a:t>Business Deliverable</a:t>
            </a:r>
            <a:r>
              <a:rPr lang="de-DE" sz="700" noProof="1">
                <a:solidFill>
                  <a:schemeClr val="bg2">
                    <a:lumMod val="75000"/>
                  </a:schemeClr>
                </a:solidFill>
                <a:latin typeface="+mn-lt"/>
              </a:rPr>
              <a:t> </a:t>
            </a:r>
            <a:r>
              <a:rPr lang="de-DE" sz="700" noProof="1">
                <a:latin typeface="+mn-lt"/>
              </a:rPr>
              <a:t>- </a:t>
            </a:r>
            <a:r>
              <a:rPr lang="en-US" sz="700" noProof="1">
                <a:latin typeface="+mn-lt"/>
              </a:rPr>
              <a:t>Business Use Case 2026 Sales Play Target Account List Definition</a:t>
            </a:r>
            <a:endParaRPr lang="de-DE" sz="700" noProof="1">
              <a:solidFill>
                <a:srgbClr val="000000"/>
              </a:solidFill>
              <a:latin typeface="+mn-lt"/>
            </a:endParaRPr>
          </a:p>
          <a:p>
            <a:pPr defTabSz="1087470">
              <a:spcBef>
                <a:spcPct val="0"/>
              </a:spcBef>
              <a:spcAft>
                <a:spcPts val="100"/>
              </a:spcAft>
              <a:defRPr/>
            </a:pPr>
            <a:r>
              <a:rPr lang="en-US" sz="700" u="sng">
                <a:solidFill>
                  <a:schemeClr val="bg2">
                    <a:lumMod val="75000"/>
                  </a:schemeClr>
                </a:solidFill>
                <a:latin typeface="+mn-lt"/>
                <a:hlinkClick r:id="rId6">
                  <a:extLst>
                    <a:ext uri="{A12FA001-AC4F-418D-AE19-62706E023703}">
                      <ahyp:hlinkClr xmlns:ahyp="http://schemas.microsoft.com/office/drawing/2018/hyperlinkcolor" val="tx"/>
                    </a:ext>
                  </a:extLst>
                </a:hlinkClick>
              </a:rPr>
              <a:t>SP-27543</a:t>
            </a:r>
            <a:r>
              <a:rPr lang="en-US" sz="700">
                <a:solidFill>
                  <a:srgbClr val="000000"/>
                </a:solidFill>
                <a:cs typeface="Arial"/>
              </a:rPr>
              <a:t> – </a:t>
            </a:r>
            <a:r>
              <a:rPr lang="en-US" sz="700">
                <a:solidFill>
                  <a:srgbClr val="000000"/>
                </a:solidFill>
                <a:latin typeface="+mn-lt"/>
                <a:cs typeface="Arial"/>
              </a:rPr>
              <a:t>CCDQ AF1 Contact Acquisition Workflows for Sales Owned Contacts</a:t>
            </a:r>
          </a:p>
          <a:p>
            <a:pPr defTabSz="1087470">
              <a:spcBef>
                <a:spcPct val="0"/>
              </a:spcBef>
              <a:spcAft>
                <a:spcPts val="100"/>
              </a:spcAft>
              <a:defRPr/>
            </a:pPr>
            <a:r>
              <a:rPr lang="en-US" sz="700" u="sng">
                <a:solidFill>
                  <a:schemeClr val="bg2">
                    <a:lumMod val="75000"/>
                  </a:schemeClr>
                </a:solidFill>
                <a:latin typeface="+mn-lt"/>
                <a:hlinkClick r:id="rId7">
                  <a:extLst>
                    <a:ext uri="{A12FA001-AC4F-418D-AE19-62706E023703}">
                      <ahyp:hlinkClr xmlns:ahyp="http://schemas.microsoft.com/office/drawing/2018/hyperlinkcolor" val="tx"/>
                    </a:ext>
                  </a:extLst>
                </a:hlinkClick>
              </a:rPr>
              <a:t>SP-24635</a:t>
            </a:r>
            <a:r>
              <a:rPr lang="en-US" sz="700" u="sng">
                <a:solidFill>
                  <a:schemeClr val="bg2">
                    <a:lumMod val="75000"/>
                  </a:schemeClr>
                </a:solidFill>
                <a:latin typeface="+mn-lt"/>
              </a:rPr>
              <a:t> </a:t>
            </a:r>
            <a:r>
              <a:rPr lang="en-US" sz="700">
                <a:solidFill>
                  <a:srgbClr val="000000"/>
                </a:solidFill>
                <a:latin typeface="+mn-lt"/>
                <a:cs typeface="Arial"/>
              </a:rPr>
              <a:t>- C4C Integration in CDP – Inbound &amp; Outbound</a:t>
            </a:r>
          </a:p>
          <a:p>
            <a:pPr defTabSz="1087470">
              <a:spcBef>
                <a:spcPct val="0"/>
              </a:spcBef>
              <a:spcAft>
                <a:spcPts val="100"/>
              </a:spcAft>
              <a:defRPr/>
            </a:pPr>
            <a:r>
              <a:rPr lang="de-DE" sz="700" u="sng" noProof="1">
                <a:solidFill>
                  <a:schemeClr val="bg2">
                    <a:lumMod val="75000"/>
                  </a:schemeClr>
                </a:solidFill>
                <a:latin typeface="+mn-lt"/>
                <a:hlinkClick r:id="rId8">
                  <a:extLst>
                    <a:ext uri="{A12FA001-AC4F-418D-AE19-62706E023703}">
                      <ahyp:hlinkClr xmlns:ahyp="http://schemas.microsoft.com/office/drawing/2018/hyperlinkcolor" val="tx"/>
                    </a:ext>
                  </a:extLst>
                </a:hlinkClick>
              </a:rPr>
              <a:t>SP-28145</a:t>
            </a:r>
            <a:r>
              <a:rPr lang="de-DE" sz="700" u="sng" noProof="1">
                <a:solidFill>
                  <a:schemeClr val="bg2">
                    <a:lumMod val="75000"/>
                  </a:schemeClr>
                </a:solidFill>
                <a:latin typeface="+mn-lt"/>
              </a:rPr>
              <a:t> </a:t>
            </a:r>
            <a:r>
              <a:rPr lang="de-DE" sz="700" noProof="1">
                <a:solidFill>
                  <a:srgbClr val="000000"/>
                </a:solidFill>
                <a:latin typeface="72 Brand" panose="020B0504030603020204" pitchFamily="34" charset="0"/>
                <a:cs typeface="Arial"/>
              </a:rPr>
              <a:t>- CDP Foundation data product for Gainsight</a:t>
            </a:r>
          </a:p>
          <a:p>
            <a:pPr defTabSz="1087470">
              <a:spcBef>
                <a:spcPct val="0"/>
              </a:spcBef>
              <a:spcAft>
                <a:spcPts val="100"/>
              </a:spcAft>
              <a:defRPr/>
            </a:pPr>
            <a:r>
              <a:rPr lang="en-US" sz="700" u="sng" noProof="1">
                <a:solidFill>
                  <a:srgbClr val="00B0F0"/>
                </a:solidFill>
                <a:latin typeface="72 Brand" panose="020B0504030603020204" pitchFamily="34" charset="0"/>
              </a:rPr>
              <a:t>SP-28343</a:t>
            </a:r>
            <a:r>
              <a:rPr lang="en-US" sz="700" noProof="1">
                <a:solidFill>
                  <a:schemeClr val="bg2">
                    <a:lumMod val="75000"/>
                  </a:schemeClr>
                </a:solidFill>
                <a:latin typeface="72 Brand" panose="020B0504030603020204" pitchFamily="34" charset="0"/>
              </a:rPr>
              <a:t> </a:t>
            </a:r>
            <a:r>
              <a:rPr lang="en-US" sz="700" noProof="1">
                <a:solidFill>
                  <a:srgbClr val="000000"/>
                </a:solidFill>
                <a:latin typeface="72 Brand" panose="020B0504030603020204" pitchFamily="34" charset="0"/>
                <a:cs typeface="Arial"/>
              </a:rPr>
              <a:t>- </a:t>
            </a:r>
            <a:r>
              <a:rPr lang="en-US" sz="700">
                <a:solidFill>
                  <a:srgbClr val="000000"/>
                </a:solidFill>
                <a:latin typeface="72 Brand" panose="020B0504030603020204" pitchFamily="34" charset="0"/>
                <a:cs typeface="Arial"/>
              </a:rPr>
              <a:t>CII Integration in CDP</a:t>
            </a:r>
            <a:endParaRPr lang="en-US" sz="700" noProof="1">
              <a:solidFill>
                <a:srgbClr val="000000"/>
              </a:solidFill>
              <a:latin typeface="72 Brand" panose="020B0504030603020204" pitchFamily="34" charset="0"/>
              <a:cs typeface="Arial"/>
            </a:endParaRPr>
          </a:p>
          <a:p>
            <a:pPr defTabSz="1087470">
              <a:spcBef>
                <a:spcPct val="0"/>
              </a:spcBef>
              <a:spcAft>
                <a:spcPts val="100"/>
              </a:spcAft>
              <a:defRPr/>
            </a:pPr>
            <a:endParaRPr lang="de-DE" sz="700" noProof="1">
              <a:solidFill>
                <a:srgbClr val="000000"/>
              </a:solidFill>
              <a:latin typeface="72 Brand" panose="020B0504030603020204" pitchFamily="34" charset="0"/>
              <a:cs typeface="Arial"/>
            </a:endParaRPr>
          </a:p>
          <a:p>
            <a:pPr defTabSz="1087470">
              <a:spcBef>
                <a:spcPct val="0"/>
              </a:spcBef>
              <a:spcAft>
                <a:spcPts val="100"/>
              </a:spcAft>
              <a:defRPr/>
            </a:pPr>
            <a:endParaRPr lang="de-DE" sz="700" noProof="1">
              <a:latin typeface="72 Brand" panose="020B0504030603020204" pitchFamily="34" charset="0"/>
              <a:cs typeface="Arial"/>
            </a:endParaRPr>
          </a:p>
          <a:p>
            <a:pPr defTabSz="1087470">
              <a:spcBef>
                <a:spcPct val="0"/>
              </a:spcBef>
              <a:spcAft>
                <a:spcPts val="100"/>
              </a:spcAft>
              <a:defRPr/>
            </a:pPr>
            <a:endParaRPr lang="en-US" sz="700">
              <a:solidFill>
                <a:srgbClr val="000000"/>
              </a:solidFill>
              <a:cs typeface="Arial"/>
            </a:endParaRPr>
          </a:p>
          <a:p>
            <a:pPr defTabSz="1087470">
              <a:spcBef>
                <a:spcPct val="0"/>
              </a:spcBef>
              <a:spcAft>
                <a:spcPts val="100"/>
              </a:spcAft>
              <a:defRPr/>
            </a:pPr>
            <a:endParaRPr lang="en-US" sz="700">
              <a:solidFill>
                <a:srgbClr val="000000"/>
              </a:solidFill>
              <a:cs typeface="Arial"/>
            </a:endParaRPr>
          </a:p>
          <a:p>
            <a:pPr defTabSz="913578">
              <a:spcBef>
                <a:spcPct val="0"/>
              </a:spcBef>
              <a:spcAft>
                <a:spcPts val="100"/>
              </a:spcAft>
              <a:defRPr/>
            </a:pPr>
            <a:endParaRPr lang="en-US" sz="700" noProof="1">
              <a:solidFill>
                <a:srgbClr val="000000"/>
              </a:solidFill>
              <a:latin typeface="+mn-lt"/>
              <a:cs typeface="Arial"/>
            </a:endParaRPr>
          </a:p>
          <a:p>
            <a:pPr marL="0" marR="0" lvl="0" indent="0" algn="l" defTabSz="913578" rtl="0" eaLnBrk="1" fontAlgn="auto" latinLnBrk="0" hangingPunct="1">
              <a:lnSpc>
                <a:spcPct val="100000"/>
              </a:lnSpc>
              <a:spcBef>
                <a:spcPct val="0"/>
              </a:spcBef>
              <a:spcAft>
                <a:spcPts val="100"/>
              </a:spcAft>
              <a:buClrTx/>
              <a:buSzTx/>
              <a:buFontTx/>
              <a:buNone/>
              <a:tabLst/>
              <a:defRPr/>
            </a:pPr>
            <a:r>
              <a:rPr lang="de-DE" sz="700" noProof="1">
                <a:solidFill>
                  <a:srgbClr val="000000"/>
                </a:solidFill>
                <a:latin typeface="+mn-lt"/>
              </a:rPr>
              <a:t> </a:t>
            </a:r>
            <a:endParaRPr lang="de-DE" sz="700" noProof="1">
              <a:solidFill>
                <a:srgbClr val="000000"/>
              </a:solidFill>
              <a:latin typeface="72 Brand Light" panose="020B0304030603020204" pitchFamily="34" charset="0"/>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i="0" u="none" strike="noStrike" kern="1200" cap="none" spc="0" normalizeH="0" baseline="0" noProof="1">
              <a:ln>
                <a:noFill/>
              </a:ln>
              <a:solidFill>
                <a:srgbClr val="000000"/>
              </a:solidFill>
              <a:effectLst/>
              <a:uLnTx/>
              <a:uFillTx/>
              <a:latin typeface="72 Brand Light" panose="020B0304030603020204" pitchFamily="34" charset="0"/>
              <a:ea typeface="+mn-ea"/>
              <a:cs typeface="+mn-cs"/>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lang="de-DE" sz="700" noProof="1">
              <a:solidFill>
                <a:srgbClr val="000000"/>
              </a:solidFill>
              <a:latin typeface="72 Brand Light" panose="020B0304030603020204" pitchFamily="34" charset="0"/>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i="0" u="none" strike="noStrike" kern="1200" cap="none" spc="0" normalizeH="0" baseline="0" noProof="1">
              <a:ln>
                <a:noFill/>
              </a:ln>
              <a:solidFill>
                <a:srgbClr val="000000"/>
              </a:solidFill>
              <a:effectLst/>
              <a:uLnTx/>
              <a:uFillTx/>
              <a:latin typeface="72 Brand Light" panose="020B0304030603020204" pitchFamily="34" charset="0"/>
              <a:ea typeface="+mn-ea"/>
              <a:cs typeface="+mn-cs"/>
            </a:endParaRPr>
          </a:p>
          <a:p>
            <a:pPr algn="just" defTabSz="1087470">
              <a:spcBef>
                <a:spcPct val="0"/>
              </a:spcBef>
              <a:spcAft>
                <a:spcPts val="100"/>
              </a:spcAft>
              <a:defRPr/>
            </a:pPr>
            <a:endParaRPr lang="de-DE" sz="700" noProof="1">
              <a:latin typeface="72 Brand"/>
            </a:endParaRPr>
          </a:p>
          <a:p>
            <a:pPr algn="just" defTabSz="1087470">
              <a:spcBef>
                <a:spcPct val="0"/>
              </a:spcBef>
              <a:spcAft>
                <a:spcPts val="100"/>
              </a:spcAft>
              <a:defRPr/>
            </a:pPr>
            <a:endParaRPr lang="de-DE" sz="700" i="0" u="sng" strike="noStrike" noProof="1">
              <a:solidFill>
                <a:srgbClr val="008FD3"/>
              </a:solidFill>
              <a:effectLst/>
              <a:latin typeface="+mn-lt"/>
              <a:hlinkClick r:id="rId9"/>
            </a:endParaRPr>
          </a:p>
          <a:p>
            <a:pPr algn="just" defTabSz="1087470">
              <a:spcBef>
                <a:spcPct val="0"/>
              </a:spcBef>
              <a:spcAft>
                <a:spcPts val="100"/>
              </a:spcAft>
              <a:defRPr/>
            </a:pPr>
            <a:endParaRPr lang="de-DE" sz="700" u="sng" noProof="1">
              <a:solidFill>
                <a:srgbClr val="008FD3"/>
              </a:solidFill>
              <a:latin typeface="+mn-lt"/>
              <a:hlinkClick r:id="rId9"/>
            </a:endParaRPr>
          </a:p>
          <a:p>
            <a:pPr algn="just" defTabSz="1087470">
              <a:spcBef>
                <a:spcPct val="0"/>
              </a:spcBef>
              <a:spcAft>
                <a:spcPts val="100"/>
              </a:spcAft>
              <a:defRPr/>
            </a:pPr>
            <a:endParaRPr lang="de-DE" sz="700" i="0" u="sng" strike="noStrike" noProof="1">
              <a:solidFill>
                <a:srgbClr val="008FD3"/>
              </a:solidFill>
              <a:effectLst/>
              <a:latin typeface="+mn-lt"/>
              <a:hlinkClick r:id="rId9"/>
            </a:endParaRPr>
          </a:p>
          <a:p>
            <a:pPr algn="just" defTabSz="1087470">
              <a:spcBef>
                <a:spcPct val="0"/>
              </a:spcBef>
              <a:spcAft>
                <a:spcPts val="100"/>
              </a:spcAft>
              <a:defRPr/>
            </a:pPr>
            <a:endParaRPr lang="de-DE" sz="700" i="0" u="sng" strike="noStrike" noProof="1">
              <a:solidFill>
                <a:srgbClr val="008FD3"/>
              </a:solidFill>
              <a:effectLst/>
              <a:latin typeface="+mn-lt"/>
            </a:endParaRPr>
          </a:p>
          <a:p>
            <a:pPr algn="just" defTabSz="1087470">
              <a:spcBef>
                <a:spcPct val="0"/>
              </a:spcBef>
              <a:spcAft>
                <a:spcPts val="100"/>
              </a:spcAft>
              <a:defRPr/>
            </a:pPr>
            <a:endParaRPr lang="de-DE" sz="700" noProof="1">
              <a:solidFill>
                <a:srgbClr val="000000"/>
              </a:solidFill>
              <a:cs typeface="Arial"/>
            </a:endParaRPr>
          </a:p>
          <a:p>
            <a:pPr algn="just" defTabSz="1087470">
              <a:spcBef>
                <a:spcPct val="0"/>
              </a:spcBef>
              <a:spcAft>
                <a:spcPts val="100"/>
              </a:spcAft>
              <a:defRPr/>
            </a:pPr>
            <a:endParaRPr lang="de-DE" sz="700" noProof="1">
              <a:solidFill>
                <a:srgbClr val="000000"/>
              </a:solidFill>
              <a:latin typeface="+mn-lt"/>
            </a:endParaRPr>
          </a:p>
          <a:p>
            <a:pPr algn="just" defTabSz="1087470">
              <a:spcBef>
                <a:spcPct val="0"/>
              </a:spcBef>
              <a:spcAft>
                <a:spcPts val="100"/>
              </a:spcAft>
              <a:defRPr/>
            </a:pPr>
            <a:endParaRPr lang="de-DE" sz="700" noProof="1">
              <a:solidFill>
                <a:srgbClr val="000000"/>
              </a:solidFill>
              <a:latin typeface="+mn-lt"/>
            </a:endParaRPr>
          </a:p>
          <a:p>
            <a:pPr algn="just" defTabSz="1087470">
              <a:spcBef>
                <a:spcPct val="0"/>
              </a:spcBef>
              <a:spcAft>
                <a:spcPts val="100"/>
              </a:spcAft>
              <a:defRPr/>
            </a:pPr>
            <a:endParaRPr lang="de-DE" sz="700" noProof="1">
              <a:solidFill>
                <a:srgbClr val="000000"/>
              </a:solidFill>
              <a:latin typeface="+mn-lt"/>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i="0" u="none" strike="noStrike" kern="1200" cap="none" spc="0" normalizeH="0" baseline="0" noProof="1">
              <a:ln>
                <a:noFill/>
              </a:ln>
              <a:solidFill>
                <a:srgbClr val="000000"/>
              </a:solidFill>
              <a:effectLst/>
              <a:uLnTx/>
              <a:uFillTx/>
              <a:latin typeface="72 Brand Light" panose="020B0304030603020204" pitchFamily="34" charset="0"/>
              <a:ea typeface="+mn-ea"/>
              <a:cs typeface="+mn-cs"/>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i="0" u="none" strike="noStrike" kern="1200" cap="none" spc="0" normalizeH="0" baseline="0" noProof="1">
              <a:ln>
                <a:noFill/>
              </a:ln>
              <a:solidFill>
                <a:srgbClr val="000000"/>
              </a:solidFill>
              <a:effectLst/>
              <a:uLnTx/>
              <a:uFillTx/>
              <a:latin typeface="72 Brand Light" panose="020B0304030603020204" pitchFamily="34" charset="0"/>
              <a:ea typeface="+mn-ea"/>
              <a:cs typeface="+mn-cs"/>
            </a:endParaRPr>
          </a:p>
        </p:txBody>
      </p:sp>
      <p:sp>
        <p:nvSpPr>
          <p:cNvPr id="19" name="TextBox 18">
            <a:extLst>
              <a:ext uri="{FF2B5EF4-FFF2-40B4-BE49-F238E27FC236}">
                <a16:creationId xmlns:a16="http://schemas.microsoft.com/office/drawing/2014/main" id="{EFCF24DC-322C-A06C-A8EE-78514BB35C95}"/>
              </a:ext>
            </a:extLst>
          </p:cNvPr>
          <p:cNvSpPr txBox="1"/>
          <p:nvPr/>
        </p:nvSpPr>
        <p:spPr>
          <a:xfrm>
            <a:off x="142004" y="2122648"/>
            <a:ext cx="756896" cy="49244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800" b="1" kern="0" noProof="1">
                <a:latin typeface="72 Brand" panose="020B0504030603020204" pitchFamily="34" charset="0"/>
                <a:ea typeface="Arial Unicode MS" pitchFamily="34" charset="-128"/>
                <a:cs typeface="Arial Unicode MS" pitchFamily="34" charset="-128"/>
              </a:rPr>
              <a:t>Marketing </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Use Case Technical</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Delivery</a:t>
            </a:r>
          </a:p>
        </p:txBody>
      </p:sp>
      <p:sp>
        <p:nvSpPr>
          <p:cNvPr id="20" name="Rectangle 19">
            <a:extLst>
              <a:ext uri="{FF2B5EF4-FFF2-40B4-BE49-F238E27FC236}">
                <a16:creationId xmlns:a16="http://schemas.microsoft.com/office/drawing/2014/main" id="{4FD03FF8-7C34-0045-585F-546A98EE9D06}"/>
              </a:ext>
            </a:extLst>
          </p:cNvPr>
          <p:cNvSpPr>
            <a:spLocks/>
          </p:cNvSpPr>
          <p:nvPr/>
        </p:nvSpPr>
        <p:spPr bwMode="gray">
          <a:xfrm>
            <a:off x="49300" y="5672896"/>
            <a:ext cx="11796226" cy="747215"/>
          </a:xfrm>
          <a:prstGeom prst="rect">
            <a:avLst/>
          </a:prstGeom>
          <a:solidFill>
            <a:schemeClr val="bg1">
              <a:lumMod val="95000"/>
            </a:schemeClr>
          </a:solid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endParaRPr kumimoji="0" lang="de-DE" sz="800" b="1" i="0" u="none" strike="noStrike" kern="0" cap="none" spc="0" normalizeH="0" baseline="0" noProof="1">
              <a:ln>
                <a:noFill/>
              </a:ln>
              <a:effectLst/>
              <a:uLnTx/>
              <a:uFillTx/>
              <a:latin typeface="72 Brand" panose="020B0504030603020204" pitchFamily="34" charset="0"/>
              <a:ea typeface="Arial Unicode MS" pitchFamily="34" charset="-128"/>
              <a:cs typeface="+mn-cs"/>
            </a:endParaRPr>
          </a:p>
        </p:txBody>
      </p:sp>
      <p:sp>
        <p:nvSpPr>
          <p:cNvPr id="21" name="TextBox 20">
            <a:extLst>
              <a:ext uri="{FF2B5EF4-FFF2-40B4-BE49-F238E27FC236}">
                <a16:creationId xmlns:a16="http://schemas.microsoft.com/office/drawing/2014/main" id="{A663FC49-D137-DD79-9253-2A8CE6AFAF2C}"/>
              </a:ext>
            </a:extLst>
          </p:cNvPr>
          <p:cNvSpPr txBox="1"/>
          <p:nvPr/>
        </p:nvSpPr>
        <p:spPr>
          <a:xfrm>
            <a:off x="142004" y="5764046"/>
            <a:ext cx="820844"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800" b="1" kern="0" noProof="1">
                <a:latin typeface="72 Brand" panose="020B0504030603020204" pitchFamily="34" charset="0"/>
                <a:ea typeface="Arial Unicode MS" pitchFamily="34" charset="-128"/>
                <a:cs typeface="Arial Unicode MS" pitchFamily="34" charset="-128"/>
              </a:rPr>
              <a:t>Compliance, Finance &amp; </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Other Use Cases Technical Delivery</a:t>
            </a:r>
          </a:p>
        </p:txBody>
      </p:sp>
      <p:sp>
        <p:nvSpPr>
          <p:cNvPr id="23" name="TextBox 22">
            <a:extLst>
              <a:ext uri="{FF2B5EF4-FFF2-40B4-BE49-F238E27FC236}">
                <a16:creationId xmlns:a16="http://schemas.microsoft.com/office/drawing/2014/main" id="{F5A04F44-B35B-253A-14BD-C5AF0E8A020F}"/>
              </a:ext>
            </a:extLst>
          </p:cNvPr>
          <p:cNvSpPr txBox="1"/>
          <p:nvPr/>
        </p:nvSpPr>
        <p:spPr>
          <a:xfrm>
            <a:off x="8580932" y="4813872"/>
            <a:ext cx="2420787" cy="107722"/>
          </a:xfrm>
          <a:prstGeom prst="rect">
            <a:avLst/>
          </a:prstGeom>
          <a:noFill/>
        </p:spPr>
        <p:txBody>
          <a:bodyPr wrap="square" lIns="0" tIns="0" rIns="0" bIns="0" rtlCol="0">
            <a:spAutoFit/>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lang="de-DE" sz="700" b="1" noProof="1">
              <a:solidFill>
                <a:srgbClr val="000000"/>
              </a:solidFill>
              <a:latin typeface="+mn-lt"/>
            </a:endParaRPr>
          </a:p>
        </p:txBody>
      </p:sp>
      <p:cxnSp>
        <p:nvCxnSpPr>
          <p:cNvPr id="24" name="Straight Connector 23">
            <a:extLst>
              <a:ext uri="{FF2B5EF4-FFF2-40B4-BE49-F238E27FC236}">
                <a16:creationId xmlns:a16="http://schemas.microsoft.com/office/drawing/2014/main" id="{D67AECB7-F8DC-9D00-9355-16871A6AF1D9}"/>
              </a:ext>
            </a:extLst>
          </p:cNvPr>
          <p:cNvCxnSpPr>
            <a:cxnSpLocks/>
          </p:cNvCxnSpPr>
          <p:nvPr/>
        </p:nvCxnSpPr>
        <p:spPr>
          <a:xfrm>
            <a:off x="11218608" y="1989057"/>
            <a:ext cx="19560" cy="4074390"/>
          </a:xfrm>
          <a:prstGeom prst="line">
            <a:avLst/>
          </a:prstGeom>
          <a:ln w="19050">
            <a:solidFill>
              <a:srgbClr val="002A8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49DE17C-6431-413B-C271-4FE800218EB0}"/>
              </a:ext>
            </a:extLst>
          </p:cNvPr>
          <p:cNvSpPr txBox="1"/>
          <p:nvPr/>
        </p:nvSpPr>
        <p:spPr>
          <a:xfrm>
            <a:off x="3496811" y="3338817"/>
            <a:ext cx="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de-DE" sz="1200" kern="0" noProof="1">
              <a:solidFill>
                <a:srgbClr val="36A41D"/>
              </a:solidFill>
              <a:latin typeface="72 Brand" panose="020B0504030603020204" pitchFamily="34" charset="0"/>
              <a:ea typeface="Arial Unicode MS" pitchFamily="34" charset="-128"/>
              <a:cs typeface="Arial Unicode MS" pitchFamily="34" charset="-128"/>
            </a:endParaRPr>
          </a:p>
        </p:txBody>
      </p:sp>
      <p:sp>
        <p:nvSpPr>
          <p:cNvPr id="27" name="TextBox 44">
            <a:extLst>
              <a:ext uri="{FF2B5EF4-FFF2-40B4-BE49-F238E27FC236}">
                <a16:creationId xmlns:a16="http://schemas.microsoft.com/office/drawing/2014/main" id="{643F49F1-98B9-8149-9FB6-D5DF29A1BC2F}"/>
              </a:ext>
            </a:extLst>
          </p:cNvPr>
          <p:cNvSpPr txBox="1"/>
          <p:nvPr/>
        </p:nvSpPr>
        <p:spPr>
          <a:xfrm>
            <a:off x="10851477" y="6001816"/>
            <a:ext cx="734262" cy="415498"/>
          </a:xfrm>
          <a:prstGeom prst="rect">
            <a:avLst/>
          </a:prstGeom>
          <a:solidFill>
            <a:schemeClr val="bg1">
              <a:lumMod val="65000"/>
            </a:schemeClr>
          </a:solid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9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Final due date: </a:t>
            </a:r>
            <a:br>
              <a:rPr kumimoji="0" lang="de-DE" sz="9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br>
            <a:r>
              <a:rPr kumimoji="0" lang="de-DE" sz="9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Dec 15th</a:t>
            </a:r>
          </a:p>
        </p:txBody>
      </p:sp>
      <p:sp>
        <p:nvSpPr>
          <p:cNvPr id="28" name="TextBox 27">
            <a:extLst>
              <a:ext uri="{FF2B5EF4-FFF2-40B4-BE49-F238E27FC236}">
                <a16:creationId xmlns:a16="http://schemas.microsoft.com/office/drawing/2014/main" id="{80631653-55F1-B13C-14F7-5495080141EA}"/>
              </a:ext>
            </a:extLst>
          </p:cNvPr>
          <p:cNvSpPr txBox="1"/>
          <p:nvPr/>
        </p:nvSpPr>
        <p:spPr>
          <a:xfrm>
            <a:off x="74525" y="6494386"/>
            <a:ext cx="4676571" cy="123111"/>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800" b="1" kern="0" baseline="30000" noProof="1">
                <a:latin typeface="+mn-lt"/>
                <a:ea typeface="Noto Music"/>
                <a:cs typeface="Arial Unicode MS"/>
              </a:rPr>
              <a:t> ‡ Spillover from previous PI</a:t>
            </a:r>
            <a:endParaRPr lang="de-DE" sz="900" kern="0" noProof="1">
              <a:latin typeface="72 Brand" panose="020B0504030603020204" pitchFamily="34" charset="0"/>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0B03FB1F-BE91-1D1A-5168-15AB328D1782}"/>
              </a:ext>
            </a:extLst>
          </p:cNvPr>
          <p:cNvSpPr>
            <a:spLocks/>
          </p:cNvSpPr>
          <p:nvPr/>
        </p:nvSpPr>
        <p:spPr bwMode="gray">
          <a:xfrm>
            <a:off x="2184776" y="2044517"/>
            <a:ext cx="186831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noProof="1">
                <a:solidFill>
                  <a:schemeClr val="bg2">
                    <a:lumMod val="75000"/>
                  </a:schemeClr>
                </a:solidFill>
                <a:latin typeface="72 Brand"/>
                <a:cs typeface="Arial"/>
                <a:hlinkClick r:id="rId10">
                  <a:extLst>
                    <a:ext uri="{A12FA001-AC4F-418D-AE19-62706E023703}">
                      <ahyp:hlinkClr xmlns:ahyp="http://schemas.microsoft.com/office/drawing/2018/hyperlinkcolor" val="tx"/>
                    </a:ext>
                  </a:extLst>
                </a:hlinkClick>
              </a:rPr>
              <a:t>SP-25695</a:t>
            </a:r>
            <a:r>
              <a:rPr lang="de-DE" sz="700" noProof="1"/>
              <a:t> – </a:t>
            </a:r>
            <a:r>
              <a:rPr lang="de-DE" sz="700" noProof="1">
                <a:latin typeface="+mn-lt"/>
              </a:rPr>
              <a:t>SMC Transition: Behavioural data model Ph1</a:t>
            </a:r>
          </a:p>
          <a:p>
            <a:pPr defTabSz="1087470">
              <a:spcBef>
                <a:spcPct val="0"/>
              </a:spcBef>
              <a:spcAft>
                <a:spcPts val="100"/>
              </a:spcAft>
              <a:defRPr/>
            </a:pPr>
            <a:r>
              <a:rPr lang="de-DE" sz="700" noProof="1">
                <a:solidFill>
                  <a:schemeClr val="bg2">
                    <a:lumMod val="75000"/>
                  </a:schemeClr>
                </a:solidFill>
                <a:latin typeface="72 Brand"/>
                <a:cs typeface="Arial"/>
                <a:hlinkClick r:id="rId10">
                  <a:extLst>
                    <a:ext uri="{A12FA001-AC4F-418D-AE19-62706E023703}">
                      <ahyp:hlinkClr xmlns:ahyp="http://schemas.microsoft.com/office/drawing/2018/hyperlinkcolor" val="tx"/>
                    </a:ext>
                  </a:extLst>
                </a:hlinkClick>
              </a:rPr>
              <a:t>SP-25695</a:t>
            </a:r>
            <a:r>
              <a:rPr lang="de-DE" sz="700" noProof="1">
                <a:latin typeface="+mn-lt"/>
              </a:rPr>
              <a:t> – SMC Transition:  Best Record from SMC to CDP</a:t>
            </a:r>
          </a:p>
          <a:p>
            <a:pPr defTabSz="1087470">
              <a:spcBef>
                <a:spcPct val="0"/>
              </a:spcBef>
              <a:spcAft>
                <a:spcPts val="100"/>
              </a:spcAft>
              <a:defRPr/>
            </a:pPr>
            <a:endParaRPr lang="de-DE" sz="700" noProof="1">
              <a:latin typeface="+mn-lt"/>
            </a:endParaRPr>
          </a:p>
          <a:p>
            <a:pPr defTabSz="1087470">
              <a:spcBef>
                <a:spcPct val="0"/>
              </a:spcBef>
              <a:spcAft>
                <a:spcPts val="100"/>
              </a:spcAft>
              <a:defRPr/>
            </a:pPr>
            <a:r>
              <a:rPr lang="de-DE" sz="700" noProof="1">
                <a:latin typeface="+mn-lt"/>
              </a:rPr>
              <a:t>Email Audience Building in CDP &amp; CDP Audience -&gt; Marketo for Email Execution</a:t>
            </a:r>
          </a:p>
          <a:p>
            <a:pPr defTabSz="1087470">
              <a:spcBef>
                <a:spcPct val="0"/>
              </a:spcBef>
              <a:spcAft>
                <a:spcPts val="100"/>
              </a:spcAft>
              <a:defRPr/>
            </a:pPr>
            <a:endParaRPr lang="de-DE" sz="700" noProof="1">
              <a:latin typeface="+mn-lt"/>
            </a:endParaRPr>
          </a:p>
        </p:txBody>
      </p:sp>
      <p:sp>
        <p:nvSpPr>
          <p:cNvPr id="31" name="TextBox 30">
            <a:extLst>
              <a:ext uri="{FF2B5EF4-FFF2-40B4-BE49-F238E27FC236}">
                <a16:creationId xmlns:a16="http://schemas.microsoft.com/office/drawing/2014/main" id="{4B57B234-8CBB-C406-B92B-7201B070BB3C}"/>
              </a:ext>
            </a:extLst>
          </p:cNvPr>
          <p:cNvSpPr txBox="1"/>
          <p:nvPr/>
        </p:nvSpPr>
        <p:spPr>
          <a:xfrm>
            <a:off x="2248447" y="5747171"/>
            <a:ext cx="1803568" cy="661720"/>
          </a:xfrm>
          <a:prstGeom prst="rect">
            <a:avLst/>
          </a:prstGeom>
          <a:noFill/>
        </p:spPr>
        <p:txBody>
          <a:bodyPr wrap="square" lIns="0" tIns="0" rIns="0" bIns="0" rtlCol="0">
            <a:spAutoFit/>
          </a:bodyPr>
          <a:lstStyle/>
          <a:p>
            <a:pPr defTabSz="1087470">
              <a:spcBef>
                <a:spcPct val="0"/>
              </a:spcBef>
              <a:spcAft>
                <a:spcPts val="100"/>
              </a:spcAft>
              <a:defRPr/>
            </a:pPr>
            <a:r>
              <a:rPr lang="de-DE" sz="700" noProof="1">
                <a:solidFill>
                  <a:schemeClr val="bg2">
                    <a:lumMod val="75000"/>
                  </a:schemeClr>
                </a:solidFill>
                <a:latin typeface="72 Brand"/>
                <a:cs typeface="Arial"/>
                <a:hlinkClick r:id="rId11">
                  <a:extLst>
                    <a:ext uri="{A12FA001-AC4F-418D-AE19-62706E023703}">
                      <ahyp:hlinkClr xmlns:ahyp="http://schemas.microsoft.com/office/drawing/2018/hyperlinkcolor" val="tx"/>
                    </a:ext>
                  </a:extLst>
                </a:hlinkClick>
              </a:rPr>
              <a:t>SP-27120</a:t>
            </a:r>
            <a:r>
              <a:rPr lang="de-DE" sz="700" noProof="1">
                <a:latin typeface="72 Brand"/>
                <a:cs typeface="Arial"/>
              </a:rPr>
              <a:t> </a:t>
            </a:r>
            <a:r>
              <a:rPr lang="de-DE" sz="700" noProof="1">
                <a:latin typeface="+mn-lt"/>
                <a:cs typeface="Arial"/>
              </a:rPr>
              <a:t>- China CBDT- Long Term Compliance – Phase 2</a:t>
            </a:r>
          </a:p>
          <a:p>
            <a:pPr defTabSz="1087470">
              <a:spcBef>
                <a:spcPct val="0"/>
              </a:spcBef>
              <a:spcAft>
                <a:spcPts val="100"/>
              </a:spcAft>
              <a:defRPr/>
            </a:pPr>
            <a:endParaRPr lang="en-US" sz="700" noProof="1">
              <a:solidFill>
                <a:srgbClr val="000000"/>
              </a:solidFill>
              <a:latin typeface="72 Brand" panose="020B0504030603020204" pitchFamily="34" charset="0"/>
              <a:cs typeface="Arial"/>
            </a:endParaRPr>
          </a:p>
          <a:p>
            <a:pPr defTabSz="1087470">
              <a:spcBef>
                <a:spcPct val="0"/>
              </a:spcBef>
              <a:spcAft>
                <a:spcPts val="100"/>
              </a:spcAft>
              <a:defRPr/>
            </a:pPr>
            <a:endParaRPr lang="en-US" sz="700" noProof="1">
              <a:solidFill>
                <a:srgbClr val="000000"/>
              </a:solidFill>
              <a:latin typeface="+mn-lt"/>
              <a:cs typeface="Arial"/>
            </a:endParaRPr>
          </a:p>
          <a:p>
            <a:pPr defTabSz="1087470">
              <a:spcBef>
                <a:spcPct val="0"/>
              </a:spcBef>
              <a:spcAft>
                <a:spcPts val="100"/>
              </a:spcAft>
              <a:defRPr/>
            </a:pPr>
            <a:endParaRPr lang="de-DE" sz="700" noProof="1">
              <a:latin typeface="+mn-lt"/>
              <a:cs typeface="Arial"/>
            </a:endParaRPr>
          </a:p>
          <a:p>
            <a:pPr defTabSz="1087470">
              <a:spcBef>
                <a:spcPct val="0"/>
              </a:spcBef>
              <a:spcAft>
                <a:spcPts val="100"/>
              </a:spcAft>
              <a:defRPr/>
            </a:pPr>
            <a:endParaRPr lang="de-DE" sz="700" kern="0" baseline="30000" noProof="1">
              <a:solidFill>
                <a:srgbClr val="000000"/>
              </a:solidFill>
              <a:latin typeface="+mn-lt"/>
              <a:ea typeface="Noto Music"/>
              <a:cs typeface="Arial Unicode MS"/>
            </a:endParaRPr>
          </a:p>
        </p:txBody>
      </p:sp>
      <p:sp>
        <p:nvSpPr>
          <p:cNvPr id="36" name="Rectangle 35">
            <a:extLst>
              <a:ext uri="{FF2B5EF4-FFF2-40B4-BE49-F238E27FC236}">
                <a16:creationId xmlns:a16="http://schemas.microsoft.com/office/drawing/2014/main" id="{2EBA9C90-7C60-0E80-A395-1957ABA9D56C}"/>
              </a:ext>
            </a:extLst>
          </p:cNvPr>
          <p:cNvSpPr>
            <a:spLocks/>
          </p:cNvSpPr>
          <p:nvPr/>
        </p:nvSpPr>
        <p:spPr bwMode="gray">
          <a:xfrm>
            <a:off x="4032351" y="3731542"/>
            <a:ext cx="1740722" cy="1874529"/>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913578" rtl="0" eaLnBrk="1" fontAlgn="auto" latinLnBrk="0" hangingPunct="1">
              <a:lnSpc>
                <a:spcPct val="100000"/>
              </a:lnSpc>
              <a:spcBef>
                <a:spcPct val="0"/>
              </a:spcBef>
              <a:spcAft>
                <a:spcPts val="100"/>
              </a:spcAft>
              <a:buClrTx/>
              <a:buSzTx/>
              <a:buFontTx/>
              <a:buNone/>
              <a:tabLst/>
              <a:defRPr/>
            </a:pPr>
            <a:r>
              <a:rPr lang="de-DE" sz="700">
                <a:solidFill>
                  <a:schemeClr val="bg2">
                    <a:lumMod val="75000"/>
                  </a:schemeClr>
                </a:solidFill>
                <a:latin typeface="+mn-lt"/>
              </a:rPr>
              <a:t>Sales Cloud/LinkedIn Sales Navigator Integration</a:t>
            </a:r>
          </a:p>
          <a:p>
            <a:pPr lvl="0" defTabSz="913578">
              <a:spcBef>
                <a:spcPct val="0"/>
              </a:spcBef>
              <a:spcAft>
                <a:spcPts val="100"/>
              </a:spcAft>
              <a:defRPr/>
            </a:pPr>
            <a:r>
              <a:rPr lang="en-US" sz="700" u="sng">
                <a:solidFill>
                  <a:srgbClr val="00B0F0"/>
                </a:solidFill>
                <a:latin typeface="72 Brand" panose="020B0504030603020204" pitchFamily="34" charset="0"/>
              </a:rPr>
              <a:t>SP-</a:t>
            </a:r>
            <a:r>
              <a:rPr lang="en-US" sz="700" u="sng" err="1">
                <a:solidFill>
                  <a:srgbClr val="00B0F0"/>
                </a:solidFill>
                <a:latin typeface="72 Brand" panose="020B0504030603020204" pitchFamily="34" charset="0"/>
              </a:rPr>
              <a:t>xxxxx</a:t>
            </a:r>
            <a:r>
              <a:rPr lang="en-US" sz="700">
                <a:solidFill>
                  <a:srgbClr val="000000"/>
                </a:solidFill>
                <a:cs typeface="Arial"/>
              </a:rPr>
              <a:t> </a:t>
            </a:r>
            <a:r>
              <a:rPr lang="en-US" sz="700">
                <a:solidFill>
                  <a:srgbClr val="000000"/>
                </a:solidFill>
                <a:latin typeface="+mn-lt"/>
              </a:rPr>
              <a:t>- Redesign of Outreach CRM Integration leveraging CDP – Phase 2</a:t>
            </a:r>
          </a:p>
          <a:p>
            <a:pPr lvl="0" defTabSz="913578">
              <a:spcBef>
                <a:spcPct val="0"/>
              </a:spcBef>
              <a:spcAft>
                <a:spcPts val="100"/>
              </a:spcAft>
              <a:defRPr/>
            </a:pPr>
            <a:r>
              <a:rPr lang="de-DE" sz="700" u="sng" noProof="1">
                <a:solidFill>
                  <a:srgbClr val="00B0F0"/>
                </a:solidFill>
                <a:latin typeface="72 Brand" panose="020B0504030603020204" pitchFamily="34" charset="0"/>
              </a:rPr>
              <a:t>SP-xxxxx</a:t>
            </a:r>
            <a:r>
              <a:rPr lang="de-DE" sz="700" noProof="1">
                <a:solidFill>
                  <a:srgbClr val="000000"/>
                </a:solidFill>
              </a:rPr>
              <a:t> </a:t>
            </a:r>
            <a:r>
              <a:rPr lang="de-DE" sz="700" noProof="1">
                <a:solidFill>
                  <a:srgbClr val="000000"/>
                </a:solidFill>
                <a:latin typeface="+mn-lt"/>
              </a:rPr>
              <a:t>- NPS eligible accounts and contacts identification, integrate missing data sources</a:t>
            </a:r>
          </a:p>
        </p:txBody>
      </p:sp>
      <p:sp>
        <p:nvSpPr>
          <p:cNvPr id="39" name="Rectangle 38">
            <a:extLst>
              <a:ext uri="{FF2B5EF4-FFF2-40B4-BE49-F238E27FC236}">
                <a16:creationId xmlns:a16="http://schemas.microsoft.com/office/drawing/2014/main" id="{37766F98-B3A9-6EC8-736D-A002E39BAC0E}"/>
              </a:ext>
            </a:extLst>
          </p:cNvPr>
          <p:cNvSpPr>
            <a:spLocks/>
          </p:cNvSpPr>
          <p:nvPr/>
        </p:nvSpPr>
        <p:spPr bwMode="gray">
          <a:xfrm>
            <a:off x="4026254" y="2044517"/>
            <a:ext cx="186831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u="sng" noProof="1">
                <a:solidFill>
                  <a:schemeClr val="bg2">
                    <a:lumMod val="75000"/>
                  </a:schemeClr>
                </a:solidFill>
                <a:latin typeface="+mn-lt"/>
              </a:rPr>
              <a:t>SP-xxxxx</a:t>
            </a:r>
            <a:r>
              <a:rPr lang="de-DE" sz="700" u="sng" noProof="1">
                <a:solidFill>
                  <a:schemeClr val="bg2">
                    <a:lumMod val="75000"/>
                  </a:schemeClr>
                </a:solidFill>
              </a:rPr>
              <a:t> </a:t>
            </a:r>
            <a:r>
              <a:rPr lang="en-US" sz="700" dirty="0">
                <a:latin typeface="+mn-lt"/>
              </a:rPr>
              <a:t>- </a:t>
            </a:r>
            <a:r>
              <a:rPr lang="en-US" sz="700" noProof="1">
                <a:latin typeface="+mn-lt"/>
              </a:rPr>
              <a:t>Buying Committee Calculation Logic Move from Marketo to CDP</a:t>
            </a:r>
          </a:p>
          <a:p>
            <a:pPr defTabSz="1087470">
              <a:spcBef>
                <a:spcPct val="0"/>
              </a:spcBef>
              <a:spcAft>
                <a:spcPts val="100"/>
              </a:spcAft>
              <a:defRPr/>
            </a:pPr>
            <a:r>
              <a:rPr lang="en-US" sz="700" noProof="1">
                <a:solidFill>
                  <a:schemeClr val="bg2">
                    <a:lumMod val="75000"/>
                  </a:schemeClr>
                </a:solidFill>
                <a:latin typeface="+mn-lt"/>
                <a:hlinkClick r:id="rId12">
                  <a:extLst>
                    <a:ext uri="{A12FA001-AC4F-418D-AE19-62706E023703}">
                      <ahyp:hlinkClr xmlns:ahyp="http://schemas.microsoft.com/office/drawing/2018/hyperlinkcolor" val="tx"/>
                    </a:ext>
                  </a:extLst>
                </a:hlinkClick>
              </a:rPr>
              <a:t>SP-28343</a:t>
            </a:r>
            <a:r>
              <a:rPr lang="en-US" sz="700" noProof="1">
                <a:cs typeface="Arial"/>
              </a:rPr>
              <a:t> </a:t>
            </a:r>
            <a:r>
              <a:rPr lang="en-US" sz="700" noProof="1">
                <a:solidFill>
                  <a:srgbClr val="000000"/>
                </a:solidFill>
                <a:latin typeface="+mn-lt"/>
              </a:rPr>
              <a:t>- CCDQ Integration of new Country Compliance Rules with CDP Marketing Go Live</a:t>
            </a:r>
          </a:p>
          <a:p>
            <a:pPr defTabSz="1087470">
              <a:spcBef>
                <a:spcPct val="0"/>
              </a:spcBef>
              <a:spcAft>
                <a:spcPts val="100"/>
              </a:spcAft>
              <a:defRPr/>
            </a:pPr>
            <a:r>
              <a:rPr lang="en-US" sz="700" u="sng" noProof="1">
                <a:solidFill>
                  <a:schemeClr val="bg2">
                    <a:lumMod val="75000"/>
                  </a:schemeClr>
                </a:solidFill>
                <a:latin typeface="+mn-lt"/>
              </a:rPr>
              <a:t>SP-xxxxx</a:t>
            </a:r>
            <a:r>
              <a:rPr lang="en-US" sz="700" noProof="1">
                <a:solidFill>
                  <a:srgbClr val="000000"/>
                </a:solidFill>
                <a:cs typeface="Arial"/>
              </a:rPr>
              <a:t> </a:t>
            </a:r>
            <a:r>
              <a:rPr lang="en-US" sz="700" noProof="1">
                <a:solidFill>
                  <a:srgbClr val="000000"/>
                </a:solidFill>
                <a:latin typeface="+mn-lt"/>
              </a:rPr>
              <a:t>- 360 SMC Contact Fact Sheet Replacement</a:t>
            </a:r>
          </a:p>
          <a:p>
            <a:pPr defTabSz="1087470">
              <a:spcBef>
                <a:spcPct val="0"/>
              </a:spcBef>
              <a:spcAft>
                <a:spcPts val="100"/>
              </a:spcAft>
              <a:defRPr/>
            </a:pPr>
            <a:r>
              <a:rPr lang="de-DE" sz="700" noProof="1">
                <a:solidFill>
                  <a:schemeClr val="bg2">
                    <a:lumMod val="75000"/>
                  </a:schemeClr>
                </a:solidFill>
                <a:latin typeface="+mn-lt"/>
              </a:rPr>
              <a:t>SP-xxxxx</a:t>
            </a:r>
            <a:r>
              <a:rPr lang="de-DE" sz="700" noProof="1">
                <a:solidFill>
                  <a:srgbClr val="000000"/>
                </a:solidFill>
              </a:rPr>
              <a:t> </a:t>
            </a:r>
            <a:r>
              <a:rPr lang="de-DE" sz="700" noProof="1">
                <a:solidFill>
                  <a:srgbClr val="000000"/>
                </a:solidFill>
                <a:latin typeface="+mn-lt"/>
              </a:rPr>
              <a:t>- Adoption Marketing Support (cACV, GLAC)</a:t>
            </a:r>
          </a:p>
          <a:p>
            <a:pPr defTabSz="1087470">
              <a:spcBef>
                <a:spcPct val="0"/>
              </a:spcBef>
              <a:spcAft>
                <a:spcPts val="100"/>
              </a:spcAft>
              <a:defRPr/>
            </a:pPr>
            <a:r>
              <a:rPr lang="en-US" sz="700" noProof="1">
                <a:solidFill>
                  <a:schemeClr val="bg2">
                    <a:lumMod val="75000"/>
                  </a:schemeClr>
                </a:solidFill>
                <a:hlinkClick r:id="rId12">
                  <a:extLst>
                    <a:ext uri="{A12FA001-AC4F-418D-AE19-62706E023703}">
                      <ahyp:hlinkClr xmlns:ahyp="http://schemas.microsoft.com/office/drawing/2018/hyperlinkcolor" val="tx"/>
                    </a:ext>
                  </a:extLst>
                </a:hlinkClick>
              </a:rPr>
              <a:t>SP-28343</a:t>
            </a:r>
            <a:r>
              <a:rPr lang="en-US" sz="700" noProof="1">
                <a:cs typeface="Arial"/>
              </a:rPr>
              <a:t> </a:t>
            </a:r>
            <a:r>
              <a:rPr lang="en-US" sz="700" noProof="1">
                <a:solidFill>
                  <a:srgbClr val="000000"/>
                </a:solidFill>
                <a:latin typeface="+mn-lt"/>
              </a:rPr>
              <a:t>- CCDQ Integration of new Country Compliance Rules with CDP Marketing Go Live, Demand Gen/ Digital Hubs (Outreach Integration)</a:t>
            </a:r>
          </a:p>
          <a:p>
            <a:pPr defTabSz="1087470">
              <a:spcBef>
                <a:spcPct val="0"/>
              </a:spcBef>
              <a:spcAft>
                <a:spcPts val="100"/>
              </a:spcAft>
              <a:defRPr/>
            </a:pPr>
            <a:r>
              <a:rPr lang="en-US" sz="700" u="sng" dirty="0">
                <a:solidFill>
                  <a:srgbClr val="89D1FF">
                    <a:lumMod val="75000"/>
                  </a:srgbClr>
                </a:solidFill>
                <a:latin typeface="72 Brand"/>
              </a:rPr>
              <a:t>Bus. Del. </a:t>
            </a:r>
            <a:r>
              <a:rPr lang="de-DE" sz="700" dirty="0">
                <a:latin typeface="72 Brand" panose="020B0504030603020204" pitchFamily="34" charset="0"/>
              </a:rPr>
              <a:t>-</a:t>
            </a:r>
            <a:r>
              <a:rPr lang="en-US" sz="700" dirty="0">
                <a:solidFill>
                  <a:srgbClr val="000000"/>
                </a:solidFill>
                <a:latin typeface="72 Brand" panose="020B0504030603020204" pitchFamily="34" charset="0"/>
              </a:rPr>
              <a:t> </a:t>
            </a:r>
            <a:r>
              <a:rPr lang="en-US" sz="700" noProof="1">
                <a:solidFill>
                  <a:srgbClr val="000000"/>
                </a:solidFill>
                <a:latin typeface="72 Brand" panose="020B0504030603020204" pitchFamily="34" charset="0"/>
              </a:rPr>
              <a:t>OCS in Marketing CDP Enablement</a:t>
            </a:r>
            <a:endParaRPr lang="en-US" sz="700" dirty="0">
              <a:solidFill>
                <a:srgbClr val="000000"/>
              </a:solidFill>
              <a:latin typeface="72 Brand" panose="020B0504030603020204" pitchFamily="34" charset="0"/>
            </a:endParaRPr>
          </a:p>
          <a:p>
            <a:pPr defTabSz="1087470">
              <a:spcBef>
                <a:spcPct val="0"/>
              </a:spcBef>
              <a:spcAft>
                <a:spcPts val="100"/>
              </a:spcAft>
              <a:defRPr/>
            </a:pPr>
            <a:endParaRPr lang="en-US" sz="700" noProof="1">
              <a:solidFill>
                <a:srgbClr val="000000"/>
              </a:solidFill>
              <a:latin typeface="+mn-lt"/>
            </a:endParaRPr>
          </a:p>
          <a:p>
            <a:pPr defTabSz="1087470">
              <a:spcBef>
                <a:spcPct val="0"/>
              </a:spcBef>
              <a:spcAft>
                <a:spcPts val="100"/>
              </a:spcAft>
              <a:defRPr/>
            </a:pPr>
            <a:endParaRPr lang="en-US" sz="700" noProof="1">
              <a:solidFill>
                <a:srgbClr val="000000"/>
              </a:solidFill>
              <a:latin typeface="+mn-lt"/>
            </a:endParaRPr>
          </a:p>
          <a:p>
            <a:pPr defTabSz="1087470">
              <a:spcBef>
                <a:spcPct val="0"/>
              </a:spcBef>
              <a:spcAft>
                <a:spcPts val="100"/>
              </a:spcAft>
              <a:defRPr/>
            </a:pPr>
            <a:endParaRPr lang="de-DE" sz="700" noProof="1">
              <a:solidFill>
                <a:srgbClr val="000000"/>
              </a:solidFill>
              <a:latin typeface="+mn-lt"/>
            </a:endParaRPr>
          </a:p>
        </p:txBody>
      </p:sp>
      <p:sp>
        <p:nvSpPr>
          <p:cNvPr id="41" name="TextBox 40">
            <a:extLst>
              <a:ext uri="{FF2B5EF4-FFF2-40B4-BE49-F238E27FC236}">
                <a16:creationId xmlns:a16="http://schemas.microsoft.com/office/drawing/2014/main" id="{2433FAEF-868F-6108-345E-4C8F144F5685}"/>
              </a:ext>
            </a:extLst>
          </p:cNvPr>
          <p:cNvSpPr txBox="1"/>
          <p:nvPr/>
        </p:nvSpPr>
        <p:spPr>
          <a:xfrm>
            <a:off x="4089925" y="5717676"/>
            <a:ext cx="1715326" cy="107722"/>
          </a:xfrm>
          <a:prstGeom prst="rect">
            <a:avLst/>
          </a:prstGeom>
          <a:noFill/>
        </p:spPr>
        <p:txBody>
          <a:bodyPr wrap="square" lIns="0" tIns="0" rIns="0" bIns="0" rtlCol="0">
            <a:spAutoFit/>
          </a:bodyPr>
          <a:lstStyle/>
          <a:p>
            <a:pPr defTabSz="1087470">
              <a:spcBef>
                <a:spcPct val="0"/>
              </a:spcBef>
              <a:spcAft>
                <a:spcPts val="100"/>
              </a:spcAft>
              <a:defRPr/>
            </a:pPr>
            <a:r>
              <a:rPr lang="en-US" sz="700" u="sng" noProof="1">
                <a:solidFill>
                  <a:srgbClr val="00B0F0"/>
                </a:solidFill>
                <a:latin typeface="72 Brand" panose="020B0504030603020204" pitchFamily="34" charset="0"/>
              </a:rPr>
              <a:t>SP-xxxxx</a:t>
            </a:r>
            <a:r>
              <a:rPr lang="en-US" sz="700" noProof="1">
                <a:solidFill>
                  <a:srgbClr val="000000"/>
                </a:solidFill>
                <a:cs typeface="Arial"/>
              </a:rPr>
              <a:t> </a:t>
            </a:r>
            <a:r>
              <a:rPr lang="en-US" sz="700" noProof="1">
                <a:solidFill>
                  <a:srgbClr val="000000"/>
                </a:solidFill>
                <a:latin typeface="+mn-lt"/>
                <a:cs typeface="Arial"/>
              </a:rPr>
              <a:t>- Data Deletion Dashboard</a:t>
            </a:r>
            <a:endParaRPr lang="de-DE" sz="700" noProof="1">
              <a:solidFill>
                <a:srgbClr val="000000"/>
              </a:solidFill>
              <a:latin typeface="+mn-lt"/>
              <a:cs typeface="Arial"/>
            </a:endParaRPr>
          </a:p>
        </p:txBody>
      </p:sp>
      <p:sp>
        <p:nvSpPr>
          <p:cNvPr id="42" name="Rectangle 41">
            <a:extLst>
              <a:ext uri="{FF2B5EF4-FFF2-40B4-BE49-F238E27FC236}">
                <a16:creationId xmlns:a16="http://schemas.microsoft.com/office/drawing/2014/main" id="{0C4BB13D-BDBC-22FC-7BF6-2D404886272F}"/>
              </a:ext>
            </a:extLst>
          </p:cNvPr>
          <p:cNvSpPr>
            <a:spLocks/>
          </p:cNvSpPr>
          <p:nvPr/>
        </p:nvSpPr>
        <p:spPr bwMode="gray">
          <a:xfrm>
            <a:off x="5727653" y="3731542"/>
            <a:ext cx="1740722" cy="1874529"/>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lvl="0" defTabSz="913578">
              <a:spcBef>
                <a:spcPct val="0"/>
              </a:spcBef>
              <a:spcAft>
                <a:spcPts val="100"/>
              </a:spcAft>
              <a:defRPr/>
            </a:pPr>
            <a:r>
              <a:rPr lang="en-US" sz="700" u="sng">
                <a:solidFill>
                  <a:schemeClr val="bg2">
                    <a:lumMod val="75000"/>
                  </a:schemeClr>
                </a:solidFill>
                <a:latin typeface="+mn-lt"/>
                <a:hlinkClick r:id="rId13">
                  <a:extLst>
                    <a:ext uri="{A12FA001-AC4F-418D-AE19-62706E023703}">
                      <ahyp:hlinkClr xmlns:ahyp="http://schemas.microsoft.com/office/drawing/2018/hyperlinkcolor" val="tx"/>
                    </a:ext>
                  </a:extLst>
                </a:hlinkClick>
              </a:rPr>
              <a:t>SP-22935</a:t>
            </a:r>
            <a:r>
              <a:rPr lang="en-US" sz="700">
                <a:solidFill>
                  <a:srgbClr val="002A86"/>
                </a:solidFill>
              </a:rPr>
              <a:t> </a:t>
            </a:r>
            <a:r>
              <a:rPr lang="en-US" sz="700">
                <a:solidFill>
                  <a:srgbClr val="000000"/>
                </a:solidFill>
                <a:latin typeface="+mn-lt"/>
              </a:rPr>
              <a:t>- Outreach Behavioral Data Integration in CDP (Engagement Tracking)</a:t>
            </a:r>
            <a:r>
              <a:rPr lang="en-DE" sz="700">
                <a:solidFill>
                  <a:srgbClr val="000000"/>
                </a:solidFill>
                <a:latin typeface="+mn-lt"/>
              </a:rPr>
              <a:t> – </a:t>
            </a:r>
            <a:r>
              <a:rPr lang="de-DE" sz="700">
                <a:solidFill>
                  <a:srgbClr val="000000"/>
                </a:solidFill>
                <a:latin typeface="+mn-lt"/>
              </a:rPr>
              <a:t>Phase 2</a:t>
            </a:r>
          </a:p>
          <a:p>
            <a:pPr defTabSz="913578">
              <a:spcBef>
                <a:spcPct val="0"/>
              </a:spcBef>
              <a:spcAft>
                <a:spcPts val="100"/>
              </a:spcAft>
              <a:defRPr/>
            </a:pPr>
            <a:r>
              <a:rPr lang="en-US" sz="700" u="sng">
                <a:solidFill>
                  <a:schemeClr val="bg2">
                    <a:lumMod val="75000"/>
                  </a:schemeClr>
                </a:solidFill>
                <a:latin typeface="+mn-lt"/>
              </a:rPr>
              <a:t>SP-</a:t>
            </a:r>
            <a:r>
              <a:rPr lang="en-US" sz="700" u="sng" err="1">
                <a:solidFill>
                  <a:schemeClr val="bg2">
                    <a:lumMod val="75000"/>
                  </a:schemeClr>
                </a:solidFill>
                <a:latin typeface="+mn-lt"/>
              </a:rPr>
              <a:t>xxxxx</a:t>
            </a:r>
            <a:r>
              <a:rPr lang="en-US" sz="700">
                <a:cs typeface="Arial"/>
              </a:rPr>
              <a:t> </a:t>
            </a:r>
            <a:r>
              <a:rPr lang="en-US" sz="700">
                <a:solidFill>
                  <a:srgbClr val="000000"/>
                </a:solidFill>
                <a:latin typeface="+mn-lt"/>
              </a:rPr>
              <a:t>- NPS survey execution: replace DMH process with CDP for Q3 NPS execution</a:t>
            </a:r>
          </a:p>
          <a:p>
            <a:pPr lvl="0" defTabSz="913578">
              <a:spcBef>
                <a:spcPct val="0"/>
              </a:spcBef>
              <a:spcAft>
                <a:spcPts val="100"/>
              </a:spcAft>
              <a:defRPr/>
            </a:pPr>
            <a:endParaRPr kumimoji="0" lang="de-DE" sz="700" i="0" u="none" strike="noStrike" kern="1200" cap="none" spc="0" normalizeH="0" baseline="0" noProof="1">
              <a:ln>
                <a:noFill/>
              </a:ln>
              <a:solidFill>
                <a:srgbClr val="000000"/>
              </a:solidFill>
              <a:effectLst/>
              <a:highlight>
                <a:srgbClr val="FFFF00"/>
              </a:highlight>
              <a:uLnTx/>
              <a:uFillTx/>
              <a:latin typeface="72 Brand Light" panose="020B0304030603020204" pitchFamily="34" charset="0"/>
              <a:ea typeface="+mn-ea"/>
              <a:cs typeface="+mn-cs"/>
            </a:endParaRPr>
          </a:p>
        </p:txBody>
      </p:sp>
      <p:sp>
        <p:nvSpPr>
          <p:cNvPr id="43" name="Rectangle 42">
            <a:extLst>
              <a:ext uri="{FF2B5EF4-FFF2-40B4-BE49-F238E27FC236}">
                <a16:creationId xmlns:a16="http://schemas.microsoft.com/office/drawing/2014/main" id="{9BE8F52D-BD17-864D-E8CF-6CA29BE9CA2B}"/>
              </a:ext>
            </a:extLst>
          </p:cNvPr>
          <p:cNvSpPr>
            <a:spLocks/>
          </p:cNvSpPr>
          <p:nvPr/>
        </p:nvSpPr>
        <p:spPr bwMode="gray">
          <a:xfrm>
            <a:off x="5766773" y="2044517"/>
            <a:ext cx="1712026"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u="sng" noProof="1">
                <a:solidFill>
                  <a:schemeClr val="bg2">
                    <a:lumMod val="75000"/>
                  </a:schemeClr>
                </a:solidFill>
                <a:latin typeface="+mn-lt"/>
              </a:rPr>
              <a:t>SP-xxxxx</a:t>
            </a:r>
            <a:r>
              <a:rPr lang="de-DE" sz="700" noProof="1">
                <a:solidFill>
                  <a:schemeClr val="bg2">
                    <a:lumMod val="75000"/>
                  </a:schemeClr>
                </a:solidFill>
              </a:rPr>
              <a:t> </a:t>
            </a:r>
            <a:r>
              <a:rPr lang="en-US" sz="700" dirty="0">
                <a:solidFill>
                  <a:srgbClr val="000000"/>
                </a:solidFill>
                <a:latin typeface="+mn-lt"/>
              </a:rPr>
              <a:t>- </a:t>
            </a:r>
            <a:r>
              <a:rPr lang="de-DE" sz="700" noProof="1">
                <a:solidFill>
                  <a:srgbClr val="000000"/>
                </a:solidFill>
                <a:latin typeface="+mn-lt"/>
              </a:rPr>
              <a:t>Buying Committee to Outreach &amp; C4C for consumption</a:t>
            </a:r>
          </a:p>
          <a:p>
            <a:pPr defTabSz="1087470">
              <a:spcBef>
                <a:spcPct val="0"/>
              </a:spcBef>
              <a:spcAft>
                <a:spcPts val="100"/>
              </a:spcAft>
              <a:defRPr/>
            </a:pPr>
            <a:endParaRPr lang="de-DE" sz="700" noProof="1">
              <a:solidFill>
                <a:srgbClr val="000000"/>
              </a:solidFill>
              <a:latin typeface="+mn-lt"/>
            </a:endParaRPr>
          </a:p>
          <a:p>
            <a:pPr defTabSz="1087470">
              <a:spcBef>
                <a:spcPct val="0"/>
              </a:spcBef>
              <a:spcAft>
                <a:spcPts val="100"/>
              </a:spcAft>
              <a:defRPr/>
            </a:pPr>
            <a:r>
              <a:rPr lang="de-DE" sz="700" noProof="1">
                <a:solidFill>
                  <a:srgbClr val="000000"/>
                </a:solidFill>
                <a:latin typeface="+mn-lt"/>
              </a:rPr>
              <a:t>Tier 1 Event Audience Building</a:t>
            </a:r>
          </a:p>
          <a:p>
            <a:pPr defTabSz="1087470">
              <a:spcBef>
                <a:spcPct val="0"/>
              </a:spcBef>
              <a:spcAft>
                <a:spcPts val="100"/>
              </a:spcAft>
              <a:defRPr/>
            </a:pPr>
            <a:r>
              <a:rPr lang="de-DE" sz="700" noProof="1">
                <a:solidFill>
                  <a:srgbClr val="000000"/>
                </a:solidFill>
                <a:latin typeface="+mn-lt"/>
              </a:rPr>
              <a:t>Tier 2 Event Audience Building</a:t>
            </a:r>
          </a:p>
          <a:p>
            <a:pPr defTabSz="1087470">
              <a:spcBef>
                <a:spcPct val="0"/>
              </a:spcBef>
              <a:spcAft>
                <a:spcPts val="100"/>
              </a:spcAft>
              <a:defRPr/>
            </a:pPr>
            <a:r>
              <a:rPr lang="de-DE" sz="700" noProof="1">
                <a:solidFill>
                  <a:srgbClr val="000000"/>
                </a:solidFill>
                <a:latin typeface="+mn-lt"/>
              </a:rPr>
              <a:t>Tier 3 Event Audience Building</a:t>
            </a:r>
          </a:p>
          <a:p>
            <a:pPr defTabSz="1087470">
              <a:spcBef>
                <a:spcPct val="0"/>
              </a:spcBef>
              <a:spcAft>
                <a:spcPts val="100"/>
              </a:spcAft>
              <a:defRPr/>
            </a:pPr>
            <a:endParaRPr lang="de-DE" sz="700" noProof="1">
              <a:solidFill>
                <a:srgbClr val="000000"/>
              </a:solidFill>
              <a:latin typeface="+mn-lt"/>
            </a:endParaRPr>
          </a:p>
          <a:p>
            <a:pPr defTabSz="1087470">
              <a:spcBef>
                <a:spcPct val="0"/>
              </a:spcBef>
              <a:spcAft>
                <a:spcPts val="100"/>
              </a:spcAft>
              <a:defRPr/>
            </a:pPr>
            <a:r>
              <a:rPr lang="de-DE" sz="700" noProof="1">
                <a:solidFill>
                  <a:srgbClr val="000000"/>
                </a:solidFill>
                <a:latin typeface="+mn-lt"/>
              </a:rPr>
              <a:t>SMC Retirement – Email Activiations</a:t>
            </a:r>
          </a:p>
          <a:p>
            <a:pPr defTabSz="1087470">
              <a:spcBef>
                <a:spcPct val="0"/>
              </a:spcBef>
              <a:spcAft>
                <a:spcPts val="100"/>
              </a:spcAft>
              <a:defRPr/>
            </a:pPr>
            <a:endParaRPr lang="de-DE" sz="700" noProof="1">
              <a:solidFill>
                <a:srgbClr val="000000"/>
              </a:solidFill>
              <a:latin typeface="+mn-lt"/>
            </a:endParaRPr>
          </a:p>
        </p:txBody>
      </p:sp>
      <p:sp>
        <p:nvSpPr>
          <p:cNvPr id="52" name="Rectangle 51">
            <a:extLst>
              <a:ext uri="{FF2B5EF4-FFF2-40B4-BE49-F238E27FC236}">
                <a16:creationId xmlns:a16="http://schemas.microsoft.com/office/drawing/2014/main" id="{59B54306-4569-75BE-92E6-4F04B1F44FD7}"/>
              </a:ext>
            </a:extLst>
          </p:cNvPr>
          <p:cNvSpPr>
            <a:spLocks/>
          </p:cNvSpPr>
          <p:nvPr/>
        </p:nvSpPr>
        <p:spPr bwMode="gray">
          <a:xfrm>
            <a:off x="7497899" y="2105587"/>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b="1" noProof="1">
                <a:solidFill>
                  <a:schemeClr val="bg2">
                    <a:lumMod val="75000"/>
                  </a:schemeClr>
                </a:solidFill>
                <a:latin typeface="72 Brand"/>
                <a:cs typeface="Arial"/>
              </a:rPr>
              <a:t>...</a:t>
            </a:r>
            <a:endParaRPr lang="de-DE" sz="700" noProof="1">
              <a:latin typeface="+mn-lt"/>
            </a:endParaRPr>
          </a:p>
        </p:txBody>
      </p:sp>
      <p:sp>
        <p:nvSpPr>
          <p:cNvPr id="55" name="Rectangle 54">
            <a:extLst>
              <a:ext uri="{FF2B5EF4-FFF2-40B4-BE49-F238E27FC236}">
                <a16:creationId xmlns:a16="http://schemas.microsoft.com/office/drawing/2014/main" id="{A5557A55-E634-5C43-820B-B0A6ECCCE59C}"/>
              </a:ext>
            </a:extLst>
          </p:cNvPr>
          <p:cNvSpPr>
            <a:spLocks/>
          </p:cNvSpPr>
          <p:nvPr/>
        </p:nvSpPr>
        <p:spPr bwMode="gray">
          <a:xfrm>
            <a:off x="9293906" y="2105587"/>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b="1" noProof="1">
                <a:solidFill>
                  <a:schemeClr val="bg2">
                    <a:lumMod val="75000"/>
                  </a:schemeClr>
                </a:solidFill>
                <a:latin typeface="72 Brand"/>
                <a:cs typeface="Arial"/>
              </a:rPr>
              <a:t>...</a:t>
            </a:r>
            <a:endParaRPr lang="de-DE" sz="700" noProof="1">
              <a:latin typeface="+mn-lt"/>
            </a:endParaRPr>
          </a:p>
        </p:txBody>
      </p:sp>
      <p:sp>
        <p:nvSpPr>
          <p:cNvPr id="57" name="Rectangle 56">
            <a:extLst>
              <a:ext uri="{FF2B5EF4-FFF2-40B4-BE49-F238E27FC236}">
                <a16:creationId xmlns:a16="http://schemas.microsoft.com/office/drawing/2014/main" id="{80D72AC0-7D73-B40E-CDF9-7A025E791D99}"/>
              </a:ext>
            </a:extLst>
          </p:cNvPr>
          <p:cNvSpPr>
            <a:spLocks/>
          </p:cNvSpPr>
          <p:nvPr/>
        </p:nvSpPr>
        <p:spPr bwMode="gray">
          <a:xfrm>
            <a:off x="991216" y="2070331"/>
            <a:ext cx="1139326" cy="254783"/>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noProof="1">
                <a:solidFill>
                  <a:schemeClr val="bg2">
                    <a:lumMod val="75000"/>
                  </a:schemeClr>
                </a:solidFill>
                <a:latin typeface="+mn-lt"/>
                <a:hlinkClick r:id="rId14">
                  <a:extLst>
                    <a:ext uri="{A12FA001-AC4F-418D-AE19-62706E023703}">
                      <ahyp:hlinkClr xmlns:ahyp="http://schemas.microsoft.com/office/drawing/2018/hyperlinkcolor" val="tx"/>
                    </a:ext>
                  </a:extLst>
                </a:hlinkClick>
              </a:rPr>
              <a:t>SP-25464</a:t>
            </a:r>
            <a:r>
              <a:rPr lang="de-DE" sz="700" noProof="1">
                <a:solidFill>
                  <a:schemeClr val="accent3">
                    <a:lumMod val="60000"/>
                    <a:lumOff val="40000"/>
                  </a:schemeClr>
                </a:solidFill>
                <a:latin typeface="+mn-lt"/>
                <a:hlinkClick r:id="rId14">
                  <a:extLst>
                    <a:ext uri="{A12FA001-AC4F-418D-AE19-62706E023703}">
                      <ahyp:hlinkClr xmlns:ahyp="http://schemas.microsoft.com/office/drawing/2018/hyperlinkcolor" val="tx"/>
                    </a:ext>
                  </a:extLst>
                </a:hlinkClick>
              </a:rPr>
              <a:t> </a:t>
            </a:r>
            <a:r>
              <a:rPr lang="de-DE" sz="700" noProof="1">
                <a:solidFill>
                  <a:srgbClr val="000000"/>
                </a:solidFill>
                <a:latin typeface="+mn-lt"/>
              </a:rPr>
              <a:t>- NGCS Lean IX</a:t>
            </a:r>
            <a:br>
              <a:rPr lang="de-DE" sz="700" noProof="1">
                <a:solidFill>
                  <a:schemeClr val="accent3">
                    <a:lumMod val="60000"/>
                    <a:lumOff val="40000"/>
                  </a:schemeClr>
                </a:solidFill>
                <a:latin typeface="+mn-lt"/>
                <a:hlinkClick r:id="rId14">
                  <a:extLst>
                    <a:ext uri="{A12FA001-AC4F-418D-AE19-62706E023703}">
                      <ahyp:hlinkClr xmlns:ahyp="http://schemas.microsoft.com/office/drawing/2018/hyperlinkcolor" val="tx"/>
                    </a:ext>
                  </a:extLst>
                </a:hlinkClick>
              </a:rPr>
            </a:br>
            <a:r>
              <a:rPr lang="de-DE" sz="700" noProof="1">
                <a:solidFill>
                  <a:schemeClr val="bg2">
                    <a:lumMod val="75000"/>
                  </a:schemeClr>
                </a:solidFill>
                <a:latin typeface="+mn-lt"/>
                <a:hlinkClick r:id="rId14">
                  <a:extLst>
                    <a:ext uri="{A12FA001-AC4F-418D-AE19-62706E023703}">
                      <ahyp:hlinkClr xmlns:ahyp="http://schemas.microsoft.com/office/drawing/2018/hyperlinkcolor" val="tx"/>
                    </a:ext>
                  </a:extLst>
                </a:hlinkClick>
              </a:rPr>
              <a:t>SP-25464 </a:t>
            </a:r>
            <a:r>
              <a:rPr lang="de-DE" sz="700" noProof="1">
                <a:solidFill>
                  <a:srgbClr val="000000"/>
                </a:solidFill>
                <a:latin typeface="+mn-lt"/>
              </a:rPr>
              <a:t>- NGCS Signavio </a:t>
            </a:r>
          </a:p>
        </p:txBody>
      </p:sp>
      <p:sp>
        <p:nvSpPr>
          <p:cNvPr id="58" name="TextBox 57">
            <a:extLst>
              <a:ext uri="{FF2B5EF4-FFF2-40B4-BE49-F238E27FC236}">
                <a16:creationId xmlns:a16="http://schemas.microsoft.com/office/drawing/2014/main" id="{2A14BD4C-F57B-13AD-39BF-93641C8797A0}"/>
              </a:ext>
            </a:extLst>
          </p:cNvPr>
          <p:cNvSpPr txBox="1"/>
          <p:nvPr/>
        </p:nvSpPr>
        <p:spPr>
          <a:xfrm>
            <a:off x="1004964" y="3793314"/>
            <a:ext cx="1108081" cy="1669688"/>
          </a:xfrm>
          <a:prstGeom prst="rect">
            <a:avLst/>
          </a:prstGeom>
          <a:noFill/>
        </p:spPr>
        <p:txBody>
          <a:bodyPr wrap="square" lIns="0" tIns="0" rIns="0" bIns="0" rtlCol="0">
            <a:spAutoFit/>
          </a:bodyPr>
          <a:lstStyle/>
          <a:p>
            <a:pPr defTabSz="1087470">
              <a:spcBef>
                <a:spcPct val="0"/>
              </a:spcBef>
              <a:spcAft>
                <a:spcPts val="100"/>
              </a:spcAft>
              <a:defRPr/>
            </a:pPr>
            <a:r>
              <a:rPr lang="en-US" sz="700" u="sng">
                <a:solidFill>
                  <a:schemeClr val="bg2">
                    <a:lumMod val="75000"/>
                  </a:schemeClr>
                </a:solidFill>
                <a:latin typeface="+mn-lt"/>
                <a:hlinkClick r:id="rId15">
                  <a:extLst>
                    <a:ext uri="{A12FA001-AC4F-418D-AE19-62706E023703}">
                      <ahyp:hlinkClr xmlns:ahyp="http://schemas.microsoft.com/office/drawing/2018/hyperlinkcolor" val="tx"/>
                    </a:ext>
                  </a:extLst>
                </a:hlinkClick>
              </a:rPr>
              <a:t>ARTSEP</a:t>
            </a:r>
            <a:r>
              <a:rPr lang="en-US" sz="700" u="sng">
                <a:solidFill>
                  <a:schemeClr val="bg2">
                    <a:lumMod val="75000"/>
                  </a:schemeClr>
                </a:solidFill>
                <a:latin typeface="+mn-lt"/>
              </a:rPr>
              <a:t> </a:t>
            </a:r>
            <a:r>
              <a:rPr lang="en-US" sz="700" kern="0">
                <a:solidFill>
                  <a:srgbClr val="000000"/>
                </a:solidFill>
                <a:latin typeface="+mn-lt"/>
                <a:cs typeface="Arial"/>
              </a:rPr>
              <a:t>- Project Engage - Automation for Enrichment UC – Champion Job Changes</a:t>
            </a:r>
          </a:p>
          <a:p>
            <a:pPr defTabSz="1087470">
              <a:spcBef>
                <a:spcPct val="0"/>
              </a:spcBef>
              <a:spcAft>
                <a:spcPts val="100"/>
              </a:spcAft>
              <a:defRPr/>
            </a:pPr>
            <a:endParaRPr lang="en-US" sz="700" kern="0">
              <a:solidFill>
                <a:srgbClr val="000000"/>
              </a:solidFill>
              <a:latin typeface="+mn-lt"/>
              <a:cs typeface="Arial"/>
            </a:endParaRPr>
          </a:p>
          <a:p>
            <a:pPr defTabSz="1087470">
              <a:spcBef>
                <a:spcPct val="0"/>
              </a:spcBef>
              <a:spcAft>
                <a:spcPts val="100"/>
              </a:spcAft>
              <a:defRPr/>
            </a:pPr>
            <a:r>
              <a:rPr lang="en-US" sz="700" u="sng">
                <a:solidFill>
                  <a:schemeClr val="bg2">
                    <a:lumMod val="75000"/>
                  </a:schemeClr>
                </a:solidFill>
                <a:latin typeface="+mn-lt"/>
              </a:rPr>
              <a:t>ARTSEP</a:t>
            </a:r>
            <a:r>
              <a:rPr lang="de-DE" sz="700" u="sng" noProof="1">
                <a:solidFill>
                  <a:schemeClr val="bg2"/>
                </a:solidFill>
                <a:latin typeface="+mn-lt"/>
              </a:rPr>
              <a:t> </a:t>
            </a:r>
            <a:r>
              <a:rPr lang="de-DE" sz="700" noProof="1">
                <a:solidFill>
                  <a:srgbClr val="000000"/>
                </a:solidFill>
                <a:latin typeface="+mn-lt"/>
              </a:rPr>
              <a:t>- Project Engage - Automation for enrichment UC – 6 Sense for intelligent recommendations and data acquisition</a:t>
            </a:r>
          </a:p>
          <a:p>
            <a:pPr defTabSz="1087470">
              <a:spcBef>
                <a:spcPct val="0"/>
              </a:spcBef>
              <a:spcAft>
                <a:spcPts val="100"/>
              </a:spcAft>
              <a:defRPr/>
            </a:pPr>
            <a:endParaRPr lang="en-DE" sz="700" kern="0">
              <a:solidFill>
                <a:srgbClr val="000000"/>
              </a:solidFill>
              <a:latin typeface="+mn-lt"/>
            </a:endParaRPr>
          </a:p>
          <a:p>
            <a:pPr defTabSz="1087470">
              <a:spcBef>
                <a:spcPct val="0"/>
              </a:spcBef>
              <a:spcAft>
                <a:spcPts val="100"/>
              </a:spcAft>
              <a:defRPr/>
            </a:pPr>
            <a:endParaRPr lang="en-US" sz="700" kern="0" baseline="30000">
              <a:latin typeface="+mn-lt"/>
              <a:ea typeface="Noto Music"/>
              <a:cs typeface="Arial Unicode MS"/>
            </a:endParaRPr>
          </a:p>
          <a:p>
            <a:pPr defTabSz="1087470">
              <a:spcBef>
                <a:spcPct val="0"/>
              </a:spcBef>
              <a:spcAft>
                <a:spcPts val="100"/>
              </a:spcAft>
              <a:defRPr/>
            </a:pPr>
            <a:endParaRPr lang="en-US" sz="700">
              <a:latin typeface="+mn-lt"/>
              <a:cs typeface="Arial"/>
            </a:endParaRPr>
          </a:p>
          <a:p>
            <a:pPr defTabSz="1087470">
              <a:spcBef>
                <a:spcPct val="0"/>
              </a:spcBef>
              <a:spcAft>
                <a:spcPts val="100"/>
              </a:spcAft>
              <a:defRPr/>
            </a:pPr>
            <a:endParaRPr lang="de-DE" sz="700" kern="1200" noProof="1">
              <a:solidFill>
                <a:srgbClr val="000000"/>
              </a:solidFill>
              <a:latin typeface="+mn-lt"/>
              <a:ea typeface="+mn-ea"/>
              <a:cs typeface="+mn-cs"/>
            </a:endParaRPr>
          </a:p>
          <a:p>
            <a:pPr defTabSz="1087470">
              <a:spcBef>
                <a:spcPct val="0"/>
              </a:spcBef>
              <a:spcAft>
                <a:spcPts val="100"/>
              </a:spcAft>
              <a:defRPr/>
            </a:pPr>
            <a:endParaRPr lang="de-DE" sz="700" kern="1200" noProof="1">
              <a:solidFill>
                <a:srgbClr val="000000"/>
              </a:solidFill>
              <a:highlight>
                <a:srgbClr val="FFFF00"/>
              </a:highlight>
              <a:latin typeface="+mn-lt"/>
              <a:ea typeface="+mn-ea"/>
              <a:cs typeface="+mn-cs"/>
            </a:endParaRPr>
          </a:p>
        </p:txBody>
      </p:sp>
      <p:sp>
        <p:nvSpPr>
          <p:cNvPr id="59" name="TextBox 58">
            <a:extLst>
              <a:ext uri="{FF2B5EF4-FFF2-40B4-BE49-F238E27FC236}">
                <a16:creationId xmlns:a16="http://schemas.microsoft.com/office/drawing/2014/main" id="{A1CEBA95-B311-A01C-0EC7-3C2693A5B1C5}"/>
              </a:ext>
            </a:extLst>
          </p:cNvPr>
          <p:cNvSpPr txBox="1"/>
          <p:nvPr/>
        </p:nvSpPr>
        <p:spPr>
          <a:xfrm>
            <a:off x="1023304" y="5737386"/>
            <a:ext cx="1160234" cy="215444"/>
          </a:xfrm>
          <a:prstGeom prst="rect">
            <a:avLst/>
          </a:prstGeom>
          <a:noFill/>
        </p:spPr>
        <p:txBody>
          <a:bodyPr wrap="square" lIns="0" tIns="0" rIns="0" bIns="0" rtlCol="0">
            <a:spAutoFit/>
          </a:bodyPr>
          <a:lstStyle/>
          <a:p>
            <a:pPr lvl="0" defTabSz="1088231" fontAlgn="base">
              <a:buClr>
                <a:srgbClr val="F0AB00"/>
              </a:buClr>
              <a:buSzPct val="80000"/>
              <a:defRPr/>
            </a:pPr>
            <a:r>
              <a:rPr lang="de-DE" sz="700" noProof="1">
                <a:solidFill>
                  <a:schemeClr val="bg2">
                    <a:lumMod val="75000"/>
                  </a:schemeClr>
                </a:solidFill>
                <a:latin typeface="72 Brand"/>
                <a:cs typeface="Arial"/>
                <a:hlinkClick r:id="rId11">
                  <a:extLst>
                    <a:ext uri="{A12FA001-AC4F-418D-AE19-62706E023703}">
                      <ahyp:hlinkClr xmlns:ahyp="http://schemas.microsoft.com/office/drawing/2018/hyperlinkcolor" val="tx"/>
                    </a:ext>
                  </a:extLst>
                </a:hlinkClick>
              </a:rPr>
              <a:t>SP-27120</a:t>
            </a:r>
            <a:r>
              <a:rPr lang="de-DE" sz="700" noProof="1">
                <a:hlinkClick r:id="rId11"/>
              </a:rPr>
              <a:t> </a:t>
            </a:r>
            <a:r>
              <a:rPr lang="de-DE" sz="700" noProof="1"/>
              <a:t>- </a:t>
            </a:r>
            <a:r>
              <a:rPr lang="de-DE" sz="700" noProof="1">
                <a:solidFill>
                  <a:srgbClr val="000000"/>
                </a:solidFill>
                <a:latin typeface="+mn-lt"/>
              </a:rPr>
              <a:t>CDP Notification of CBDT Opt-outs</a:t>
            </a:r>
          </a:p>
        </p:txBody>
      </p:sp>
      <p:sp>
        <p:nvSpPr>
          <p:cNvPr id="8" name="Rectangle 7">
            <a:extLst>
              <a:ext uri="{FF2B5EF4-FFF2-40B4-BE49-F238E27FC236}">
                <a16:creationId xmlns:a16="http://schemas.microsoft.com/office/drawing/2014/main" id="{8E38502E-6239-E931-AF49-CAC3010EE498}"/>
              </a:ext>
            </a:extLst>
          </p:cNvPr>
          <p:cNvSpPr>
            <a:spLocks/>
          </p:cNvSpPr>
          <p:nvPr/>
        </p:nvSpPr>
        <p:spPr bwMode="gray">
          <a:xfrm>
            <a:off x="7494839" y="3728745"/>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b="1" noProof="1">
                <a:solidFill>
                  <a:schemeClr val="bg2">
                    <a:lumMod val="75000"/>
                  </a:schemeClr>
                </a:solidFill>
                <a:latin typeface="72 Brand"/>
                <a:cs typeface="Arial"/>
              </a:rPr>
              <a:t>...</a:t>
            </a:r>
            <a:endParaRPr lang="de-DE" sz="700" noProof="1">
              <a:latin typeface="+mn-lt"/>
            </a:endParaRPr>
          </a:p>
        </p:txBody>
      </p:sp>
      <p:sp>
        <p:nvSpPr>
          <p:cNvPr id="9" name="Rectangle 8">
            <a:extLst>
              <a:ext uri="{FF2B5EF4-FFF2-40B4-BE49-F238E27FC236}">
                <a16:creationId xmlns:a16="http://schemas.microsoft.com/office/drawing/2014/main" id="{B3B2950A-3716-46BD-3304-188C98E452B7}"/>
              </a:ext>
            </a:extLst>
          </p:cNvPr>
          <p:cNvSpPr>
            <a:spLocks/>
          </p:cNvSpPr>
          <p:nvPr/>
        </p:nvSpPr>
        <p:spPr bwMode="gray">
          <a:xfrm>
            <a:off x="9290846" y="3728745"/>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b="1" noProof="1">
                <a:solidFill>
                  <a:schemeClr val="bg2">
                    <a:lumMod val="75000"/>
                  </a:schemeClr>
                </a:solidFill>
                <a:latin typeface="72 Brand"/>
                <a:cs typeface="Arial"/>
              </a:rPr>
              <a:t>...</a:t>
            </a:r>
            <a:endParaRPr lang="de-DE" sz="700" noProof="1">
              <a:latin typeface="+mn-lt"/>
            </a:endParaRPr>
          </a:p>
        </p:txBody>
      </p:sp>
      <p:sp>
        <p:nvSpPr>
          <p:cNvPr id="10" name="Rectangle 9">
            <a:extLst>
              <a:ext uri="{FF2B5EF4-FFF2-40B4-BE49-F238E27FC236}">
                <a16:creationId xmlns:a16="http://schemas.microsoft.com/office/drawing/2014/main" id="{4CF5217A-EEE2-B624-0DEC-66E65A08A073}"/>
              </a:ext>
            </a:extLst>
          </p:cNvPr>
          <p:cNvSpPr>
            <a:spLocks/>
          </p:cNvSpPr>
          <p:nvPr/>
        </p:nvSpPr>
        <p:spPr bwMode="gray">
          <a:xfrm>
            <a:off x="7504681" y="5712385"/>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b="1" noProof="1">
                <a:solidFill>
                  <a:schemeClr val="bg2">
                    <a:lumMod val="75000"/>
                  </a:schemeClr>
                </a:solidFill>
                <a:latin typeface="72 Brand"/>
                <a:cs typeface="Arial"/>
              </a:rPr>
              <a:t>...</a:t>
            </a:r>
            <a:endParaRPr lang="de-DE" sz="700" noProof="1">
              <a:latin typeface="+mn-lt"/>
            </a:endParaRPr>
          </a:p>
        </p:txBody>
      </p:sp>
      <p:sp>
        <p:nvSpPr>
          <p:cNvPr id="11" name="Rectangle 10">
            <a:extLst>
              <a:ext uri="{FF2B5EF4-FFF2-40B4-BE49-F238E27FC236}">
                <a16:creationId xmlns:a16="http://schemas.microsoft.com/office/drawing/2014/main" id="{2842C056-7206-F0D5-BE8A-5B04F2E971F6}"/>
              </a:ext>
            </a:extLst>
          </p:cNvPr>
          <p:cNvSpPr>
            <a:spLocks/>
          </p:cNvSpPr>
          <p:nvPr/>
        </p:nvSpPr>
        <p:spPr bwMode="gray">
          <a:xfrm>
            <a:off x="9300688" y="5712385"/>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b="1" noProof="1">
                <a:solidFill>
                  <a:schemeClr val="bg2">
                    <a:lumMod val="75000"/>
                  </a:schemeClr>
                </a:solidFill>
                <a:latin typeface="72 Brand"/>
                <a:cs typeface="Arial"/>
              </a:rPr>
              <a:t>...</a:t>
            </a:r>
            <a:endParaRPr lang="de-DE" sz="700" noProof="1">
              <a:latin typeface="+mn-lt"/>
            </a:endParaRPr>
          </a:p>
        </p:txBody>
      </p:sp>
    </p:spTree>
    <p:extLst>
      <p:ext uri="{BB962C8B-B14F-4D97-AF65-F5344CB8AC3E}">
        <p14:creationId xmlns:p14="http://schemas.microsoft.com/office/powerpoint/2010/main" val="3372524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00AB8-C5D7-6E6C-0EA2-0DB4F3BA7C2B}"/>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B40B6DB-2AAD-9E0A-A054-25DF510E0E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2" name="think-cell data - do not delete" hidden="1">
                        <a:extLst>
                          <a:ext uri="{FF2B5EF4-FFF2-40B4-BE49-F238E27FC236}">
                            <a16:creationId xmlns:a16="http://schemas.microsoft.com/office/drawing/2014/main" id="{BB40B6DB-2AAD-9E0A-A054-25DF510E0E2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E7FDF4B-AB31-A869-4D3B-CC64E9C58816}"/>
              </a:ext>
            </a:extLst>
          </p:cNvPr>
          <p:cNvSpPr>
            <a:spLocks noGrp="1"/>
          </p:cNvSpPr>
          <p:nvPr>
            <p:ph type="title"/>
          </p:nvPr>
        </p:nvSpPr>
        <p:spPr>
          <a:xfrm>
            <a:off x="504001" y="504000"/>
            <a:ext cx="11186476" cy="369332"/>
          </a:xfrm>
        </p:spPr>
        <p:txBody>
          <a:bodyPr vert="horz"/>
          <a:lstStyle/>
          <a:p>
            <a:r>
              <a:rPr lang="en-US" noProof="1">
                <a:solidFill>
                  <a:srgbClr val="0070F2"/>
                </a:solidFill>
              </a:rPr>
              <a:t>1. CDP Business Adoption </a:t>
            </a:r>
            <a:r>
              <a:rPr lang="de-DE" noProof="1">
                <a:solidFill>
                  <a:srgbClr val="0070F2"/>
                </a:solidFill>
              </a:rPr>
              <a:t>| </a:t>
            </a:r>
            <a:r>
              <a:rPr lang="de-DE" noProof="1"/>
              <a:t>Adoption Roadmap 2026</a:t>
            </a:r>
          </a:p>
        </p:txBody>
      </p:sp>
      <p:sp>
        <p:nvSpPr>
          <p:cNvPr id="4" name="TextBox 3">
            <a:extLst>
              <a:ext uri="{FF2B5EF4-FFF2-40B4-BE49-F238E27FC236}">
                <a16:creationId xmlns:a16="http://schemas.microsoft.com/office/drawing/2014/main" id="{CED76529-9949-3B68-3A71-3FB20AC2B252}"/>
              </a:ext>
            </a:extLst>
          </p:cNvPr>
          <p:cNvSpPr txBox="1"/>
          <p:nvPr/>
        </p:nvSpPr>
        <p:spPr>
          <a:xfrm rot="16200000">
            <a:off x="9858393" y="4299893"/>
            <a:ext cx="4379404" cy="123111"/>
          </a:xfrm>
          <a:prstGeom prst="rect">
            <a:avLst/>
          </a:prstGeom>
          <a:noFill/>
        </p:spPr>
        <p:txBody>
          <a:bodyPr wrap="none" lIns="0" tIns="0" rIns="0" bIns="0" rtlCol="0">
            <a:spAutoFit/>
          </a:bodyPr>
          <a:lstStyle/>
          <a:p>
            <a:pPr algn="l" fontAlgn="base">
              <a:spcBef>
                <a:spcPct val="50000"/>
              </a:spcBef>
              <a:spcAft>
                <a:spcPct val="0"/>
              </a:spcAft>
              <a:buClr>
                <a:schemeClr val="tx1"/>
              </a:buClr>
              <a:buSzPct val="100000"/>
            </a:pPr>
            <a:r>
              <a:rPr lang="de-DE" sz="800" kern="0" noProof="1">
                <a:latin typeface="72 Brand" panose="020B0504030603020204" pitchFamily="34" charset="0"/>
                <a:ea typeface="Arial Unicode MS" pitchFamily="34" charset="-128"/>
                <a:cs typeface="Arial Unicode MS" pitchFamily="34" charset="-128"/>
              </a:rPr>
              <a:t>The roadmap is subject to changes based on standard CDP deliveries and OCV team capacity. </a:t>
            </a:r>
          </a:p>
        </p:txBody>
      </p:sp>
      <p:sp>
        <p:nvSpPr>
          <p:cNvPr id="102" name="Rectangle 101">
            <a:extLst>
              <a:ext uri="{FF2B5EF4-FFF2-40B4-BE49-F238E27FC236}">
                <a16:creationId xmlns:a16="http://schemas.microsoft.com/office/drawing/2014/main" id="{A7EED858-906B-684A-EE74-9B3AE9423D00}"/>
              </a:ext>
            </a:extLst>
          </p:cNvPr>
          <p:cNvSpPr>
            <a:spLocks/>
          </p:cNvSpPr>
          <p:nvPr/>
        </p:nvSpPr>
        <p:spPr bwMode="gray">
          <a:xfrm>
            <a:off x="987477" y="1443138"/>
            <a:ext cx="10862107" cy="109209"/>
          </a:xfrm>
          <a:prstGeom prst="rect">
            <a:avLst/>
          </a:prstGeom>
          <a:solidFill>
            <a:srgbClr val="999999">
              <a:lumMod val="20000"/>
              <a:lumOff val="80000"/>
              <a:alpha val="50196"/>
            </a:srgbClr>
          </a:solidFill>
          <a:ln w="28575" algn="ctr">
            <a:solidFill>
              <a:srgbClr val="FFFFFF"/>
            </a:solid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3" name="TextBox 5">
            <a:extLst>
              <a:ext uri="{FF2B5EF4-FFF2-40B4-BE49-F238E27FC236}">
                <a16:creationId xmlns:a16="http://schemas.microsoft.com/office/drawing/2014/main" id="{22161B40-9A63-985C-E991-344E10E34F92}"/>
              </a:ext>
            </a:extLst>
          </p:cNvPr>
          <p:cNvSpPr txBox="1"/>
          <p:nvPr/>
        </p:nvSpPr>
        <p:spPr>
          <a:xfrm>
            <a:off x="3237511" y="1565166"/>
            <a:ext cx="1249540" cy="200006"/>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spcAft>
                <a:spcPts val="600"/>
              </a:spcAft>
              <a:defRPr/>
            </a:pPr>
            <a:r>
              <a:rPr lang="de-DE" sz="700" kern="0" noProof="1">
                <a:latin typeface="+mn-lt"/>
              </a:rPr>
              <a:t>RD11.25</a:t>
            </a:r>
          </a:p>
        </p:txBody>
      </p:sp>
      <p:sp>
        <p:nvSpPr>
          <p:cNvPr id="104" name="Diamond 103">
            <a:extLst>
              <a:ext uri="{FF2B5EF4-FFF2-40B4-BE49-F238E27FC236}">
                <a16:creationId xmlns:a16="http://schemas.microsoft.com/office/drawing/2014/main" id="{E17DA098-9C0E-D344-6FC3-7E70A92E3A2F}"/>
              </a:ext>
            </a:extLst>
          </p:cNvPr>
          <p:cNvSpPr/>
          <p:nvPr/>
        </p:nvSpPr>
        <p:spPr bwMode="gray">
          <a:xfrm>
            <a:off x="3806335"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5" name="Diamond 104">
            <a:extLst>
              <a:ext uri="{FF2B5EF4-FFF2-40B4-BE49-F238E27FC236}">
                <a16:creationId xmlns:a16="http://schemas.microsoft.com/office/drawing/2014/main" id="{A2F523A4-1437-357E-86F1-E1559D8DB515}"/>
              </a:ext>
            </a:extLst>
          </p:cNvPr>
          <p:cNvSpPr/>
          <p:nvPr/>
        </p:nvSpPr>
        <p:spPr bwMode="gray">
          <a:xfrm>
            <a:off x="5587682"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6" name="Rectangle 105">
            <a:extLst>
              <a:ext uri="{FF2B5EF4-FFF2-40B4-BE49-F238E27FC236}">
                <a16:creationId xmlns:a16="http://schemas.microsoft.com/office/drawing/2014/main" id="{2F11FD49-3939-6CE3-FFC3-1E59A64EFC88}"/>
              </a:ext>
            </a:extLst>
          </p:cNvPr>
          <p:cNvSpPr/>
          <p:nvPr/>
        </p:nvSpPr>
        <p:spPr bwMode="gray">
          <a:xfrm>
            <a:off x="872806" y="926295"/>
            <a:ext cx="682027" cy="215713"/>
          </a:xfrm>
          <a:prstGeom prst="rect">
            <a:avLst/>
          </a:prstGeom>
          <a:noFill/>
          <a:ln w="12700"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4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2025</a:t>
            </a:r>
          </a:p>
        </p:txBody>
      </p:sp>
      <p:sp>
        <p:nvSpPr>
          <p:cNvPr id="107" name="Rectangle 106">
            <a:extLst>
              <a:ext uri="{FF2B5EF4-FFF2-40B4-BE49-F238E27FC236}">
                <a16:creationId xmlns:a16="http://schemas.microsoft.com/office/drawing/2014/main" id="{12E9B713-0B40-49F7-6E51-CF8A9FA8AC9B}"/>
              </a:ext>
            </a:extLst>
          </p:cNvPr>
          <p:cNvSpPr>
            <a:spLocks/>
          </p:cNvSpPr>
          <p:nvPr/>
        </p:nvSpPr>
        <p:spPr bwMode="gray">
          <a:xfrm>
            <a:off x="2186370" y="1165578"/>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913030" fontAlgn="base">
              <a:spcBef>
                <a:spcPct val="50000"/>
              </a:spcBef>
              <a:spcAft>
                <a:spcPct val="0"/>
              </a:spcAft>
              <a:buClr>
                <a:srgbClr val="F0AB00"/>
              </a:buClr>
              <a:buSzPct val="80000"/>
            </a:pPr>
            <a:r>
              <a:rPr lang="de-DE" sz="1200" kern="0" noProof="1">
                <a:solidFill>
                  <a:srgbClr val="000000"/>
                </a:solidFill>
                <a:latin typeface="72 Brand" panose="020B0504030603020204" pitchFamily="34" charset="0"/>
                <a:cs typeface="Arial Unicode MS" pitchFamily="34" charset="-128"/>
              </a:rPr>
              <a:t>SEP</a:t>
            </a:r>
          </a:p>
        </p:txBody>
      </p:sp>
      <p:sp>
        <p:nvSpPr>
          <p:cNvPr id="108" name="Rectangle 107">
            <a:extLst>
              <a:ext uri="{FF2B5EF4-FFF2-40B4-BE49-F238E27FC236}">
                <a16:creationId xmlns:a16="http://schemas.microsoft.com/office/drawing/2014/main" id="{660C074C-C01D-1244-893A-020B0CD72E5A}"/>
              </a:ext>
            </a:extLst>
          </p:cNvPr>
          <p:cNvSpPr>
            <a:spLocks/>
          </p:cNvSpPr>
          <p:nvPr/>
        </p:nvSpPr>
        <p:spPr bwMode="gray">
          <a:xfrm>
            <a:off x="2777073" y="1166685"/>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OCT</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9" name="Rectangle 108">
            <a:extLst>
              <a:ext uri="{FF2B5EF4-FFF2-40B4-BE49-F238E27FC236}">
                <a16:creationId xmlns:a16="http://schemas.microsoft.com/office/drawing/2014/main" id="{AF59DEBE-840E-231E-34B0-1FCB5EDECF34}"/>
              </a:ext>
            </a:extLst>
          </p:cNvPr>
          <p:cNvSpPr>
            <a:spLocks/>
          </p:cNvSpPr>
          <p:nvPr/>
        </p:nvSpPr>
        <p:spPr bwMode="gray">
          <a:xfrm>
            <a:off x="3367776" y="1167792"/>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NOV</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5923FBA-EC01-B09F-A376-582BCB2AFEAA}"/>
              </a:ext>
            </a:extLst>
          </p:cNvPr>
          <p:cNvSpPr>
            <a:spLocks/>
          </p:cNvSpPr>
          <p:nvPr/>
        </p:nvSpPr>
        <p:spPr bwMode="gray">
          <a:xfrm>
            <a:off x="3958479" y="1163364"/>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DEC</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1" name="Rectangle 110">
            <a:extLst>
              <a:ext uri="{FF2B5EF4-FFF2-40B4-BE49-F238E27FC236}">
                <a16:creationId xmlns:a16="http://schemas.microsoft.com/office/drawing/2014/main" id="{F285A778-0CBF-A5DB-EEB0-A90FF01255D2}"/>
              </a:ext>
            </a:extLst>
          </p:cNvPr>
          <p:cNvSpPr>
            <a:spLocks/>
          </p:cNvSpPr>
          <p:nvPr/>
        </p:nvSpPr>
        <p:spPr bwMode="gray">
          <a:xfrm>
            <a:off x="4549182" y="1173327"/>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JAN</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2" name="Rectangle 111">
            <a:extLst>
              <a:ext uri="{FF2B5EF4-FFF2-40B4-BE49-F238E27FC236}">
                <a16:creationId xmlns:a16="http://schemas.microsoft.com/office/drawing/2014/main" id="{72D6082D-2C4C-D0E5-8056-DE0C39ED3BC9}"/>
              </a:ext>
            </a:extLst>
          </p:cNvPr>
          <p:cNvSpPr>
            <a:spLocks/>
          </p:cNvSpPr>
          <p:nvPr/>
        </p:nvSpPr>
        <p:spPr bwMode="gray">
          <a:xfrm>
            <a:off x="5139885" y="1174439"/>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a:rPr>
              <a:t>FEB</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3" name="Rectangle 112">
            <a:extLst>
              <a:ext uri="{FF2B5EF4-FFF2-40B4-BE49-F238E27FC236}">
                <a16:creationId xmlns:a16="http://schemas.microsoft.com/office/drawing/2014/main" id="{8F9E0DEA-05A3-54B2-140D-5BF54C05283D}"/>
              </a:ext>
            </a:extLst>
          </p:cNvPr>
          <p:cNvSpPr>
            <a:spLocks/>
          </p:cNvSpPr>
          <p:nvPr/>
        </p:nvSpPr>
        <p:spPr bwMode="gray">
          <a:xfrm>
            <a:off x="5730588" y="1168899"/>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MAR</a:t>
            </a:r>
          </a:p>
        </p:txBody>
      </p:sp>
      <p:sp>
        <p:nvSpPr>
          <p:cNvPr id="114" name="Rectangle 113">
            <a:extLst>
              <a:ext uri="{FF2B5EF4-FFF2-40B4-BE49-F238E27FC236}">
                <a16:creationId xmlns:a16="http://schemas.microsoft.com/office/drawing/2014/main" id="{891543CC-74C5-D027-92F3-860EA22E7B0F}"/>
              </a:ext>
            </a:extLst>
          </p:cNvPr>
          <p:cNvSpPr>
            <a:spLocks/>
          </p:cNvSpPr>
          <p:nvPr/>
        </p:nvSpPr>
        <p:spPr bwMode="gray">
          <a:xfrm>
            <a:off x="6321291" y="1170006"/>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APR</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5" name="Rectangle 114">
            <a:extLst>
              <a:ext uri="{FF2B5EF4-FFF2-40B4-BE49-F238E27FC236}">
                <a16:creationId xmlns:a16="http://schemas.microsoft.com/office/drawing/2014/main" id="{44AA62FE-47A3-1188-3ADF-8F6C35465B14}"/>
              </a:ext>
            </a:extLst>
          </p:cNvPr>
          <p:cNvSpPr>
            <a:spLocks/>
          </p:cNvSpPr>
          <p:nvPr/>
        </p:nvSpPr>
        <p:spPr bwMode="gray">
          <a:xfrm>
            <a:off x="6911994" y="1164471"/>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MAY</a:t>
            </a:r>
          </a:p>
        </p:txBody>
      </p:sp>
      <p:sp>
        <p:nvSpPr>
          <p:cNvPr id="116" name="Rectangle 115">
            <a:extLst>
              <a:ext uri="{FF2B5EF4-FFF2-40B4-BE49-F238E27FC236}">
                <a16:creationId xmlns:a16="http://schemas.microsoft.com/office/drawing/2014/main" id="{38986703-9A20-6CE1-B531-26ED969C82B2}"/>
              </a:ext>
            </a:extLst>
          </p:cNvPr>
          <p:cNvSpPr>
            <a:spLocks/>
          </p:cNvSpPr>
          <p:nvPr/>
        </p:nvSpPr>
        <p:spPr bwMode="gray">
          <a:xfrm>
            <a:off x="7502697" y="1160043"/>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JUN</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17" name="Rectangle 116">
            <a:extLst>
              <a:ext uri="{FF2B5EF4-FFF2-40B4-BE49-F238E27FC236}">
                <a16:creationId xmlns:a16="http://schemas.microsoft.com/office/drawing/2014/main" id="{CA47F5C8-C525-BCC8-CDE0-EFC60A123240}"/>
              </a:ext>
            </a:extLst>
          </p:cNvPr>
          <p:cNvSpPr>
            <a:spLocks/>
          </p:cNvSpPr>
          <p:nvPr/>
        </p:nvSpPr>
        <p:spPr bwMode="gray">
          <a:xfrm>
            <a:off x="8093400" y="1161150"/>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JUL</a:t>
            </a:r>
          </a:p>
        </p:txBody>
      </p:sp>
      <p:sp>
        <p:nvSpPr>
          <p:cNvPr id="118" name="Rectangle 117">
            <a:extLst>
              <a:ext uri="{FF2B5EF4-FFF2-40B4-BE49-F238E27FC236}">
                <a16:creationId xmlns:a16="http://schemas.microsoft.com/office/drawing/2014/main" id="{0983D1B8-F922-2DA9-8298-12E17F06A729}"/>
              </a:ext>
            </a:extLst>
          </p:cNvPr>
          <p:cNvSpPr>
            <a:spLocks/>
          </p:cNvSpPr>
          <p:nvPr/>
        </p:nvSpPr>
        <p:spPr bwMode="gray">
          <a:xfrm>
            <a:off x="8684103" y="1155615"/>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AUG</a:t>
            </a:r>
          </a:p>
        </p:txBody>
      </p:sp>
      <p:sp>
        <p:nvSpPr>
          <p:cNvPr id="119" name="Rectangle 118">
            <a:extLst>
              <a:ext uri="{FF2B5EF4-FFF2-40B4-BE49-F238E27FC236}">
                <a16:creationId xmlns:a16="http://schemas.microsoft.com/office/drawing/2014/main" id="{ABF7FC33-63FD-0C8F-6C1B-507E2A4AC485}"/>
              </a:ext>
            </a:extLst>
          </p:cNvPr>
          <p:cNvSpPr/>
          <p:nvPr/>
        </p:nvSpPr>
        <p:spPr bwMode="gray">
          <a:xfrm>
            <a:off x="4410083" y="926295"/>
            <a:ext cx="682027" cy="215713"/>
          </a:xfrm>
          <a:prstGeom prst="rect">
            <a:avLst/>
          </a:prstGeom>
          <a:noFill/>
          <a:ln w="12700"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4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2026</a:t>
            </a:r>
          </a:p>
        </p:txBody>
      </p:sp>
      <p:sp>
        <p:nvSpPr>
          <p:cNvPr id="120" name="Rectangle 119">
            <a:extLst>
              <a:ext uri="{FF2B5EF4-FFF2-40B4-BE49-F238E27FC236}">
                <a16:creationId xmlns:a16="http://schemas.microsoft.com/office/drawing/2014/main" id="{BEA459F1-06C8-70FC-738A-1B23FDAEB1D3}"/>
              </a:ext>
            </a:extLst>
          </p:cNvPr>
          <p:cNvSpPr>
            <a:spLocks/>
          </p:cNvSpPr>
          <p:nvPr/>
        </p:nvSpPr>
        <p:spPr bwMode="gray">
          <a:xfrm>
            <a:off x="9274806" y="1156722"/>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SEP</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21" name="Diamond 120">
            <a:extLst>
              <a:ext uri="{FF2B5EF4-FFF2-40B4-BE49-F238E27FC236}">
                <a16:creationId xmlns:a16="http://schemas.microsoft.com/office/drawing/2014/main" id="{B3B55656-72B1-09AE-7AC7-7210FA3DBED9}"/>
              </a:ext>
            </a:extLst>
          </p:cNvPr>
          <p:cNvSpPr/>
          <p:nvPr/>
        </p:nvSpPr>
        <p:spPr bwMode="gray">
          <a:xfrm>
            <a:off x="7371495" y="144757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28" name="TextBox 47">
            <a:extLst>
              <a:ext uri="{FF2B5EF4-FFF2-40B4-BE49-F238E27FC236}">
                <a16:creationId xmlns:a16="http://schemas.microsoft.com/office/drawing/2014/main" id="{9A47E019-96FE-A410-77C9-472F0845A013}"/>
              </a:ext>
            </a:extLst>
          </p:cNvPr>
          <p:cNvSpPr txBox="1"/>
          <p:nvPr/>
        </p:nvSpPr>
        <p:spPr>
          <a:xfrm>
            <a:off x="6301710" y="2528935"/>
            <a:ext cx="65" cy="184666"/>
          </a:xfrm>
          <a:prstGeom prst="rect">
            <a:avLst/>
          </a:prstGeom>
          <a:noFill/>
        </p:spPr>
        <p:txBody>
          <a:bodyPr wrap="none" lIns="0" tIns="0" rIns="0" bIns="0" rtlCol="0"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FA4F96"/>
              </a:solidFill>
              <a:effectLst/>
              <a:uLnTx/>
              <a:uFillTx/>
              <a:latin typeface="72 Brand" panose="020B0504030603020204" pitchFamily="34" charset="0"/>
              <a:ea typeface="Arial Unicode MS" pitchFamily="34" charset="-128"/>
              <a:cs typeface="Arial Unicode MS" pitchFamily="34" charset="-128"/>
              <a:sym typeface="Wingdings" panose="05000000000000000000" pitchFamily="2" charset="2"/>
            </a:endParaRPr>
          </a:p>
        </p:txBody>
      </p:sp>
      <p:sp>
        <p:nvSpPr>
          <p:cNvPr id="129" name="TextBox 2">
            <a:extLst>
              <a:ext uri="{FF2B5EF4-FFF2-40B4-BE49-F238E27FC236}">
                <a16:creationId xmlns:a16="http://schemas.microsoft.com/office/drawing/2014/main" id="{D5D7A0BA-13BD-2A38-D901-91EB1CA9A35E}"/>
              </a:ext>
            </a:extLst>
          </p:cNvPr>
          <p:cNvSpPr txBox="1"/>
          <p:nvPr/>
        </p:nvSpPr>
        <p:spPr>
          <a:xfrm>
            <a:off x="4841006" y="1555725"/>
            <a:ext cx="1604325"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lang="de-DE" sz="700" kern="0" noProof="1">
                <a:solidFill>
                  <a:srgbClr val="000000"/>
                </a:solidFill>
                <a:latin typeface="+mn-lt"/>
              </a:rPr>
              <a:t>RD02.26</a:t>
            </a:r>
            <a:endParaRPr kumimoji="0" lang="de-DE" sz="700" b="0" i="0" u="none" strike="noStrike" kern="0" cap="none" spc="0" normalizeH="0" baseline="0" noProof="1">
              <a:ln>
                <a:noFill/>
              </a:ln>
              <a:solidFill>
                <a:srgbClr val="000000"/>
              </a:solidFill>
              <a:effectLst/>
              <a:uLnTx/>
              <a:uFillTx/>
              <a:latin typeface="+mn-lt"/>
              <a:ea typeface="+mn-ea"/>
              <a:cs typeface="+mn-cs"/>
            </a:endParaRPr>
          </a:p>
        </p:txBody>
      </p:sp>
      <p:sp>
        <p:nvSpPr>
          <p:cNvPr id="130" name="TextBox 2">
            <a:extLst>
              <a:ext uri="{FF2B5EF4-FFF2-40B4-BE49-F238E27FC236}">
                <a16:creationId xmlns:a16="http://schemas.microsoft.com/office/drawing/2014/main" id="{D4E95F8E-7353-84ED-EE5E-62CFD033109B}"/>
              </a:ext>
            </a:extLst>
          </p:cNvPr>
          <p:cNvSpPr txBox="1"/>
          <p:nvPr/>
        </p:nvSpPr>
        <p:spPr>
          <a:xfrm>
            <a:off x="6622919" y="1555725"/>
            <a:ext cx="1604325" cy="199982"/>
          </a:xfrm>
          <a:prstGeom prst="rect">
            <a:avLst/>
          </a:prstGeom>
          <a:noFill/>
        </p:spPr>
        <p:txBody>
          <a:bodyPr wrap="square" lIns="91368" tIns="45684" rIns="91368" bIns="45684"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auto" latinLnBrk="0" hangingPunct="1">
              <a:lnSpc>
                <a:spcPct val="100000"/>
              </a:lnSpc>
              <a:spcBef>
                <a:spcPts val="0"/>
              </a:spcBef>
              <a:spcAft>
                <a:spcPts val="600"/>
              </a:spcAft>
              <a:buClrTx/>
              <a:buSzTx/>
              <a:buFontTx/>
              <a:buNone/>
              <a:tabLst/>
              <a:defRPr/>
            </a:pPr>
            <a:r>
              <a:rPr lang="de-DE" sz="700" kern="0" noProof="1">
                <a:solidFill>
                  <a:srgbClr val="000000"/>
                </a:solidFill>
                <a:latin typeface="+mn-lt"/>
              </a:rPr>
              <a:t>RD05.26</a:t>
            </a:r>
            <a:endParaRPr kumimoji="0" lang="de-DE" sz="700" b="0" i="0" u="none" strike="noStrike" kern="0" cap="none" spc="0" normalizeH="0" baseline="0" noProof="1">
              <a:ln>
                <a:noFill/>
              </a:ln>
              <a:solidFill>
                <a:srgbClr val="000000"/>
              </a:solidFill>
              <a:effectLst/>
              <a:uLnTx/>
              <a:uFillTx/>
              <a:latin typeface="+mn-lt"/>
              <a:ea typeface="+mn-ea"/>
              <a:cs typeface="+mn-cs"/>
            </a:endParaRPr>
          </a:p>
        </p:txBody>
      </p:sp>
      <p:sp>
        <p:nvSpPr>
          <p:cNvPr id="132" name="Rectangle 131">
            <a:extLst>
              <a:ext uri="{FF2B5EF4-FFF2-40B4-BE49-F238E27FC236}">
                <a16:creationId xmlns:a16="http://schemas.microsoft.com/office/drawing/2014/main" id="{53933792-FE3A-5FF7-A13E-67CE07CDE6D8}"/>
              </a:ext>
            </a:extLst>
          </p:cNvPr>
          <p:cNvSpPr>
            <a:spLocks/>
          </p:cNvSpPr>
          <p:nvPr/>
        </p:nvSpPr>
        <p:spPr bwMode="gray">
          <a:xfrm>
            <a:off x="1595667" y="1171113"/>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AUG</a:t>
            </a:r>
          </a:p>
        </p:txBody>
      </p:sp>
      <p:sp>
        <p:nvSpPr>
          <p:cNvPr id="133" name="Rectangle 132">
            <a:extLst>
              <a:ext uri="{FF2B5EF4-FFF2-40B4-BE49-F238E27FC236}">
                <a16:creationId xmlns:a16="http://schemas.microsoft.com/office/drawing/2014/main" id="{A21A7917-7F5B-1D97-9874-EE535AA46641}"/>
              </a:ext>
            </a:extLst>
          </p:cNvPr>
          <p:cNvSpPr>
            <a:spLocks/>
          </p:cNvSpPr>
          <p:nvPr/>
        </p:nvSpPr>
        <p:spPr bwMode="gray">
          <a:xfrm>
            <a:off x="1004964" y="1172220"/>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defTabSz="913030" fontAlgn="base">
              <a:spcBef>
                <a:spcPct val="50000"/>
              </a:spcBef>
              <a:spcAft>
                <a:spcPct val="0"/>
              </a:spcAft>
              <a:buClr>
                <a:srgbClr val="F0AB00"/>
              </a:buClr>
              <a:buSzPct val="80000"/>
            </a:pPr>
            <a:r>
              <a:rPr lang="de-DE" sz="1200" kern="0" noProof="1">
                <a:solidFill>
                  <a:srgbClr val="000000"/>
                </a:solidFill>
                <a:latin typeface="72 Brand" panose="020B0504030603020204" pitchFamily="34" charset="0"/>
                <a:cs typeface="Arial Unicode MS" pitchFamily="34" charset="-128"/>
              </a:rPr>
              <a:t>JUL</a:t>
            </a:r>
          </a:p>
        </p:txBody>
      </p:sp>
      <p:sp>
        <p:nvSpPr>
          <p:cNvPr id="134" name="Rectangle 133">
            <a:extLst>
              <a:ext uri="{FF2B5EF4-FFF2-40B4-BE49-F238E27FC236}">
                <a16:creationId xmlns:a16="http://schemas.microsoft.com/office/drawing/2014/main" id="{7888E1B4-6FF8-1B02-92DF-D3DDC930B527}"/>
              </a:ext>
            </a:extLst>
          </p:cNvPr>
          <p:cNvSpPr>
            <a:spLocks/>
          </p:cNvSpPr>
          <p:nvPr/>
        </p:nvSpPr>
        <p:spPr bwMode="gray">
          <a:xfrm>
            <a:off x="9865509" y="1162257"/>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OCT</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35" name="Rectangle 134">
            <a:extLst>
              <a:ext uri="{FF2B5EF4-FFF2-40B4-BE49-F238E27FC236}">
                <a16:creationId xmlns:a16="http://schemas.microsoft.com/office/drawing/2014/main" id="{A4790691-976F-C45F-BF24-728F3D1FD280}"/>
              </a:ext>
            </a:extLst>
          </p:cNvPr>
          <p:cNvSpPr>
            <a:spLocks/>
          </p:cNvSpPr>
          <p:nvPr/>
        </p:nvSpPr>
        <p:spPr bwMode="gray">
          <a:xfrm>
            <a:off x="10456212" y="1157829"/>
            <a:ext cx="517378"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lang="de-DE" sz="1200" kern="0" noProof="1">
                <a:solidFill>
                  <a:srgbClr val="000000"/>
                </a:solidFill>
                <a:latin typeface="72 Brand" panose="020B0504030603020204" pitchFamily="34" charset="0"/>
                <a:ea typeface="Arial Unicode MS" pitchFamily="34" charset="-128"/>
                <a:cs typeface="Arial Unicode MS" pitchFamily="34" charset="-128"/>
              </a:rPr>
              <a:t>NOV</a:t>
            </a: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36" name="Rectangle 135">
            <a:extLst>
              <a:ext uri="{FF2B5EF4-FFF2-40B4-BE49-F238E27FC236}">
                <a16:creationId xmlns:a16="http://schemas.microsoft.com/office/drawing/2014/main" id="{31E2E01E-DB4C-4316-8319-7A844E415262}"/>
              </a:ext>
            </a:extLst>
          </p:cNvPr>
          <p:cNvSpPr>
            <a:spLocks/>
          </p:cNvSpPr>
          <p:nvPr/>
        </p:nvSpPr>
        <p:spPr bwMode="gray">
          <a:xfrm>
            <a:off x="11046922" y="1158936"/>
            <a:ext cx="517378" cy="233587"/>
          </a:xfrm>
          <a:prstGeom prst="rect">
            <a:avLst/>
          </a:prstGeom>
          <a:solidFill>
            <a:srgbClr val="89D1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DEC</a:t>
            </a:r>
          </a:p>
        </p:txBody>
      </p:sp>
      <p:sp>
        <p:nvSpPr>
          <p:cNvPr id="5" name="Rectangle 4">
            <a:extLst>
              <a:ext uri="{FF2B5EF4-FFF2-40B4-BE49-F238E27FC236}">
                <a16:creationId xmlns:a16="http://schemas.microsoft.com/office/drawing/2014/main" id="{D7673611-92A8-8381-9E3A-AF5DDB4316FC}"/>
              </a:ext>
            </a:extLst>
          </p:cNvPr>
          <p:cNvSpPr>
            <a:spLocks/>
          </p:cNvSpPr>
          <p:nvPr/>
        </p:nvSpPr>
        <p:spPr bwMode="gray">
          <a:xfrm>
            <a:off x="11628435" y="1155614"/>
            <a:ext cx="221149" cy="233587"/>
          </a:xfrm>
          <a:prstGeom prst="rect">
            <a:avLst/>
          </a:prstGeom>
          <a:solidFill>
            <a:srgbClr val="D1EFFF"/>
          </a:solidFill>
          <a:ln w="28575" algn="ctr">
            <a:noFill/>
            <a:miter lim="800000"/>
            <a:headEnd/>
            <a:tailEnd/>
          </a:ln>
        </p:spPr>
        <p:txBody>
          <a:bodyPr lIns="89885" tIns="71905" rIns="89885" bIns="71905"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030" rtl="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7" name="Rectangle 6">
            <a:extLst>
              <a:ext uri="{FF2B5EF4-FFF2-40B4-BE49-F238E27FC236}">
                <a16:creationId xmlns:a16="http://schemas.microsoft.com/office/drawing/2014/main" id="{B257037D-E55D-DC65-F649-2E2B089F60D2}"/>
              </a:ext>
            </a:extLst>
          </p:cNvPr>
          <p:cNvSpPr>
            <a:spLocks/>
          </p:cNvSpPr>
          <p:nvPr/>
        </p:nvSpPr>
        <p:spPr bwMode="gray">
          <a:xfrm>
            <a:off x="49288" y="2712113"/>
            <a:ext cx="11797238" cy="1157407"/>
          </a:xfrm>
          <a:prstGeom prst="rect">
            <a:avLst/>
          </a:prstGeom>
          <a:solidFill>
            <a:schemeClr val="bg1">
              <a:lumMod val="95000"/>
            </a:schemeClr>
          </a:solid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r>
              <a:rPr kumimoji="0" lang="de-DE" sz="800" b="1" i="0" u="none" strike="noStrike" kern="0" cap="none" spc="0" normalizeH="0" baseline="0" noProof="1">
                <a:ln>
                  <a:noFill/>
                </a:ln>
                <a:effectLst/>
                <a:uLnTx/>
                <a:uFillTx/>
                <a:latin typeface="72 Brand" panose="020B0504030603020204" pitchFamily="34" charset="0"/>
                <a:ea typeface="Arial Unicode MS" pitchFamily="34" charset="-128"/>
                <a:cs typeface="+mn-cs"/>
              </a:rPr>
              <a:t> </a:t>
            </a:r>
          </a:p>
        </p:txBody>
      </p:sp>
      <p:sp>
        <p:nvSpPr>
          <p:cNvPr id="13" name="Rectangle 12">
            <a:extLst>
              <a:ext uri="{FF2B5EF4-FFF2-40B4-BE49-F238E27FC236}">
                <a16:creationId xmlns:a16="http://schemas.microsoft.com/office/drawing/2014/main" id="{EF53F494-EC6E-1EF5-2A5B-3383D6F294BF}"/>
              </a:ext>
            </a:extLst>
          </p:cNvPr>
          <p:cNvSpPr>
            <a:spLocks/>
          </p:cNvSpPr>
          <p:nvPr/>
        </p:nvSpPr>
        <p:spPr bwMode="gray">
          <a:xfrm>
            <a:off x="49288" y="3910235"/>
            <a:ext cx="11796227" cy="1759765"/>
          </a:xfrm>
          <a:prstGeom prst="rect">
            <a:avLst/>
          </a:prstGeom>
          <a:solidFill>
            <a:schemeClr val="bg1">
              <a:lumMod val="85000"/>
            </a:schemeClr>
          </a:solid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endParaRPr kumimoji="0" lang="de-DE" sz="800" b="1" i="0" u="none" strike="noStrike" kern="0" cap="none" spc="0" normalizeH="0" baseline="0" noProof="1">
              <a:ln>
                <a:noFill/>
              </a:ln>
              <a:effectLst/>
              <a:uLnTx/>
              <a:uFillTx/>
              <a:latin typeface="72 Brand" panose="020B0504030603020204" pitchFamily="34" charset="0"/>
              <a:ea typeface="Arial Unicode MS" pitchFamily="34" charset="-128"/>
              <a:cs typeface="+mn-cs"/>
            </a:endParaRPr>
          </a:p>
        </p:txBody>
      </p:sp>
      <p:sp>
        <p:nvSpPr>
          <p:cNvPr id="14" name="TextBox 13">
            <a:extLst>
              <a:ext uri="{FF2B5EF4-FFF2-40B4-BE49-F238E27FC236}">
                <a16:creationId xmlns:a16="http://schemas.microsoft.com/office/drawing/2014/main" id="{972FE548-3530-822B-5639-6858E7058164}"/>
              </a:ext>
            </a:extLst>
          </p:cNvPr>
          <p:cNvSpPr txBox="1"/>
          <p:nvPr/>
        </p:nvSpPr>
        <p:spPr>
          <a:xfrm>
            <a:off x="142004" y="4543896"/>
            <a:ext cx="756896" cy="492443"/>
          </a:xfrm>
          <a:prstGeom prst="rect">
            <a:avLst/>
          </a:prstGeom>
          <a:solidFill>
            <a:schemeClr val="bg1">
              <a:lumMod val="85000"/>
            </a:schemeClr>
          </a:solidFill>
        </p:spPr>
        <p:txBody>
          <a:bodyPr wrap="square" lIns="0" tIns="0" rIns="0" bIns="0" rtlCol="0">
            <a:spAutoFit/>
          </a:bodyPr>
          <a:lstStyle/>
          <a:p>
            <a:pPr algn="l" fontAlgn="base">
              <a:spcBef>
                <a:spcPct val="50000"/>
              </a:spcBef>
              <a:spcAft>
                <a:spcPct val="0"/>
              </a:spcAft>
              <a:buClr>
                <a:schemeClr val="tx1"/>
              </a:buClr>
              <a:buSzPct val="100000"/>
            </a:pPr>
            <a:r>
              <a:rPr lang="de-DE" sz="800" b="1" kern="0" noProof="1">
                <a:latin typeface="72 Brand" panose="020B0504030603020204" pitchFamily="34" charset="0"/>
                <a:ea typeface="Arial Unicode MS" pitchFamily="34" charset="-128"/>
                <a:cs typeface="Arial Unicode MS" pitchFamily="34" charset="-128"/>
              </a:rPr>
              <a:t>Sales </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Use Case Technical</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Delivery</a:t>
            </a:r>
          </a:p>
        </p:txBody>
      </p:sp>
      <p:sp>
        <p:nvSpPr>
          <p:cNvPr id="18" name="Rectangle 17">
            <a:extLst>
              <a:ext uri="{FF2B5EF4-FFF2-40B4-BE49-F238E27FC236}">
                <a16:creationId xmlns:a16="http://schemas.microsoft.com/office/drawing/2014/main" id="{F9E753E9-FD89-1F84-30C5-EFDEA3A99040}"/>
              </a:ext>
            </a:extLst>
          </p:cNvPr>
          <p:cNvSpPr>
            <a:spLocks/>
          </p:cNvSpPr>
          <p:nvPr/>
        </p:nvSpPr>
        <p:spPr bwMode="gray">
          <a:xfrm>
            <a:off x="2210537" y="3910617"/>
            <a:ext cx="1830270" cy="1759383"/>
          </a:xfrm>
          <a:prstGeom prst="rect">
            <a:avLst/>
          </a:prstGeom>
          <a:solidFill>
            <a:schemeClr val="bg1">
              <a:lumMod val="85000"/>
            </a:schemeClr>
          </a:solid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en-US" sz="700" b="1">
                <a:latin typeface="+mn-lt"/>
                <a:cs typeface="Arial"/>
              </a:rPr>
              <a:t>SEPTEMBER</a:t>
            </a:r>
            <a:endParaRPr lang="en-US" sz="700" b="1" kern="0">
              <a:solidFill>
                <a:srgbClr val="000000"/>
              </a:solidFill>
              <a:latin typeface="+mn-lt"/>
              <a:cs typeface="Arial"/>
            </a:endParaRPr>
          </a:p>
          <a:p>
            <a:pPr defTabSz="1087470">
              <a:spcBef>
                <a:spcPct val="0"/>
              </a:spcBef>
              <a:spcAft>
                <a:spcPts val="100"/>
              </a:spcAft>
              <a:defRPr/>
            </a:pPr>
            <a:r>
              <a:rPr lang="en-US" sz="700" u="sng">
                <a:solidFill>
                  <a:schemeClr val="bg2">
                    <a:lumMod val="75000"/>
                  </a:schemeClr>
                </a:solidFill>
                <a:latin typeface="+mn-lt"/>
              </a:rPr>
              <a:t>ARTSEP</a:t>
            </a:r>
            <a:r>
              <a:rPr lang="de-DE" sz="700" u="sng" noProof="1">
                <a:solidFill>
                  <a:schemeClr val="bg2"/>
                </a:solidFill>
                <a:latin typeface="+mn-lt"/>
              </a:rPr>
              <a:t> </a:t>
            </a:r>
            <a:r>
              <a:rPr lang="de-DE" sz="700" noProof="1">
                <a:solidFill>
                  <a:srgbClr val="000000"/>
                </a:solidFill>
                <a:latin typeface="+mn-lt"/>
              </a:rPr>
              <a:t>– Project Engage - Automation for enrichment UC – 6 Sense for intelligent recommendations and data acquisition</a:t>
            </a:r>
          </a:p>
          <a:p>
            <a:pPr defTabSz="1087470">
              <a:spcBef>
                <a:spcPct val="0"/>
              </a:spcBef>
              <a:spcAft>
                <a:spcPts val="100"/>
              </a:spcAft>
              <a:defRPr/>
            </a:pPr>
            <a:r>
              <a:rPr lang="en-US" sz="700" u="sng">
                <a:solidFill>
                  <a:schemeClr val="bg2">
                    <a:lumMod val="75000"/>
                  </a:schemeClr>
                </a:solidFill>
                <a:latin typeface="+mn-lt"/>
                <a:hlinkClick r:id="rId6">
                  <a:extLst>
                    <a:ext uri="{A12FA001-AC4F-418D-AE19-62706E023703}">
                      <ahyp:hlinkClr xmlns:ahyp="http://schemas.microsoft.com/office/drawing/2018/hyperlinkcolor" val="tx"/>
                    </a:ext>
                  </a:extLst>
                </a:hlinkClick>
              </a:rPr>
              <a:t>ARTSEP </a:t>
            </a:r>
            <a:r>
              <a:rPr lang="en-US" sz="700" kern="0">
                <a:solidFill>
                  <a:srgbClr val="000000"/>
                </a:solidFill>
                <a:latin typeface="+mn-lt"/>
                <a:cs typeface="Arial"/>
              </a:rPr>
              <a:t>- Project Engage - Automation for Enrichment UC – Champion Job Changes</a:t>
            </a:r>
          </a:p>
          <a:p>
            <a:pPr defTabSz="1087470">
              <a:spcBef>
                <a:spcPct val="0"/>
              </a:spcBef>
              <a:spcAft>
                <a:spcPts val="100"/>
              </a:spcAft>
              <a:defRPr/>
            </a:pPr>
            <a:br>
              <a:rPr lang="en-US" sz="700" kern="0">
                <a:solidFill>
                  <a:srgbClr val="000000"/>
                </a:solidFill>
                <a:latin typeface="+mn-lt"/>
                <a:cs typeface="Arial"/>
              </a:rPr>
            </a:br>
            <a:r>
              <a:rPr lang="en-US" sz="700" b="1">
                <a:latin typeface="+mn-lt"/>
                <a:cs typeface="Arial"/>
              </a:rPr>
              <a:t>NOVEMBER</a:t>
            </a:r>
          </a:p>
          <a:p>
            <a:pPr defTabSz="1087470">
              <a:spcBef>
                <a:spcPct val="0"/>
              </a:spcBef>
              <a:defRPr/>
            </a:pPr>
            <a:r>
              <a:rPr lang="de-DE" sz="700" u="sng" noProof="1">
                <a:solidFill>
                  <a:schemeClr val="bg2">
                    <a:lumMod val="75000"/>
                  </a:schemeClr>
                </a:solidFill>
                <a:latin typeface="+mn-lt"/>
                <a:hlinkClick r:id="rId7">
                  <a:extLst>
                    <a:ext uri="{A12FA001-AC4F-418D-AE19-62706E023703}">
                      <ahyp:hlinkClr xmlns:ahyp="http://schemas.microsoft.com/office/drawing/2018/hyperlinkcolor" val="tx"/>
                    </a:ext>
                  </a:extLst>
                </a:hlinkClick>
              </a:rPr>
              <a:t>SP-28145</a:t>
            </a:r>
            <a:r>
              <a:rPr lang="de-DE" sz="700" u="sng" noProof="1">
                <a:solidFill>
                  <a:schemeClr val="bg2">
                    <a:lumMod val="75000"/>
                  </a:schemeClr>
                </a:solidFill>
                <a:latin typeface="+mn-lt"/>
              </a:rPr>
              <a:t> </a:t>
            </a:r>
            <a:r>
              <a:rPr lang="de-DE" sz="700" noProof="1">
                <a:solidFill>
                  <a:srgbClr val="000000"/>
                </a:solidFill>
                <a:latin typeface="+mn-lt"/>
                <a:cs typeface="Arial"/>
              </a:rPr>
              <a:t>- CDP Foundation data product for Gainsight</a:t>
            </a:r>
          </a:p>
          <a:p>
            <a:pPr defTabSz="1087470">
              <a:spcBef>
                <a:spcPct val="0"/>
              </a:spcBef>
              <a:defRPr/>
            </a:pPr>
            <a:r>
              <a:rPr lang="en-US" sz="700" u="sng">
                <a:solidFill>
                  <a:schemeClr val="bg2">
                    <a:lumMod val="75000"/>
                  </a:schemeClr>
                </a:solidFill>
                <a:latin typeface="+mn-lt"/>
              </a:rPr>
              <a:t>Bus. Del. </a:t>
            </a:r>
            <a:r>
              <a:rPr lang="en-US" sz="700">
                <a:latin typeface="+mn-lt"/>
                <a:cs typeface="Arial"/>
              </a:rPr>
              <a:t>- </a:t>
            </a:r>
            <a:r>
              <a:rPr lang="en-US" sz="700" noProof="1">
                <a:solidFill>
                  <a:srgbClr val="000000"/>
                </a:solidFill>
                <a:latin typeface="+mn-lt"/>
                <a:cs typeface="Arial"/>
              </a:rPr>
              <a:t>2026 Sales Play Target Account List Audience Creation in CDP</a:t>
            </a:r>
          </a:p>
          <a:p>
            <a:pPr defTabSz="1087470">
              <a:spcBef>
                <a:spcPct val="0"/>
              </a:spcBef>
              <a:defRPr/>
            </a:pPr>
            <a:r>
              <a:rPr lang="en-US" sz="700" u="sng">
                <a:solidFill>
                  <a:schemeClr val="bg2">
                    <a:lumMod val="75000"/>
                  </a:schemeClr>
                </a:solidFill>
                <a:latin typeface="+mn-lt"/>
                <a:hlinkClick r:id="rId8">
                  <a:extLst>
                    <a:ext uri="{A12FA001-AC4F-418D-AE19-62706E023703}">
                      <ahyp:hlinkClr xmlns:ahyp="http://schemas.microsoft.com/office/drawing/2018/hyperlinkcolor" val="tx"/>
                    </a:ext>
                  </a:extLst>
                </a:hlinkClick>
              </a:rPr>
              <a:t>SP-27543</a:t>
            </a:r>
            <a:r>
              <a:rPr lang="en-US" sz="700">
                <a:solidFill>
                  <a:srgbClr val="000000"/>
                </a:solidFill>
                <a:latin typeface="+mn-lt"/>
                <a:cs typeface="Arial"/>
              </a:rPr>
              <a:t> – CCDQ AF1 Contact Acquisition Workflows for Sales Owned Contacts</a:t>
            </a:r>
          </a:p>
          <a:p>
            <a:pPr defTabSz="1087470">
              <a:spcBef>
                <a:spcPct val="0"/>
              </a:spcBef>
              <a:defRPr/>
            </a:pPr>
            <a:r>
              <a:rPr lang="en-US" sz="700" u="sng" noProof="1">
                <a:solidFill>
                  <a:srgbClr val="00B0F0"/>
                </a:solidFill>
                <a:latin typeface="+mn-lt"/>
              </a:rPr>
              <a:t>SP-28343</a:t>
            </a:r>
            <a:r>
              <a:rPr lang="en-US" sz="700" noProof="1">
                <a:solidFill>
                  <a:schemeClr val="bg2">
                    <a:lumMod val="75000"/>
                  </a:schemeClr>
                </a:solidFill>
                <a:latin typeface="+mn-lt"/>
              </a:rPr>
              <a:t> </a:t>
            </a:r>
            <a:r>
              <a:rPr lang="en-US" sz="700" noProof="1">
                <a:solidFill>
                  <a:srgbClr val="000000"/>
                </a:solidFill>
                <a:latin typeface="+mn-lt"/>
                <a:cs typeface="Arial"/>
              </a:rPr>
              <a:t>- </a:t>
            </a:r>
            <a:r>
              <a:rPr lang="en-US" sz="700">
                <a:solidFill>
                  <a:srgbClr val="000000"/>
                </a:solidFill>
                <a:latin typeface="+mn-lt"/>
                <a:cs typeface="Arial"/>
              </a:rPr>
              <a:t>CII Integration in CDP</a:t>
            </a:r>
          </a:p>
          <a:p>
            <a:pPr defTabSz="1087470">
              <a:spcBef>
                <a:spcPct val="0"/>
              </a:spcBef>
              <a:defRPr/>
            </a:pPr>
            <a:endParaRPr lang="en-US" sz="700" noProof="1">
              <a:solidFill>
                <a:srgbClr val="000000"/>
              </a:solidFill>
              <a:latin typeface="+mn-lt"/>
              <a:cs typeface="Arial"/>
            </a:endParaRPr>
          </a:p>
          <a:p>
            <a:pPr defTabSz="1087470">
              <a:spcBef>
                <a:spcPct val="0"/>
              </a:spcBef>
              <a:defRPr/>
            </a:pPr>
            <a:endParaRPr lang="en-US" sz="700">
              <a:solidFill>
                <a:srgbClr val="000000"/>
              </a:solidFill>
              <a:latin typeface="+mn-lt"/>
              <a:cs typeface="Arial"/>
            </a:endParaRPr>
          </a:p>
          <a:p>
            <a:pPr defTabSz="1087470">
              <a:spcBef>
                <a:spcPct val="0"/>
              </a:spcBef>
              <a:spcAft>
                <a:spcPts val="100"/>
              </a:spcAft>
              <a:defRPr/>
            </a:pPr>
            <a:endParaRPr lang="en-US" sz="700" kern="0">
              <a:solidFill>
                <a:srgbClr val="000000"/>
              </a:solidFill>
              <a:latin typeface="+mn-lt"/>
              <a:cs typeface="Arial"/>
            </a:endParaRPr>
          </a:p>
          <a:p>
            <a:pPr defTabSz="1087470">
              <a:spcBef>
                <a:spcPct val="0"/>
              </a:spcBef>
              <a:spcAft>
                <a:spcPts val="100"/>
              </a:spcAft>
              <a:defRPr/>
            </a:pPr>
            <a:endParaRPr lang="en-US" sz="700" noProof="1">
              <a:solidFill>
                <a:srgbClr val="000000"/>
              </a:solidFill>
              <a:latin typeface="+mn-lt"/>
              <a:cs typeface="Arial"/>
            </a:endParaRPr>
          </a:p>
          <a:p>
            <a:pPr defTabSz="1087470">
              <a:spcBef>
                <a:spcPct val="0"/>
              </a:spcBef>
              <a:spcAft>
                <a:spcPts val="100"/>
              </a:spcAft>
              <a:defRPr/>
            </a:pPr>
            <a:endParaRPr lang="de-DE" sz="700" b="1" noProof="1">
              <a:solidFill>
                <a:srgbClr val="000000"/>
              </a:solidFill>
              <a:highlight>
                <a:srgbClr val="FFFF00"/>
              </a:highlight>
              <a:latin typeface="+mn-lt"/>
            </a:endParaRPr>
          </a:p>
          <a:p>
            <a:pPr defTabSz="1087470">
              <a:spcBef>
                <a:spcPct val="0"/>
              </a:spcBef>
              <a:spcAft>
                <a:spcPts val="100"/>
              </a:spcAft>
              <a:defRPr/>
            </a:pPr>
            <a:endParaRPr lang="de-DE" sz="700" b="1" noProof="1">
              <a:solidFill>
                <a:srgbClr val="000000"/>
              </a:solidFill>
              <a:highlight>
                <a:srgbClr val="FFFF00"/>
              </a:highlight>
              <a:latin typeface="+mn-lt"/>
            </a:endParaRPr>
          </a:p>
        </p:txBody>
      </p:sp>
      <p:sp>
        <p:nvSpPr>
          <p:cNvPr id="19" name="TextBox 18">
            <a:extLst>
              <a:ext uri="{FF2B5EF4-FFF2-40B4-BE49-F238E27FC236}">
                <a16:creationId xmlns:a16="http://schemas.microsoft.com/office/drawing/2014/main" id="{DFA8D4AB-4969-5377-27C2-FED10D58C2D3}"/>
              </a:ext>
            </a:extLst>
          </p:cNvPr>
          <p:cNvSpPr txBox="1"/>
          <p:nvPr/>
        </p:nvSpPr>
        <p:spPr>
          <a:xfrm>
            <a:off x="142004" y="3097589"/>
            <a:ext cx="756896" cy="49244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800" b="1" kern="0" noProof="1">
                <a:latin typeface="72 Brand" panose="020B0504030603020204" pitchFamily="34" charset="0"/>
                <a:ea typeface="Arial Unicode MS" pitchFamily="34" charset="-128"/>
                <a:cs typeface="Arial Unicode MS" pitchFamily="34" charset="-128"/>
              </a:rPr>
              <a:t>Marketing </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Use Case Technical</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Delivery</a:t>
            </a:r>
          </a:p>
        </p:txBody>
      </p:sp>
      <p:sp>
        <p:nvSpPr>
          <p:cNvPr id="20" name="Rectangle 19">
            <a:extLst>
              <a:ext uri="{FF2B5EF4-FFF2-40B4-BE49-F238E27FC236}">
                <a16:creationId xmlns:a16="http://schemas.microsoft.com/office/drawing/2014/main" id="{04A13DAC-4545-1F22-E0CF-B1F7526FE517}"/>
              </a:ext>
            </a:extLst>
          </p:cNvPr>
          <p:cNvSpPr>
            <a:spLocks/>
          </p:cNvSpPr>
          <p:nvPr/>
        </p:nvSpPr>
        <p:spPr bwMode="gray">
          <a:xfrm>
            <a:off x="49300" y="5710715"/>
            <a:ext cx="11796226" cy="747215"/>
          </a:xfrm>
          <a:prstGeom prst="rect">
            <a:avLst/>
          </a:prstGeom>
          <a:solidFill>
            <a:schemeClr val="bg1">
              <a:lumMod val="95000"/>
            </a:schemeClr>
          </a:solidFill>
          <a:ln w="28575" algn="ctr">
            <a:noFill/>
            <a:miter lim="800000"/>
            <a:headEnd/>
            <a:tailEnd/>
          </a:ln>
        </p:spPr>
        <p:txBody>
          <a:bodyPr lIns="0" tIns="71924" rIns="0" bIns="71924"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base" latinLnBrk="0" hangingPunct="1">
              <a:lnSpc>
                <a:spcPct val="100000"/>
              </a:lnSpc>
              <a:spcBef>
                <a:spcPct val="50000"/>
              </a:spcBef>
              <a:spcAft>
                <a:spcPct val="0"/>
              </a:spcAft>
              <a:buClr>
                <a:srgbClr val="F0AB00"/>
              </a:buClr>
              <a:buSzPct val="80000"/>
              <a:buFontTx/>
              <a:buNone/>
              <a:tabLst/>
              <a:defRPr/>
            </a:pPr>
            <a:endParaRPr kumimoji="0" lang="de-DE" sz="800" b="1" i="0" u="none" strike="noStrike" kern="0" cap="none" spc="0" normalizeH="0" baseline="0" noProof="1">
              <a:ln>
                <a:noFill/>
              </a:ln>
              <a:effectLst/>
              <a:uLnTx/>
              <a:uFillTx/>
              <a:latin typeface="72 Brand" panose="020B0504030603020204" pitchFamily="34" charset="0"/>
              <a:ea typeface="Arial Unicode MS" pitchFamily="34" charset="-128"/>
              <a:cs typeface="+mn-cs"/>
            </a:endParaRPr>
          </a:p>
        </p:txBody>
      </p:sp>
      <p:sp>
        <p:nvSpPr>
          <p:cNvPr id="21" name="TextBox 20">
            <a:extLst>
              <a:ext uri="{FF2B5EF4-FFF2-40B4-BE49-F238E27FC236}">
                <a16:creationId xmlns:a16="http://schemas.microsoft.com/office/drawing/2014/main" id="{8DE829BA-9DCB-CD9D-AF77-1D8F7B6E9849}"/>
              </a:ext>
            </a:extLst>
          </p:cNvPr>
          <p:cNvSpPr txBox="1"/>
          <p:nvPr/>
        </p:nvSpPr>
        <p:spPr>
          <a:xfrm>
            <a:off x="142004" y="5801865"/>
            <a:ext cx="820844" cy="615553"/>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800" b="1" kern="0" noProof="1">
                <a:latin typeface="72 Brand" panose="020B0504030603020204" pitchFamily="34" charset="0"/>
                <a:ea typeface="Arial Unicode MS" pitchFamily="34" charset="-128"/>
                <a:cs typeface="Arial Unicode MS" pitchFamily="34" charset="-128"/>
              </a:rPr>
              <a:t>Compliance, Finance &amp; </a:t>
            </a:r>
            <a:br>
              <a:rPr lang="de-DE" sz="800" b="1" kern="0" noProof="1">
                <a:latin typeface="72 Brand" panose="020B0504030603020204" pitchFamily="34" charset="0"/>
                <a:ea typeface="Arial Unicode MS" pitchFamily="34" charset="-128"/>
                <a:cs typeface="Arial Unicode MS" pitchFamily="34" charset="-128"/>
              </a:rPr>
            </a:br>
            <a:r>
              <a:rPr lang="de-DE" sz="800" b="1" kern="0" noProof="1">
                <a:latin typeface="72 Brand" panose="020B0504030603020204" pitchFamily="34" charset="0"/>
                <a:ea typeface="Arial Unicode MS" pitchFamily="34" charset="-128"/>
                <a:cs typeface="Arial Unicode MS" pitchFamily="34" charset="-128"/>
              </a:rPr>
              <a:t>Other Use Cases Technical Delivery</a:t>
            </a:r>
          </a:p>
        </p:txBody>
      </p:sp>
      <p:sp>
        <p:nvSpPr>
          <p:cNvPr id="23" name="TextBox 22">
            <a:extLst>
              <a:ext uri="{FF2B5EF4-FFF2-40B4-BE49-F238E27FC236}">
                <a16:creationId xmlns:a16="http://schemas.microsoft.com/office/drawing/2014/main" id="{62953C92-0FCA-B144-4AAE-74E86C2807F6}"/>
              </a:ext>
            </a:extLst>
          </p:cNvPr>
          <p:cNvSpPr txBox="1"/>
          <p:nvPr/>
        </p:nvSpPr>
        <p:spPr>
          <a:xfrm>
            <a:off x="8580932" y="5583888"/>
            <a:ext cx="2420787" cy="107722"/>
          </a:xfrm>
          <a:prstGeom prst="rect">
            <a:avLst/>
          </a:prstGeom>
          <a:noFill/>
        </p:spPr>
        <p:txBody>
          <a:bodyPr wrap="square" lIns="0" tIns="0" rIns="0" bIns="0" rtlCol="0">
            <a:spAutoFit/>
          </a:bodyPr>
          <a:lstStyle/>
          <a:p>
            <a:pPr marL="0" marR="0" lvl="0" indent="0" algn="l" defTabSz="1087470" rtl="0" eaLnBrk="1" fontAlgn="auto" latinLnBrk="0" hangingPunct="1">
              <a:lnSpc>
                <a:spcPct val="100000"/>
              </a:lnSpc>
              <a:spcBef>
                <a:spcPct val="0"/>
              </a:spcBef>
              <a:spcAft>
                <a:spcPts val="100"/>
              </a:spcAft>
              <a:buClrTx/>
              <a:buSzTx/>
              <a:buFontTx/>
              <a:buNone/>
              <a:tabLst/>
              <a:defRPr/>
            </a:pPr>
            <a:endParaRPr lang="de-DE" sz="700" b="1" noProof="1">
              <a:solidFill>
                <a:srgbClr val="000000"/>
              </a:solidFill>
              <a:latin typeface="+mn-lt"/>
            </a:endParaRPr>
          </a:p>
        </p:txBody>
      </p:sp>
      <p:cxnSp>
        <p:nvCxnSpPr>
          <p:cNvPr id="24" name="Straight Connector 23">
            <a:extLst>
              <a:ext uri="{FF2B5EF4-FFF2-40B4-BE49-F238E27FC236}">
                <a16:creationId xmlns:a16="http://schemas.microsoft.com/office/drawing/2014/main" id="{F2515BD4-ABB6-090F-6DCC-FFCBC53E077E}"/>
              </a:ext>
            </a:extLst>
          </p:cNvPr>
          <p:cNvCxnSpPr>
            <a:cxnSpLocks/>
          </p:cNvCxnSpPr>
          <p:nvPr/>
        </p:nvCxnSpPr>
        <p:spPr>
          <a:xfrm>
            <a:off x="11218608" y="1989057"/>
            <a:ext cx="19560" cy="4074390"/>
          </a:xfrm>
          <a:prstGeom prst="line">
            <a:avLst/>
          </a:prstGeom>
          <a:ln w="19050">
            <a:solidFill>
              <a:srgbClr val="002A8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30F9F8D-4926-DF3E-62BA-C2CAE5501933}"/>
              </a:ext>
            </a:extLst>
          </p:cNvPr>
          <p:cNvSpPr txBox="1"/>
          <p:nvPr/>
        </p:nvSpPr>
        <p:spPr>
          <a:xfrm>
            <a:off x="3496811" y="4108833"/>
            <a:ext cx="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de-DE" sz="1200" kern="0" noProof="1">
              <a:solidFill>
                <a:srgbClr val="36A41D"/>
              </a:solidFill>
              <a:latin typeface="72 Brand" panose="020B0504030603020204" pitchFamily="34" charset="0"/>
              <a:ea typeface="Arial Unicode MS" pitchFamily="34" charset="-128"/>
              <a:cs typeface="Arial Unicode MS" pitchFamily="34" charset="-128"/>
            </a:endParaRPr>
          </a:p>
        </p:txBody>
      </p:sp>
      <p:sp>
        <p:nvSpPr>
          <p:cNvPr id="27" name="TextBox 44">
            <a:extLst>
              <a:ext uri="{FF2B5EF4-FFF2-40B4-BE49-F238E27FC236}">
                <a16:creationId xmlns:a16="http://schemas.microsoft.com/office/drawing/2014/main" id="{364E3DD3-044A-FA50-FC53-E947A644F360}"/>
              </a:ext>
            </a:extLst>
          </p:cNvPr>
          <p:cNvSpPr txBox="1"/>
          <p:nvPr/>
        </p:nvSpPr>
        <p:spPr>
          <a:xfrm>
            <a:off x="10851477" y="6001816"/>
            <a:ext cx="734262" cy="415498"/>
          </a:xfrm>
          <a:prstGeom prst="rect">
            <a:avLst/>
          </a:prstGeom>
          <a:solidFill>
            <a:schemeClr val="bg1">
              <a:lumMod val="65000"/>
            </a:schemeClr>
          </a:solidFill>
        </p:spPr>
        <p:txBody>
          <a:bodyPr wrap="square" lIns="0" tIns="0" rIns="0" bIns="0"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900" b="1"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Final due date: </a:t>
            </a:r>
            <a:br>
              <a:rPr kumimoji="0" lang="de-DE" sz="9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br>
            <a:r>
              <a:rPr kumimoji="0" lang="de-DE" sz="900"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rPr>
              <a:t>Dec 15th</a:t>
            </a:r>
          </a:p>
        </p:txBody>
      </p:sp>
      <p:sp>
        <p:nvSpPr>
          <p:cNvPr id="28" name="TextBox 27">
            <a:extLst>
              <a:ext uri="{FF2B5EF4-FFF2-40B4-BE49-F238E27FC236}">
                <a16:creationId xmlns:a16="http://schemas.microsoft.com/office/drawing/2014/main" id="{942D58CF-731F-4351-048D-861CFE0E44B2}"/>
              </a:ext>
            </a:extLst>
          </p:cNvPr>
          <p:cNvSpPr txBox="1"/>
          <p:nvPr/>
        </p:nvSpPr>
        <p:spPr>
          <a:xfrm>
            <a:off x="118902" y="6504250"/>
            <a:ext cx="4676571" cy="123111"/>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de-DE" sz="800" b="1" kern="0" baseline="30000" noProof="1">
                <a:latin typeface="+mn-lt"/>
                <a:ea typeface="Noto Music"/>
                <a:cs typeface="Arial Unicode MS"/>
              </a:rPr>
              <a:t> ‡ Spillover from previous PI</a:t>
            </a:r>
            <a:endParaRPr lang="de-DE" sz="900" kern="0" noProof="1">
              <a:latin typeface="72 Brand" panose="020B0504030603020204" pitchFamily="34" charset="0"/>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9D3AFB08-265A-39D6-A3BF-0A6F7ED0B825}"/>
              </a:ext>
            </a:extLst>
          </p:cNvPr>
          <p:cNvSpPr>
            <a:spLocks/>
          </p:cNvSpPr>
          <p:nvPr/>
        </p:nvSpPr>
        <p:spPr bwMode="gray">
          <a:xfrm>
            <a:off x="2184776" y="2791143"/>
            <a:ext cx="186831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endParaRPr lang="de-DE" sz="700" noProof="1">
              <a:latin typeface="+mn-lt"/>
            </a:endParaRPr>
          </a:p>
        </p:txBody>
      </p:sp>
      <p:sp>
        <p:nvSpPr>
          <p:cNvPr id="43" name="Rectangle 42">
            <a:extLst>
              <a:ext uri="{FF2B5EF4-FFF2-40B4-BE49-F238E27FC236}">
                <a16:creationId xmlns:a16="http://schemas.microsoft.com/office/drawing/2014/main" id="{CF300AF9-A240-652A-3DC2-03A2540FBB63}"/>
              </a:ext>
            </a:extLst>
          </p:cNvPr>
          <p:cNvSpPr>
            <a:spLocks/>
          </p:cNvSpPr>
          <p:nvPr/>
        </p:nvSpPr>
        <p:spPr bwMode="gray">
          <a:xfrm>
            <a:off x="5057984" y="2702830"/>
            <a:ext cx="1803908"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1" i="0" u="none" strike="noStrike" kern="1200" cap="none" spc="0" normalizeH="0" baseline="0" noProof="1">
                <a:ln>
                  <a:noFill/>
                </a:ln>
                <a:solidFill>
                  <a:srgbClr val="000000"/>
                </a:solidFill>
                <a:effectLst/>
                <a:uLnTx/>
                <a:uFillTx/>
                <a:latin typeface="72 Brand"/>
                <a:ea typeface="+mn-ea"/>
                <a:cs typeface="Arial"/>
              </a:rPr>
              <a:t>FEBRUARY</a:t>
            </a:r>
            <a:br>
              <a:rPr kumimoji="0" lang="de-DE" sz="700" b="1" i="0" u="none" strike="noStrike" kern="1200" cap="none" spc="0" normalizeH="0" baseline="0" noProof="1">
                <a:ln>
                  <a:noFill/>
                </a:ln>
                <a:solidFill>
                  <a:srgbClr val="89D1FF">
                    <a:lumMod val="75000"/>
                  </a:srgbClr>
                </a:solidFill>
                <a:effectLst/>
                <a:uLnTx/>
                <a:uFillTx/>
                <a:latin typeface="72 Brand"/>
                <a:ea typeface="+mn-ea"/>
                <a:cs typeface="+mn-cs"/>
                <a:hlinkClick r:id="rId9">
                  <a:extLst>
                    <a:ext uri="{A12FA001-AC4F-418D-AE19-62706E023703}">
                      <ahyp:hlinkClr xmlns:ahyp="http://schemas.microsoft.com/office/drawing/2018/hyperlinkcolor" val="tx"/>
                    </a:ext>
                  </a:extLst>
                </a:hlinkClick>
              </a:rPr>
            </a:br>
            <a:r>
              <a:rPr kumimoji="0" lang="de-DE" sz="700" i="0" u="none" strike="noStrike" kern="1200" cap="none" spc="0" normalizeH="0" baseline="0" noProof="1">
                <a:ln>
                  <a:noFill/>
                </a:ln>
                <a:solidFill>
                  <a:srgbClr val="89D1FF">
                    <a:lumMod val="75000"/>
                  </a:srgbClr>
                </a:solidFill>
                <a:effectLst/>
                <a:uLnTx/>
                <a:uFillTx/>
                <a:latin typeface="72 Brand"/>
                <a:ea typeface="+mn-ea"/>
                <a:cs typeface="+mn-cs"/>
                <a:hlinkClick r:id="rId9">
                  <a:extLst>
                    <a:ext uri="{A12FA001-AC4F-418D-AE19-62706E023703}">
                      <ahyp:hlinkClr xmlns:ahyp="http://schemas.microsoft.com/office/drawing/2018/hyperlinkcolor" val="tx"/>
                    </a:ext>
                  </a:extLst>
                </a:hlinkClick>
              </a:rPr>
              <a:t>ITDYM-4319</a:t>
            </a:r>
            <a:r>
              <a:rPr kumimoji="0" lang="de-DE" sz="700" i="0" u="none" strike="noStrike" kern="1200" cap="none" spc="0" normalizeH="0" baseline="0" noProof="1">
                <a:ln>
                  <a:noFill/>
                </a:ln>
                <a:solidFill>
                  <a:srgbClr val="000000"/>
                </a:solidFill>
                <a:effectLst/>
                <a:uLnTx/>
                <a:uFillTx/>
                <a:latin typeface="72 Brand"/>
                <a:ea typeface="+mn-ea"/>
                <a:cs typeface="+mn-cs"/>
              </a:rPr>
              <a:t> - CDP MVP RISE (LinkedIn)</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i="0" u="none" strike="noStrike" kern="1200" cap="none" spc="0" normalizeH="0" baseline="0" noProof="1">
                <a:ln>
                  <a:noFill/>
                </a:ln>
                <a:solidFill>
                  <a:srgbClr val="89D1FF">
                    <a:lumMod val="75000"/>
                  </a:srgbClr>
                </a:solidFill>
                <a:effectLst/>
                <a:uLnTx/>
                <a:uFillTx/>
                <a:latin typeface="72 Brand"/>
                <a:ea typeface="+mn-ea"/>
                <a:cs typeface="+mn-cs"/>
                <a:hlinkClick r:id="rId10">
                  <a:extLst>
                    <a:ext uri="{A12FA001-AC4F-418D-AE19-62706E023703}">
                      <ahyp:hlinkClr xmlns:ahyp="http://schemas.microsoft.com/office/drawing/2018/hyperlinkcolor" val="tx"/>
                    </a:ext>
                  </a:extLst>
                </a:hlinkClick>
              </a:rPr>
              <a:t>ITDYM-4320</a:t>
            </a:r>
            <a:r>
              <a:rPr kumimoji="0" lang="de-DE" sz="700" i="0" u="none" strike="noStrike" kern="1200" cap="none" spc="0" normalizeH="0" baseline="0" noProof="1">
                <a:ln>
                  <a:noFill/>
                </a:ln>
                <a:solidFill>
                  <a:srgbClr val="000000"/>
                </a:solidFill>
                <a:effectLst/>
                <a:uLnTx/>
                <a:uFillTx/>
                <a:latin typeface="72 Brand"/>
                <a:ea typeface="+mn-ea"/>
                <a:cs typeface="+mn-cs"/>
              </a:rPr>
              <a:t> - CDP MVP GROW (DV360)</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i="0" u="none" strike="noStrike" kern="1200" cap="none" spc="0" normalizeH="0" baseline="0" noProof="1">
                <a:ln>
                  <a:noFill/>
                </a:ln>
                <a:solidFill>
                  <a:srgbClr val="89D1FF">
                    <a:lumMod val="75000"/>
                  </a:srgbClr>
                </a:solidFill>
                <a:effectLst/>
                <a:uLnTx/>
                <a:uFillTx/>
                <a:latin typeface="72 Brand"/>
                <a:ea typeface="+mn-ea"/>
                <a:cs typeface="+mn-cs"/>
                <a:hlinkClick r:id="rId11">
                  <a:extLst>
                    <a:ext uri="{A12FA001-AC4F-418D-AE19-62706E023703}">
                      <ahyp:hlinkClr xmlns:ahyp="http://schemas.microsoft.com/office/drawing/2018/hyperlinkcolor" val="tx"/>
                    </a:ext>
                  </a:extLst>
                </a:hlinkClick>
              </a:rPr>
              <a:t>SP-25464</a:t>
            </a:r>
            <a:r>
              <a:rPr kumimoji="0" lang="de-DE" sz="700" i="0" u="none" strike="noStrike" kern="1200" cap="none" spc="0" normalizeH="0" baseline="0" noProof="1">
                <a:ln>
                  <a:noFill/>
                </a:ln>
                <a:solidFill>
                  <a:srgbClr val="36A41D">
                    <a:lumMod val="60000"/>
                    <a:lumOff val="40000"/>
                  </a:srgbClr>
                </a:solidFill>
                <a:effectLst/>
                <a:uLnTx/>
                <a:uFillTx/>
                <a:latin typeface="72 Brand"/>
                <a:ea typeface="+mn-ea"/>
                <a:cs typeface="+mn-cs"/>
                <a:hlinkClick r:id="rId11">
                  <a:extLst>
                    <a:ext uri="{A12FA001-AC4F-418D-AE19-62706E023703}">
                      <ahyp:hlinkClr xmlns:ahyp="http://schemas.microsoft.com/office/drawing/2018/hyperlinkcolor" val="tx"/>
                    </a:ext>
                  </a:extLst>
                </a:hlinkClick>
              </a:rPr>
              <a:t> </a:t>
            </a:r>
            <a:r>
              <a:rPr kumimoji="0" lang="de-DE" sz="700" i="0" u="none" strike="noStrike" kern="1200" cap="none" spc="0" normalizeH="0" baseline="0" noProof="1">
                <a:ln>
                  <a:noFill/>
                </a:ln>
                <a:solidFill>
                  <a:srgbClr val="000000"/>
                </a:solidFill>
                <a:effectLst/>
                <a:uLnTx/>
                <a:uFillTx/>
                <a:latin typeface="72 Brand"/>
                <a:ea typeface="+mn-ea"/>
                <a:cs typeface="+mn-cs"/>
              </a:rPr>
              <a:t>- NGCS Lean IX</a:t>
            </a:r>
            <a:br>
              <a:rPr kumimoji="0" lang="de-DE" sz="700" i="0" u="none" strike="noStrike" kern="1200" cap="none" spc="0" normalizeH="0" baseline="0" noProof="1">
                <a:ln>
                  <a:noFill/>
                </a:ln>
                <a:solidFill>
                  <a:srgbClr val="36A41D">
                    <a:lumMod val="60000"/>
                    <a:lumOff val="40000"/>
                  </a:srgbClr>
                </a:solidFill>
                <a:effectLst/>
                <a:uLnTx/>
                <a:uFillTx/>
                <a:latin typeface="72 Brand"/>
                <a:ea typeface="+mn-ea"/>
                <a:cs typeface="+mn-cs"/>
                <a:hlinkClick r:id="rId11">
                  <a:extLst>
                    <a:ext uri="{A12FA001-AC4F-418D-AE19-62706E023703}">
                      <ahyp:hlinkClr xmlns:ahyp="http://schemas.microsoft.com/office/drawing/2018/hyperlinkcolor" val="tx"/>
                    </a:ext>
                  </a:extLst>
                </a:hlinkClick>
              </a:rPr>
            </a:br>
            <a:r>
              <a:rPr kumimoji="0" lang="de-DE" sz="700" i="0" u="none" strike="noStrike" kern="1200" cap="none" spc="0" normalizeH="0" baseline="0" noProof="1">
                <a:ln>
                  <a:noFill/>
                </a:ln>
                <a:solidFill>
                  <a:srgbClr val="89D1FF">
                    <a:lumMod val="75000"/>
                  </a:srgbClr>
                </a:solidFill>
                <a:effectLst/>
                <a:uLnTx/>
                <a:uFillTx/>
                <a:latin typeface="72 Brand"/>
                <a:ea typeface="+mn-ea"/>
                <a:cs typeface="+mn-cs"/>
                <a:hlinkClick r:id="rId11">
                  <a:extLst>
                    <a:ext uri="{A12FA001-AC4F-418D-AE19-62706E023703}">
                      <ahyp:hlinkClr xmlns:ahyp="http://schemas.microsoft.com/office/drawing/2018/hyperlinkcolor" val="tx"/>
                    </a:ext>
                  </a:extLst>
                </a:hlinkClick>
              </a:rPr>
              <a:t>SP-25464 </a:t>
            </a:r>
            <a:r>
              <a:rPr kumimoji="0" lang="de-DE" sz="700" i="0" u="none" strike="noStrike" kern="1200" cap="none" spc="0" normalizeH="0" baseline="0" noProof="1">
                <a:ln>
                  <a:noFill/>
                </a:ln>
                <a:solidFill>
                  <a:srgbClr val="000000"/>
                </a:solidFill>
                <a:effectLst/>
                <a:uLnTx/>
                <a:uFillTx/>
                <a:latin typeface="72 Brand"/>
                <a:ea typeface="+mn-ea"/>
                <a:cs typeface="+mn-cs"/>
              </a:rPr>
              <a:t>- NGCS Signavio</a:t>
            </a:r>
          </a:p>
          <a:p>
            <a:pPr marL="0" marR="0" indent="0" algn="l" rtl="0" eaLnBrk="1" fontAlgn="auto" latinLnBrk="0" hangingPunct="1">
              <a:buNone/>
            </a:pPr>
            <a:r>
              <a:rPr lang="de-DE" sz="700">
                <a:solidFill>
                  <a:srgbClr val="89D1FF">
                    <a:lumMod val="75000"/>
                  </a:srgbClr>
                </a:solidFill>
                <a:latin typeface="72 Brand"/>
                <a:hlinkClick r:id="rId12">
                  <a:extLst>
                    <a:ext uri="{A12FA001-AC4F-418D-AE19-62706E023703}">
                      <ahyp:hlinkClr xmlns:ahyp="http://schemas.microsoft.com/office/drawing/2018/hyperlinkcolor" val="tx"/>
                    </a:ext>
                  </a:extLst>
                </a:hlinkClick>
              </a:rPr>
              <a:t>ITDYM-4567</a:t>
            </a:r>
            <a:r>
              <a:rPr lang="de-DE" sz="700">
                <a:solidFill>
                  <a:srgbClr val="89D1FF">
                    <a:lumMod val="75000"/>
                  </a:srgbClr>
                </a:solidFill>
                <a:latin typeface="72 Brand"/>
              </a:rPr>
              <a:t> </a:t>
            </a:r>
            <a:r>
              <a:rPr lang="de-DE" sz="700" i="0" u="none" strike="noStrike" kern="1200">
                <a:effectLst/>
                <a:latin typeface="72 Brand" panose="020B0504030603020204" pitchFamily="34" charset="0"/>
              </a:rPr>
              <a:t>-</a:t>
            </a:r>
            <a:r>
              <a:rPr lang="de-DE" sz="700" i="0" u="none" strike="noStrike" kern="1200">
                <a:solidFill>
                  <a:srgbClr val="27ABFF"/>
                </a:solidFill>
                <a:effectLst/>
                <a:latin typeface="72 Brand" panose="020B0504030603020204" pitchFamily="34" charset="0"/>
              </a:rPr>
              <a:t> </a:t>
            </a:r>
            <a:r>
              <a:rPr lang="de-DE" sz="700" i="0" u="none" strike="noStrike" kern="1200">
                <a:solidFill>
                  <a:srgbClr val="000000"/>
                </a:solidFill>
                <a:effectLst/>
                <a:latin typeface="72 Brand" panose="020B0504030603020204" pitchFamily="34" charset="0"/>
              </a:rPr>
              <a:t>6 Sense People Search API</a:t>
            </a:r>
            <a:endParaRPr lang="en-US" sz="1800" i="0" u="none" strike="noStrike">
              <a:effectLst/>
              <a:latin typeface="Arial" panose="020B0604020202020204" pitchFamily="34" charset="0"/>
            </a:endParaRPr>
          </a:p>
          <a:p>
            <a:pPr marL="0" marR="0" indent="0" algn="l" rtl="0" eaLnBrk="1" fontAlgn="auto" latinLnBrk="0" hangingPunct="1"/>
            <a:r>
              <a:rPr lang="de-DE" sz="700">
                <a:solidFill>
                  <a:srgbClr val="89D1FF">
                    <a:lumMod val="75000"/>
                  </a:srgbClr>
                </a:solidFill>
                <a:latin typeface="72 Brand"/>
                <a:hlinkClick r:id="rId13">
                  <a:extLst>
                    <a:ext uri="{A12FA001-AC4F-418D-AE19-62706E023703}">
                      <ahyp:hlinkClr xmlns:ahyp="http://schemas.microsoft.com/office/drawing/2018/hyperlinkcolor" val="tx"/>
                    </a:ext>
                  </a:extLst>
                </a:hlinkClick>
              </a:rPr>
              <a:t>ITDYM-4558</a:t>
            </a:r>
            <a:r>
              <a:rPr lang="de-DE" sz="700" i="0" u="none" strike="noStrike" kern="1200">
                <a:solidFill>
                  <a:srgbClr val="27ABFF"/>
                </a:solidFill>
                <a:effectLst/>
                <a:latin typeface="72 Brand" panose="020B0504030603020204" pitchFamily="34" charset="0"/>
              </a:rPr>
              <a:t> </a:t>
            </a:r>
            <a:r>
              <a:rPr lang="de-DE" sz="700" i="0" u="none" strike="noStrike" kern="1200">
                <a:effectLst/>
                <a:latin typeface="72 Brand" panose="020B0504030603020204" pitchFamily="34" charset="0"/>
              </a:rPr>
              <a:t>-</a:t>
            </a:r>
            <a:r>
              <a:rPr lang="de-DE" sz="700" i="0" u="none" strike="noStrike" kern="1200">
                <a:solidFill>
                  <a:srgbClr val="27ABFF"/>
                </a:solidFill>
                <a:effectLst/>
                <a:latin typeface="72 Brand" panose="020B0504030603020204" pitchFamily="34" charset="0"/>
              </a:rPr>
              <a:t> </a:t>
            </a:r>
            <a:r>
              <a:rPr lang="de-DE" sz="700" i="0" u="none" strike="noStrike" kern="1200">
                <a:solidFill>
                  <a:srgbClr val="000000"/>
                </a:solidFill>
                <a:effectLst/>
                <a:latin typeface="72 Brand" panose="020B0504030603020204" pitchFamily="34" charset="0"/>
              </a:rPr>
              <a:t>6 Sense People Enrich API</a:t>
            </a:r>
          </a:p>
          <a:p>
            <a:r>
              <a:rPr lang="en-US" sz="700" u="sng">
                <a:solidFill>
                  <a:srgbClr val="89D1FF">
                    <a:lumMod val="75000"/>
                  </a:srgbClr>
                </a:solidFill>
                <a:latin typeface="72 Brand"/>
              </a:rPr>
              <a:t>Bus. Del. </a:t>
            </a:r>
            <a:r>
              <a:rPr lang="de-DE" sz="700">
                <a:latin typeface="72 Brand" panose="020B0504030603020204" pitchFamily="34" charset="0"/>
              </a:rPr>
              <a:t>-</a:t>
            </a:r>
            <a:r>
              <a:rPr lang="en-US" sz="700">
                <a:solidFill>
                  <a:srgbClr val="000000"/>
                </a:solidFill>
                <a:latin typeface="72 Brand" panose="020B0504030603020204" pitchFamily="34" charset="0"/>
              </a:rPr>
              <a:t> </a:t>
            </a:r>
            <a:r>
              <a:rPr lang="en-US" sz="700" noProof="1">
                <a:solidFill>
                  <a:srgbClr val="000000"/>
                </a:solidFill>
                <a:latin typeface="72 Brand" panose="020B0504030603020204" pitchFamily="34" charset="0"/>
              </a:rPr>
              <a:t>OCS in Marketing CDP Enablement</a:t>
            </a:r>
            <a:endParaRPr lang="en-US" sz="700">
              <a:solidFill>
                <a:srgbClr val="000000"/>
              </a:solidFill>
              <a:latin typeface="72 Brand" panose="020B0504030603020204" pitchFamily="34" charset="0"/>
            </a:endParaRPr>
          </a:p>
          <a:p>
            <a:pPr marL="0" marR="0" lvl="0" indent="0" algn="l" defTabSz="1087470" rtl="0" eaLnBrk="1" fontAlgn="auto" latinLnBrk="0" hangingPunct="1">
              <a:lnSpc>
                <a:spcPct val="100000"/>
              </a:lnSpc>
              <a:spcBef>
                <a:spcPct val="0"/>
              </a:spcBef>
              <a:spcAft>
                <a:spcPts val="100"/>
              </a:spcAft>
              <a:buClrTx/>
              <a:buSzTx/>
              <a:buFontTx/>
              <a:buNone/>
              <a:tabLst/>
              <a:defRPr/>
            </a:pPr>
            <a:endParaRPr kumimoji="0" lang="de-DE" sz="700" i="0" u="none" strike="noStrike" kern="1200" cap="none" spc="0" normalizeH="0" baseline="0" noProof="1">
              <a:ln>
                <a:noFill/>
              </a:ln>
              <a:solidFill>
                <a:srgbClr val="000000"/>
              </a:solidFill>
              <a:effectLst/>
              <a:uLnTx/>
              <a:uFillTx/>
              <a:latin typeface="72 Brand"/>
              <a:ea typeface="+mn-ea"/>
              <a:cs typeface="+mn-cs"/>
            </a:endParaRPr>
          </a:p>
          <a:p>
            <a:pPr marL="0" marR="0" lvl="0" indent="0" algn="l" defTabSz="1087470" rtl="0" eaLnBrk="1" fontAlgn="auto" latinLnBrk="0" hangingPunct="1">
              <a:lnSpc>
                <a:spcPct val="100000"/>
              </a:lnSpc>
              <a:spcBef>
                <a:spcPct val="0"/>
              </a:spcBef>
              <a:spcAft>
                <a:spcPts val="100"/>
              </a:spcAft>
              <a:buClrTx/>
              <a:buSzTx/>
              <a:buFontTx/>
              <a:buNone/>
              <a:tabLst/>
              <a:defRPr/>
            </a:pPr>
            <a:br>
              <a:rPr kumimoji="0" lang="de-DE" sz="700" b="0" i="0" u="none" strike="noStrike" kern="1200" cap="none" spc="0" normalizeH="0" baseline="0" noProof="1">
                <a:ln>
                  <a:noFill/>
                </a:ln>
                <a:solidFill>
                  <a:srgbClr val="000000"/>
                </a:solidFill>
                <a:effectLst/>
                <a:uLnTx/>
                <a:uFillTx/>
                <a:latin typeface="72 Brand"/>
                <a:ea typeface="+mn-ea"/>
                <a:cs typeface="+mn-cs"/>
              </a:rPr>
            </a:br>
            <a:br>
              <a:rPr kumimoji="0" lang="de-DE" sz="700" b="1" i="0" u="none" strike="noStrike" kern="1200" cap="none" spc="0" normalizeH="0" baseline="0" noProof="1">
                <a:ln>
                  <a:noFill/>
                </a:ln>
                <a:solidFill>
                  <a:srgbClr val="000000"/>
                </a:solidFill>
                <a:effectLst/>
                <a:uLnTx/>
                <a:uFillTx/>
                <a:latin typeface="72 Brand"/>
                <a:ea typeface="+mn-ea"/>
                <a:cs typeface="+mn-cs"/>
              </a:rPr>
            </a:br>
            <a:endParaRPr kumimoji="0" lang="de-DE" sz="700" b="1" i="0" u="none" strike="noStrike" kern="1200" cap="none" spc="0" normalizeH="0" baseline="0" noProof="1">
              <a:ln>
                <a:noFill/>
              </a:ln>
              <a:solidFill>
                <a:srgbClr val="000000"/>
              </a:solidFill>
              <a:effectLst/>
              <a:uLnTx/>
              <a:uFillTx/>
              <a:latin typeface="72 Brand"/>
              <a:ea typeface="+mn-ea"/>
              <a:cs typeface="+mn-cs"/>
            </a:endParaRPr>
          </a:p>
        </p:txBody>
      </p:sp>
      <p:sp>
        <p:nvSpPr>
          <p:cNvPr id="58" name="TextBox 57">
            <a:extLst>
              <a:ext uri="{FF2B5EF4-FFF2-40B4-BE49-F238E27FC236}">
                <a16:creationId xmlns:a16="http://schemas.microsoft.com/office/drawing/2014/main" id="{59F7E108-A379-D338-C333-C6BB2B2AA2AE}"/>
              </a:ext>
            </a:extLst>
          </p:cNvPr>
          <p:cNvSpPr txBox="1"/>
          <p:nvPr/>
        </p:nvSpPr>
        <p:spPr>
          <a:xfrm>
            <a:off x="1004964" y="3954469"/>
            <a:ext cx="1108081" cy="646331"/>
          </a:xfrm>
          <a:prstGeom prst="rect">
            <a:avLst/>
          </a:prstGeom>
          <a:noFill/>
        </p:spPr>
        <p:txBody>
          <a:bodyPr wrap="square" lIns="0" tIns="0" rIns="0" bIns="0" rtlCol="0">
            <a:spAutoFit/>
          </a:bodyPr>
          <a:lstStyle/>
          <a:p>
            <a:pPr defTabSz="1087470">
              <a:spcBef>
                <a:spcPct val="0"/>
              </a:spcBef>
              <a:spcAft>
                <a:spcPts val="100"/>
              </a:spcAft>
              <a:defRPr/>
            </a:pPr>
            <a:r>
              <a:rPr lang="de-DE" sz="700" b="1" noProof="1">
                <a:solidFill>
                  <a:srgbClr val="000000"/>
                </a:solidFill>
                <a:latin typeface="+mn-lt"/>
                <a:cs typeface="Arial"/>
              </a:rPr>
              <a:t>JUNE</a:t>
            </a:r>
            <a:br>
              <a:rPr lang="de-DE" sz="700" b="1" noProof="1">
                <a:solidFill>
                  <a:srgbClr val="000000"/>
                </a:solidFill>
                <a:latin typeface="+mn-lt"/>
                <a:cs typeface="Arial"/>
              </a:rPr>
            </a:br>
            <a:r>
              <a:rPr lang="de-DE" sz="700" u="sng" noProof="1">
                <a:solidFill>
                  <a:schemeClr val="bg2">
                    <a:lumMod val="75000"/>
                  </a:schemeClr>
                </a:solidFill>
                <a:latin typeface="+mn-lt"/>
                <a:hlinkClick r:id="rId14">
                  <a:extLst>
                    <a:ext uri="{A12FA001-AC4F-418D-AE19-62706E023703}">
                      <ahyp:hlinkClr xmlns:ahyp="http://schemas.microsoft.com/office/drawing/2018/hyperlinkcolor" val="tx"/>
                    </a:ext>
                  </a:extLst>
                </a:hlinkClick>
              </a:rPr>
              <a:t>SP-22944</a:t>
            </a:r>
            <a:r>
              <a:rPr lang="de-DE" sz="700" noProof="1">
                <a:solidFill>
                  <a:srgbClr val="008FD3"/>
                </a:solidFill>
                <a:latin typeface="+mn-lt"/>
              </a:rPr>
              <a:t> </a:t>
            </a:r>
            <a:r>
              <a:rPr lang="de-DE" sz="700" noProof="1">
                <a:latin typeface="+mn-lt"/>
              </a:rPr>
              <a:t>- Net New Account qualification &amp; conversion processes - Phase 1 (Accounts) &amp; 2 (Relationships)</a:t>
            </a:r>
            <a:r>
              <a:rPr lang="de-DE" sz="700" kern="0" baseline="30000" noProof="1">
                <a:latin typeface="+mn-lt"/>
                <a:ea typeface="Noto Music"/>
                <a:cs typeface="Arial Unicode MS"/>
              </a:rPr>
              <a:t> ‡</a:t>
            </a:r>
          </a:p>
        </p:txBody>
      </p:sp>
      <p:sp>
        <p:nvSpPr>
          <p:cNvPr id="59" name="TextBox 58">
            <a:extLst>
              <a:ext uri="{FF2B5EF4-FFF2-40B4-BE49-F238E27FC236}">
                <a16:creationId xmlns:a16="http://schemas.microsoft.com/office/drawing/2014/main" id="{0DD09989-96FC-C1E6-0D57-869FCC2B5AAE}"/>
              </a:ext>
            </a:extLst>
          </p:cNvPr>
          <p:cNvSpPr txBox="1"/>
          <p:nvPr/>
        </p:nvSpPr>
        <p:spPr>
          <a:xfrm>
            <a:off x="1023304" y="5775205"/>
            <a:ext cx="1160234" cy="323165"/>
          </a:xfrm>
          <a:prstGeom prst="rect">
            <a:avLst/>
          </a:prstGeom>
          <a:noFill/>
        </p:spPr>
        <p:txBody>
          <a:bodyPr wrap="square" lIns="0" tIns="0" rIns="0" bIns="0" rtlCol="0">
            <a:spAutoFit/>
          </a:bodyPr>
          <a:lstStyle/>
          <a:p>
            <a:pPr defTabSz="1088231" fontAlgn="base">
              <a:buClr>
                <a:srgbClr val="F0AB00"/>
              </a:buClr>
              <a:buSzPct val="80000"/>
              <a:defRPr/>
            </a:pPr>
            <a:r>
              <a:rPr lang="en-US" sz="700" b="1">
                <a:latin typeface="+mn-lt"/>
                <a:cs typeface="Arial"/>
              </a:rPr>
              <a:t>AUGUST</a:t>
            </a:r>
            <a:br>
              <a:rPr lang="de-DE" sz="700" noProof="1">
                <a:solidFill>
                  <a:schemeClr val="bg2">
                    <a:lumMod val="75000"/>
                  </a:schemeClr>
                </a:solidFill>
                <a:latin typeface="+mn-lt"/>
                <a:cs typeface="Arial"/>
                <a:hlinkClick r:id="rId15">
                  <a:extLst>
                    <a:ext uri="{A12FA001-AC4F-418D-AE19-62706E023703}">
                      <ahyp:hlinkClr xmlns:ahyp="http://schemas.microsoft.com/office/drawing/2018/hyperlinkcolor" val="tx"/>
                    </a:ext>
                  </a:extLst>
                </a:hlinkClick>
              </a:rPr>
            </a:br>
            <a:r>
              <a:rPr lang="de-DE" sz="700" noProof="1">
                <a:solidFill>
                  <a:schemeClr val="bg2">
                    <a:lumMod val="75000"/>
                  </a:schemeClr>
                </a:solidFill>
                <a:latin typeface="+mn-lt"/>
                <a:cs typeface="Arial"/>
                <a:hlinkClick r:id="rId15">
                  <a:extLst>
                    <a:ext uri="{A12FA001-AC4F-418D-AE19-62706E023703}">
                      <ahyp:hlinkClr xmlns:ahyp="http://schemas.microsoft.com/office/drawing/2018/hyperlinkcolor" val="tx"/>
                    </a:ext>
                  </a:extLst>
                </a:hlinkClick>
              </a:rPr>
              <a:t>SP-27120</a:t>
            </a:r>
            <a:r>
              <a:rPr lang="de-DE" sz="700" noProof="1">
                <a:latin typeface="+mn-lt"/>
                <a:hlinkClick r:id="rId15"/>
              </a:rPr>
              <a:t> </a:t>
            </a:r>
            <a:r>
              <a:rPr lang="de-DE" sz="700" noProof="1">
                <a:latin typeface="+mn-lt"/>
              </a:rPr>
              <a:t>- CDP Notification of CBDT Opt-outs</a:t>
            </a:r>
          </a:p>
        </p:txBody>
      </p:sp>
      <p:sp>
        <p:nvSpPr>
          <p:cNvPr id="17" name="TextBox 5">
            <a:extLst>
              <a:ext uri="{FF2B5EF4-FFF2-40B4-BE49-F238E27FC236}">
                <a16:creationId xmlns:a16="http://schemas.microsoft.com/office/drawing/2014/main" id="{81360D15-2D4F-150A-FFA7-6F3442F2AE0C}"/>
              </a:ext>
            </a:extLst>
          </p:cNvPr>
          <p:cNvSpPr txBox="1"/>
          <p:nvPr/>
        </p:nvSpPr>
        <p:spPr>
          <a:xfrm>
            <a:off x="3439343" y="1705356"/>
            <a:ext cx="742394" cy="307728"/>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spcAft>
                <a:spcPts val="600"/>
              </a:spcAft>
              <a:defRPr/>
            </a:pPr>
            <a:r>
              <a:rPr lang="de-DE" sz="700" kern="0" noProof="1">
                <a:latin typeface="+mn-lt"/>
              </a:rPr>
              <a:t>MVP Grow Adoption?</a:t>
            </a:r>
          </a:p>
        </p:txBody>
      </p:sp>
      <p:sp>
        <p:nvSpPr>
          <p:cNvPr id="22" name="TextBox 5">
            <a:extLst>
              <a:ext uri="{FF2B5EF4-FFF2-40B4-BE49-F238E27FC236}">
                <a16:creationId xmlns:a16="http://schemas.microsoft.com/office/drawing/2014/main" id="{F7218F98-33AA-6878-A874-B956F85228C3}"/>
              </a:ext>
            </a:extLst>
          </p:cNvPr>
          <p:cNvSpPr txBox="1"/>
          <p:nvPr/>
        </p:nvSpPr>
        <p:spPr>
          <a:xfrm>
            <a:off x="3463408" y="1970399"/>
            <a:ext cx="742394" cy="307728"/>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spcAft>
                <a:spcPts val="600"/>
              </a:spcAft>
              <a:defRPr/>
            </a:pPr>
            <a:r>
              <a:rPr lang="de-DE" sz="700" kern="0" noProof="1">
                <a:latin typeface="+mn-lt"/>
              </a:rPr>
              <a:t>MVP Rise Adoption?</a:t>
            </a:r>
          </a:p>
        </p:txBody>
      </p:sp>
      <p:grpSp>
        <p:nvGrpSpPr>
          <p:cNvPr id="25" name="Group 24">
            <a:extLst>
              <a:ext uri="{FF2B5EF4-FFF2-40B4-BE49-F238E27FC236}">
                <a16:creationId xmlns:a16="http://schemas.microsoft.com/office/drawing/2014/main" id="{B4F384E6-8C15-F962-617C-0DACF491B053}"/>
              </a:ext>
            </a:extLst>
          </p:cNvPr>
          <p:cNvGrpSpPr/>
          <p:nvPr/>
        </p:nvGrpSpPr>
        <p:grpSpPr>
          <a:xfrm>
            <a:off x="3866481" y="2276827"/>
            <a:ext cx="1325034" cy="200006"/>
            <a:chOff x="4929992" y="1518782"/>
            <a:chExt cx="1325034" cy="200006"/>
          </a:xfrm>
        </p:grpSpPr>
        <p:sp>
          <p:nvSpPr>
            <p:cNvPr id="30" name="TextBox 5">
              <a:extLst>
                <a:ext uri="{FF2B5EF4-FFF2-40B4-BE49-F238E27FC236}">
                  <a16:creationId xmlns:a16="http://schemas.microsoft.com/office/drawing/2014/main" id="{E91169E8-3A34-97F5-FD49-3DCBF9D00126}"/>
                </a:ext>
              </a:extLst>
            </p:cNvPr>
            <p:cNvSpPr txBox="1"/>
            <p:nvPr/>
          </p:nvSpPr>
          <p:spPr>
            <a:xfrm>
              <a:off x="5079961" y="1518782"/>
              <a:ext cx="1175065" cy="200006"/>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spcAft>
                  <a:spcPts val="600"/>
                </a:spcAft>
                <a:defRPr/>
              </a:pPr>
              <a:r>
                <a:rPr lang="de-DE" sz="700" kern="0" noProof="1">
                  <a:latin typeface="+mn-lt"/>
                </a:rPr>
                <a:t>CBDT Compliance Adoption</a:t>
              </a:r>
            </a:p>
          </p:txBody>
        </p:sp>
        <p:sp>
          <p:nvSpPr>
            <p:cNvPr id="32" name="Diamond 31">
              <a:extLst>
                <a:ext uri="{FF2B5EF4-FFF2-40B4-BE49-F238E27FC236}">
                  <a16:creationId xmlns:a16="http://schemas.microsoft.com/office/drawing/2014/main" id="{835211B4-0B2A-C73A-399C-8441D5076019}"/>
                </a:ext>
              </a:extLst>
            </p:cNvPr>
            <p:cNvSpPr/>
            <p:nvPr/>
          </p:nvSpPr>
          <p:spPr bwMode="gray">
            <a:xfrm>
              <a:off x="4929992" y="1561680"/>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grpSp>
        <p:nvGrpSpPr>
          <p:cNvPr id="33" name="Group 32">
            <a:extLst>
              <a:ext uri="{FF2B5EF4-FFF2-40B4-BE49-F238E27FC236}">
                <a16:creationId xmlns:a16="http://schemas.microsoft.com/office/drawing/2014/main" id="{78A6A689-55DE-C729-0D19-9A834B38E7C2}"/>
              </a:ext>
            </a:extLst>
          </p:cNvPr>
          <p:cNvGrpSpPr/>
          <p:nvPr/>
        </p:nvGrpSpPr>
        <p:grpSpPr>
          <a:xfrm>
            <a:off x="2171496" y="1933050"/>
            <a:ext cx="797386" cy="307728"/>
            <a:chOff x="8524193" y="1660336"/>
            <a:chExt cx="797386" cy="307728"/>
          </a:xfrm>
        </p:grpSpPr>
        <p:sp>
          <p:nvSpPr>
            <p:cNvPr id="34" name="TextBox 5">
              <a:extLst>
                <a:ext uri="{FF2B5EF4-FFF2-40B4-BE49-F238E27FC236}">
                  <a16:creationId xmlns:a16="http://schemas.microsoft.com/office/drawing/2014/main" id="{70CE771F-97CE-EDD8-0556-384B7FBA5856}"/>
                </a:ext>
              </a:extLst>
            </p:cNvPr>
            <p:cNvSpPr txBox="1"/>
            <p:nvPr/>
          </p:nvSpPr>
          <p:spPr>
            <a:xfrm>
              <a:off x="8674162" y="1660336"/>
              <a:ext cx="647417" cy="307728"/>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spcAft>
                  <a:spcPts val="600"/>
                </a:spcAft>
                <a:defRPr/>
              </a:pPr>
              <a:r>
                <a:rPr lang="de-DE" sz="700" kern="0" noProof="1">
                  <a:latin typeface="+mn-lt"/>
                </a:rPr>
                <a:t>Project Engage - 6sense</a:t>
              </a:r>
            </a:p>
          </p:txBody>
        </p:sp>
        <p:sp>
          <p:nvSpPr>
            <p:cNvPr id="35" name="Diamond 34">
              <a:extLst>
                <a:ext uri="{FF2B5EF4-FFF2-40B4-BE49-F238E27FC236}">
                  <a16:creationId xmlns:a16="http://schemas.microsoft.com/office/drawing/2014/main" id="{D4355A5E-0916-458D-CD22-B4837D9DC778}"/>
                </a:ext>
              </a:extLst>
            </p:cNvPr>
            <p:cNvSpPr/>
            <p:nvPr/>
          </p:nvSpPr>
          <p:spPr bwMode="gray">
            <a:xfrm>
              <a:off x="8524193" y="1703234"/>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grpSp>
        <p:nvGrpSpPr>
          <p:cNvPr id="37" name="Group 36">
            <a:extLst>
              <a:ext uri="{FF2B5EF4-FFF2-40B4-BE49-F238E27FC236}">
                <a16:creationId xmlns:a16="http://schemas.microsoft.com/office/drawing/2014/main" id="{431D6A92-EFB2-FE4A-2087-8B54B34F5312}"/>
              </a:ext>
            </a:extLst>
          </p:cNvPr>
          <p:cNvGrpSpPr/>
          <p:nvPr/>
        </p:nvGrpSpPr>
        <p:grpSpPr>
          <a:xfrm>
            <a:off x="2179240" y="2187276"/>
            <a:ext cx="920844" cy="307728"/>
            <a:chOff x="7312737" y="2027205"/>
            <a:chExt cx="920844" cy="307728"/>
          </a:xfrm>
        </p:grpSpPr>
        <p:sp>
          <p:nvSpPr>
            <p:cNvPr id="38" name="TextBox 5">
              <a:extLst>
                <a:ext uri="{FF2B5EF4-FFF2-40B4-BE49-F238E27FC236}">
                  <a16:creationId xmlns:a16="http://schemas.microsoft.com/office/drawing/2014/main" id="{6A572981-6626-BCE0-9DA4-E9E21A30CB02}"/>
                </a:ext>
              </a:extLst>
            </p:cNvPr>
            <p:cNvSpPr txBox="1"/>
            <p:nvPr/>
          </p:nvSpPr>
          <p:spPr>
            <a:xfrm>
              <a:off x="7462707" y="2027205"/>
              <a:ext cx="770874" cy="307728"/>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spcAft>
                  <a:spcPts val="600"/>
                </a:spcAft>
                <a:defRPr/>
              </a:pPr>
              <a:r>
                <a:rPr lang="de-DE" sz="700" kern="0" noProof="1">
                  <a:latin typeface="+mn-lt"/>
                </a:rPr>
                <a:t>Project Engage - Job Change</a:t>
              </a:r>
            </a:p>
          </p:txBody>
        </p:sp>
        <p:sp>
          <p:nvSpPr>
            <p:cNvPr id="40" name="Diamond 39">
              <a:extLst>
                <a:ext uri="{FF2B5EF4-FFF2-40B4-BE49-F238E27FC236}">
                  <a16:creationId xmlns:a16="http://schemas.microsoft.com/office/drawing/2014/main" id="{9E8ED0D0-8C20-1B72-C673-F8B715560ABC}"/>
                </a:ext>
              </a:extLst>
            </p:cNvPr>
            <p:cNvSpPr/>
            <p:nvPr/>
          </p:nvSpPr>
          <p:spPr bwMode="gray">
            <a:xfrm>
              <a:off x="7312737" y="2062288"/>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grpSp>
        <p:nvGrpSpPr>
          <p:cNvPr id="46" name="Group 45">
            <a:extLst>
              <a:ext uri="{FF2B5EF4-FFF2-40B4-BE49-F238E27FC236}">
                <a16:creationId xmlns:a16="http://schemas.microsoft.com/office/drawing/2014/main" id="{ACACCD2D-9F2A-6A88-F62D-01F744612111}"/>
              </a:ext>
            </a:extLst>
          </p:cNvPr>
          <p:cNvGrpSpPr/>
          <p:nvPr/>
        </p:nvGrpSpPr>
        <p:grpSpPr>
          <a:xfrm>
            <a:off x="3285077" y="1693436"/>
            <a:ext cx="2084082" cy="494661"/>
            <a:chOff x="4170944" y="1518782"/>
            <a:chExt cx="2084082" cy="494661"/>
          </a:xfrm>
        </p:grpSpPr>
        <p:sp>
          <p:nvSpPr>
            <p:cNvPr id="47" name="TextBox 5">
              <a:extLst>
                <a:ext uri="{FF2B5EF4-FFF2-40B4-BE49-F238E27FC236}">
                  <a16:creationId xmlns:a16="http://schemas.microsoft.com/office/drawing/2014/main" id="{5311D010-5120-069E-AD6B-0B95C4B619A1}"/>
                </a:ext>
              </a:extLst>
            </p:cNvPr>
            <p:cNvSpPr txBox="1"/>
            <p:nvPr/>
          </p:nvSpPr>
          <p:spPr>
            <a:xfrm>
              <a:off x="5079961" y="1518782"/>
              <a:ext cx="1175065" cy="307728"/>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spcAft>
                  <a:spcPts val="600"/>
                </a:spcAft>
                <a:defRPr/>
              </a:pPr>
              <a:r>
                <a:rPr lang="de-DE" sz="700" kern="0" noProof="1">
                  <a:latin typeface="+mn-lt"/>
                </a:rPr>
                <a:t>Project Engage – </a:t>
              </a:r>
              <a:br>
                <a:rPr lang="de-DE" sz="700" kern="0" noProof="1">
                  <a:latin typeface="+mn-lt"/>
                </a:rPr>
              </a:br>
              <a:r>
                <a:rPr lang="de-DE" sz="700" kern="0" noProof="1">
                  <a:latin typeface="+mn-lt"/>
                </a:rPr>
                <a:t>Linkedin Sales Navigator</a:t>
              </a:r>
            </a:p>
          </p:txBody>
        </p:sp>
        <p:sp>
          <p:nvSpPr>
            <p:cNvPr id="48" name="Diamond 47">
              <a:extLst>
                <a:ext uri="{FF2B5EF4-FFF2-40B4-BE49-F238E27FC236}">
                  <a16:creationId xmlns:a16="http://schemas.microsoft.com/office/drawing/2014/main" id="{E54B7336-DE97-2996-DC55-B1B928DD9484}"/>
                </a:ext>
              </a:extLst>
            </p:cNvPr>
            <p:cNvSpPr/>
            <p:nvPr/>
          </p:nvSpPr>
          <p:spPr bwMode="gray">
            <a:xfrm>
              <a:off x="4929992" y="1615541"/>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49" name="Diamond 48">
              <a:extLst>
                <a:ext uri="{FF2B5EF4-FFF2-40B4-BE49-F238E27FC236}">
                  <a16:creationId xmlns:a16="http://schemas.microsoft.com/office/drawing/2014/main" id="{DA35D9EB-530F-A032-4AC5-CCD91CA9EB28}"/>
                </a:ext>
              </a:extLst>
            </p:cNvPr>
            <p:cNvSpPr/>
            <p:nvPr/>
          </p:nvSpPr>
          <p:spPr bwMode="gray">
            <a:xfrm>
              <a:off x="4173135" y="1630005"/>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50" name="Diamond 49">
              <a:extLst>
                <a:ext uri="{FF2B5EF4-FFF2-40B4-BE49-F238E27FC236}">
                  <a16:creationId xmlns:a16="http://schemas.microsoft.com/office/drawing/2014/main" id="{053E9040-840A-F2FA-F7FE-1633BEA5D190}"/>
                </a:ext>
              </a:extLst>
            </p:cNvPr>
            <p:cNvSpPr/>
            <p:nvPr/>
          </p:nvSpPr>
          <p:spPr bwMode="gray">
            <a:xfrm>
              <a:off x="4170944" y="1899233"/>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sp>
        <p:nvSpPr>
          <p:cNvPr id="51" name="Diamond 50">
            <a:extLst>
              <a:ext uri="{FF2B5EF4-FFF2-40B4-BE49-F238E27FC236}">
                <a16:creationId xmlns:a16="http://schemas.microsoft.com/office/drawing/2014/main" id="{909339B1-91DB-4B3A-E88D-8CAA597213B9}"/>
              </a:ext>
            </a:extLst>
          </p:cNvPr>
          <p:cNvSpPr/>
          <p:nvPr/>
        </p:nvSpPr>
        <p:spPr bwMode="gray">
          <a:xfrm>
            <a:off x="4045800" y="2038582"/>
            <a:ext cx="114210" cy="114210"/>
          </a:xfrm>
          <a:prstGeom prst="diamond">
            <a:avLst/>
          </a:prstGeom>
          <a:solidFill>
            <a:srgbClr val="002A86"/>
          </a:solidFill>
          <a:ln w="9525" cap="flat" cmpd="sng" algn="ctr">
            <a:solidFill>
              <a:srgbClr val="000000"/>
            </a:solidFill>
            <a:prstDash val="solid"/>
            <a:miter lim="800000"/>
            <a:headEnd type="none" w="med" len="med"/>
            <a:tailEnd type="none" w="med" len="med"/>
          </a:ln>
          <a:effectLst/>
        </p:spPr>
        <p:txBody>
          <a:bodyPr lIns="89931" tIns="71943" rIns="89931" bIns="71943" rtlCol="0"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endParaRPr kumimoji="0" lang="de-DE" sz="1797" b="0" i="0" u="none" strike="noStrike" kern="0" cap="none" spc="0" normalizeH="0" baseline="0" noProof="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61" name="TextBox 5">
            <a:extLst>
              <a:ext uri="{FF2B5EF4-FFF2-40B4-BE49-F238E27FC236}">
                <a16:creationId xmlns:a16="http://schemas.microsoft.com/office/drawing/2014/main" id="{1447014F-2E7B-DAE8-107A-8953295752A5}"/>
              </a:ext>
            </a:extLst>
          </p:cNvPr>
          <p:cNvSpPr txBox="1"/>
          <p:nvPr/>
        </p:nvSpPr>
        <p:spPr>
          <a:xfrm>
            <a:off x="4195769" y="1941823"/>
            <a:ext cx="1175065" cy="307728"/>
          </a:xfrm>
          <a:prstGeom prst="rect">
            <a:avLst/>
          </a:prstGeom>
          <a:noFill/>
        </p:spPr>
        <p:txBody>
          <a:bodyPr wrap="square" lIns="0" tIns="45696" rIns="0" bIns="45696" anchor="t">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spcAft>
                <a:spcPts val="600"/>
              </a:spcAft>
              <a:defRPr/>
            </a:pPr>
            <a:r>
              <a:rPr lang="de-DE" sz="700" kern="0" noProof="1">
                <a:latin typeface="+mn-lt"/>
              </a:rPr>
              <a:t>Project Engage – Relationship analytics</a:t>
            </a:r>
          </a:p>
        </p:txBody>
      </p:sp>
      <p:sp>
        <p:nvSpPr>
          <p:cNvPr id="62" name="Rectangle 61">
            <a:extLst>
              <a:ext uri="{FF2B5EF4-FFF2-40B4-BE49-F238E27FC236}">
                <a16:creationId xmlns:a16="http://schemas.microsoft.com/office/drawing/2014/main" id="{A31670EC-A083-68CD-A94B-0670FEBE46A9}"/>
              </a:ext>
            </a:extLst>
          </p:cNvPr>
          <p:cNvSpPr/>
          <p:nvPr/>
        </p:nvSpPr>
        <p:spPr bwMode="gray">
          <a:xfrm>
            <a:off x="3263639" y="1717768"/>
            <a:ext cx="749300" cy="534987"/>
          </a:xfrm>
          <a:prstGeom prst="rect">
            <a:avLst/>
          </a:prstGeom>
          <a:solidFill>
            <a:srgbClr val="FFFFFF">
              <a:alpha val="72941"/>
            </a:srgb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3" name="TextBox 4">
            <a:extLst>
              <a:ext uri="{FF2B5EF4-FFF2-40B4-BE49-F238E27FC236}">
                <a16:creationId xmlns:a16="http://schemas.microsoft.com/office/drawing/2014/main" id="{BFE6DF04-9131-0ADA-2280-C441224E507F}"/>
              </a:ext>
            </a:extLst>
          </p:cNvPr>
          <p:cNvSpPr txBox="1"/>
          <p:nvPr/>
        </p:nvSpPr>
        <p:spPr>
          <a:xfrm>
            <a:off x="122444" y="1563246"/>
            <a:ext cx="711703" cy="507831"/>
          </a:xfrm>
          <a:prstGeom prst="rect">
            <a:avLst/>
          </a:prstGeom>
          <a:noFill/>
        </p:spPr>
        <p:txBody>
          <a:bodyPr wrap="square" lIns="0" r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913304" rtl="0" eaLnBrk="1" fontAlgn="auto" latinLnBrk="0" hangingPunct="1">
              <a:lnSpc>
                <a:spcPct val="100000"/>
              </a:lnSpc>
              <a:spcBef>
                <a:spcPts val="0"/>
              </a:spcBef>
              <a:spcAft>
                <a:spcPts val="600"/>
              </a:spcAft>
              <a:buClrTx/>
              <a:buSzTx/>
              <a:buFontTx/>
              <a:buNone/>
              <a:tabLst/>
              <a:defRPr/>
            </a:pPr>
            <a:r>
              <a:rPr kumimoji="0" lang="de-DE" sz="900" b="1" i="0" u="none" strike="noStrike" kern="0" cap="none" spc="0" normalizeH="0" baseline="0" noProof="1">
                <a:ln>
                  <a:noFill/>
                </a:ln>
                <a:solidFill>
                  <a:srgbClr val="000000"/>
                </a:solidFill>
                <a:effectLst/>
                <a:uLnTx/>
                <a:uFillTx/>
                <a:latin typeface="72 Brand" panose="020B0504030603020204" pitchFamily="34" charset="0"/>
                <a:ea typeface="+mn-ea"/>
                <a:cs typeface="+mn-cs"/>
              </a:rPr>
              <a:t>Business Adoption Milestones</a:t>
            </a:r>
          </a:p>
        </p:txBody>
      </p:sp>
      <p:grpSp>
        <p:nvGrpSpPr>
          <p:cNvPr id="72" name="Group 71">
            <a:extLst>
              <a:ext uri="{FF2B5EF4-FFF2-40B4-BE49-F238E27FC236}">
                <a16:creationId xmlns:a16="http://schemas.microsoft.com/office/drawing/2014/main" id="{E54B3CA0-C28C-55D5-F1DE-DD91C431A249}"/>
              </a:ext>
            </a:extLst>
          </p:cNvPr>
          <p:cNvGrpSpPr/>
          <p:nvPr/>
        </p:nvGrpSpPr>
        <p:grpSpPr>
          <a:xfrm>
            <a:off x="1006300" y="2447295"/>
            <a:ext cx="10843284" cy="231329"/>
            <a:chOff x="1006300" y="2502953"/>
            <a:chExt cx="10843284" cy="231329"/>
          </a:xfrm>
        </p:grpSpPr>
        <p:sp>
          <p:nvSpPr>
            <p:cNvPr id="3" name="Pentagon 9">
              <a:extLst>
                <a:ext uri="{FF2B5EF4-FFF2-40B4-BE49-F238E27FC236}">
                  <a16:creationId xmlns:a16="http://schemas.microsoft.com/office/drawing/2014/main" id="{32867212-2868-3460-A57B-351013E5CF3A}"/>
                </a:ext>
              </a:extLst>
            </p:cNvPr>
            <p:cNvSpPr>
              <a:spLocks/>
            </p:cNvSpPr>
            <p:nvPr/>
          </p:nvSpPr>
          <p:spPr>
            <a:xfrm>
              <a:off x="10930231" y="2504360"/>
              <a:ext cx="919353" cy="229922"/>
            </a:xfrm>
            <a:prstGeom prst="rect">
              <a:avLst/>
            </a:prstGeom>
            <a:solidFill>
              <a:srgbClr val="F3FB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endPar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endParaRPr>
            </a:p>
          </p:txBody>
        </p:sp>
        <p:grpSp>
          <p:nvGrpSpPr>
            <p:cNvPr id="64" name="Group 63">
              <a:extLst>
                <a:ext uri="{FF2B5EF4-FFF2-40B4-BE49-F238E27FC236}">
                  <a16:creationId xmlns:a16="http://schemas.microsoft.com/office/drawing/2014/main" id="{3B16A256-691C-FE18-3E75-5AF2E88F159B}"/>
                </a:ext>
              </a:extLst>
            </p:cNvPr>
            <p:cNvGrpSpPr/>
            <p:nvPr/>
          </p:nvGrpSpPr>
          <p:grpSpPr>
            <a:xfrm>
              <a:off x="1006300" y="2502953"/>
              <a:ext cx="10190678" cy="229922"/>
              <a:chOff x="1006300" y="1733131"/>
              <a:chExt cx="10190678" cy="229922"/>
            </a:xfrm>
          </p:grpSpPr>
          <p:grpSp>
            <p:nvGrpSpPr>
              <p:cNvPr id="65" name="Group 64">
                <a:extLst>
                  <a:ext uri="{FF2B5EF4-FFF2-40B4-BE49-F238E27FC236}">
                    <a16:creationId xmlns:a16="http://schemas.microsoft.com/office/drawing/2014/main" id="{A819A6EC-7162-6109-0FEE-4C29C3603EA6}"/>
                  </a:ext>
                </a:extLst>
              </p:cNvPr>
              <p:cNvGrpSpPr/>
              <p:nvPr/>
            </p:nvGrpSpPr>
            <p:grpSpPr>
              <a:xfrm>
                <a:off x="2172490" y="1733131"/>
                <a:ext cx="9024488" cy="228898"/>
                <a:chOff x="2170609" y="2314019"/>
                <a:chExt cx="9024488" cy="228898"/>
              </a:xfrm>
            </p:grpSpPr>
            <p:sp>
              <p:nvSpPr>
                <p:cNvPr id="67" name="Pentagon 7">
                  <a:extLst>
                    <a:ext uri="{FF2B5EF4-FFF2-40B4-BE49-F238E27FC236}">
                      <a16:creationId xmlns:a16="http://schemas.microsoft.com/office/drawing/2014/main" id="{63631238-B299-A089-F0ED-AB8F0FFAEF83}"/>
                    </a:ext>
                  </a:extLst>
                </p:cNvPr>
                <p:cNvSpPr>
                  <a:spLocks/>
                </p:cNvSpPr>
                <p:nvPr/>
              </p:nvSpPr>
              <p:spPr>
                <a:xfrm>
                  <a:off x="8905603" y="2314019"/>
                  <a:ext cx="2289494" cy="224466"/>
                </a:xfrm>
                <a:prstGeom prst="homePlate">
                  <a:avLst/>
                </a:prstGeom>
                <a:solidFill>
                  <a:srgbClr val="002A86"/>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FFFFFF"/>
                      </a:solidFill>
                      <a:latin typeface="72 Brand" panose="020B0504030603020204" pitchFamily="34" charset="0"/>
                    </a:rPr>
                    <a:t>PI26/4</a:t>
                  </a:r>
                  <a:endPar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endParaRPr>
                </a:p>
              </p:txBody>
            </p:sp>
            <p:sp>
              <p:nvSpPr>
                <p:cNvPr id="68" name="Pentagon 7">
                  <a:extLst>
                    <a:ext uri="{FF2B5EF4-FFF2-40B4-BE49-F238E27FC236}">
                      <a16:creationId xmlns:a16="http://schemas.microsoft.com/office/drawing/2014/main" id="{8C158551-A437-84DD-D46C-44C7EB39C838}"/>
                    </a:ext>
                  </a:extLst>
                </p:cNvPr>
                <p:cNvSpPr>
                  <a:spLocks/>
                </p:cNvSpPr>
                <p:nvPr/>
              </p:nvSpPr>
              <p:spPr>
                <a:xfrm>
                  <a:off x="7347456" y="2314019"/>
                  <a:ext cx="2079292" cy="228600"/>
                </a:xfrm>
                <a:prstGeom prst="homePlate">
                  <a:avLst/>
                </a:prstGeom>
                <a:solidFill>
                  <a:srgbClr val="0070F2"/>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FFFFFF"/>
                      </a:solidFill>
                      <a:latin typeface="72 Brand" panose="020B0504030603020204" pitchFamily="34" charset="0"/>
                    </a:rPr>
                    <a:t>PI26/3</a:t>
                  </a:r>
                  <a:endPar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endParaRPr>
                </a:p>
              </p:txBody>
            </p:sp>
            <p:sp>
              <p:nvSpPr>
                <p:cNvPr id="69" name="Pentagon 7">
                  <a:extLst>
                    <a:ext uri="{FF2B5EF4-FFF2-40B4-BE49-F238E27FC236}">
                      <a16:creationId xmlns:a16="http://schemas.microsoft.com/office/drawing/2014/main" id="{07574CAC-1A12-17F4-779F-C13693DCA9AA}"/>
                    </a:ext>
                  </a:extLst>
                </p:cNvPr>
                <p:cNvSpPr>
                  <a:spLocks/>
                </p:cNvSpPr>
                <p:nvPr/>
              </p:nvSpPr>
              <p:spPr>
                <a:xfrm>
                  <a:off x="5636940" y="2314019"/>
                  <a:ext cx="1943780" cy="228898"/>
                </a:xfrm>
                <a:prstGeom prst="homePlate">
                  <a:avLst/>
                </a:prstGeom>
                <a:solidFill>
                  <a:srgbClr val="1B90FF"/>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FFFFFF"/>
                      </a:solidFill>
                      <a:effectLst/>
                      <a:uLnTx/>
                      <a:uFillTx/>
                      <a:latin typeface="72 Brand" panose="020B0504030603020204" pitchFamily="34" charset="0"/>
                      <a:ea typeface="+mn-ea"/>
                      <a:cs typeface="+mn-cs"/>
                    </a:rPr>
                    <a:t>PI 26/2</a:t>
                  </a:r>
                </a:p>
              </p:txBody>
            </p:sp>
            <p:sp>
              <p:nvSpPr>
                <p:cNvPr id="70" name="Pentagon 7">
                  <a:extLst>
                    <a:ext uri="{FF2B5EF4-FFF2-40B4-BE49-F238E27FC236}">
                      <a16:creationId xmlns:a16="http://schemas.microsoft.com/office/drawing/2014/main" id="{29082C23-78E8-7F7C-6912-44727B6AF02F}"/>
                    </a:ext>
                  </a:extLst>
                </p:cNvPr>
                <p:cNvSpPr>
                  <a:spLocks/>
                </p:cNvSpPr>
                <p:nvPr/>
              </p:nvSpPr>
              <p:spPr>
                <a:xfrm>
                  <a:off x="3877059" y="2314019"/>
                  <a:ext cx="1943781" cy="226832"/>
                </a:xfrm>
                <a:prstGeom prst="homePlate">
                  <a:avLst/>
                </a:prstGeom>
                <a:solidFill>
                  <a:srgbClr val="89D1FF"/>
                </a:solidFill>
                <a:ln w="25400" cap="flat" cmpd="sng" algn="ctr">
                  <a:noFill/>
                  <a:prstDash val="solid"/>
                  <a:miter lim="800000"/>
                </a:ln>
                <a:effectLst/>
              </p:spPr>
              <p:txBody>
                <a:bodyPr lIns="8995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rPr>
                    <a:t>                 PI 26/1</a:t>
                  </a:r>
                </a:p>
              </p:txBody>
            </p:sp>
            <p:sp>
              <p:nvSpPr>
                <p:cNvPr id="71" name="Pentagon 9">
                  <a:extLst>
                    <a:ext uri="{FF2B5EF4-FFF2-40B4-BE49-F238E27FC236}">
                      <a16:creationId xmlns:a16="http://schemas.microsoft.com/office/drawing/2014/main" id="{74468D2A-A68D-2646-FE26-2B6145B3C590}"/>
                    </a:ext>
                  </a:extLst>
                </p:cNvPr>
                <p:cNvSpPr>
                  <a:spLocks/>
                </p:cNvSpPr>
                <p:nvPr/>
              </p:nvSpPr>
              <p:spPr>
                <a:xfrm>
                  <a:off x="2170609" y="2314019"/>
                  <a:ext cx="1868317" cy="226833"/>
                </a:xfrm>
                <a:prstGeom prst="homePlate">
                  <a:avLst/>
                </a:prstGeom>
                <a:solidFill>
                  <a:srgbClr val="D1EF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rPr>
                    <a:t>PI 25/4</a:t>
                  </a:r>
                </a:p>
              </p:txBody>
            </p:sp>
          </p:grpSp>
          <p:sp>
            <p:nvSpPr>
              <p:cNvPr id="66" name="Pentagon 9">
                <a:extLst>
                  <a:ext uri="{FF2B5EF4-FFF2-40B4-BE49-F238E27FC236}">
                    <a16:creationId xmlns:a16="http://schemas.microsoft.com/office/drawing/2014/main" id="{E180C012-9893-F481-39F3-7A99F1C542B0}"/>
                  </a:ext>
                </a:extLst>
              </p:cNvPr>
              <p:cNvSpPr>
                <a:spLocks/>
              </p:cNvSpPr>
              <p:nvPr/>
            </p:nvSpPr>
            <p:spPr>
              <a:xfrm>
                <a:off x="1006300" y="1733131"/>
                <a:ext cx="1346023" cy="229922"/>
              </a:xfrm>
              <a:prstGeom prst="homePlate">
                <a:avLst/>
              </a:prstGeom>
              <a:solidFill>
                <a:srgbClr val="F3FBFF"/>
              </a:solidFill>
              <a:ln w="25400" cap="flat" cmpd="sng" algn="ctr">
                <a:noFill/>
                <a:prstDash val="solid"/>
                <a:miter lim="800000"/>
              </a:ln>
              <a:effectLst/>
            </p:spPr>
            <p:txBody>
              <a:bodyPr lIns="71924" tIns="35964" rIns="35964" bIns="35964" anchor="ct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ctr" defTabSz="913304" rtl="0" eaLnBrk="1" fontAlgn="auto" latinLnBrk="0" hangingPunct="1">
                  <a:lnSpc>
                    <a:spcPct val="100000"/>
                  </a:lnSpc>
                  <a:spcBef>
                    <a:spcPts val="0"/>
                  </a:spcBef>
                  <a:spcAft>
                    <a:spcPts val="600"/>
                  </a:spcAft>
                  <a:buClrTx/>
                  <a:buSzTx/>
                  <a:buFontTx/>
                  <a:buNone/>
                  <a:tabLst/>
                  <a:defRPr/>
                </a:pPr>
                <a:r>
                  <a:rPr lang="de-DE" sz="1200" b="1" kern="0" noProof="1">
                    <a:solidFill>
                      <a:srgbClr val="000000"/>
                    </a:solidFill>
                    <a:latin typeface="72 Brand" panose="020B0504030603020204" pitchFamily="34" charset="0"/>
                  </a:rPr>
                  <a:t>PI25/3</a:t>
                </a:r>
                <a:endParaRPr kumimoji="0" lang="de-DE" sz="1200" b="1" i="0" u="none" strike="noStrike" kern="0" cap="none" spc="0" normalizeH="0" baseline="0" noProof="1">
                  <a:ln>
                    <a:noFill/>
                  </a:ln>
                  <a:solidFill>
                    <a:srgbClr val="000000"/>
                  </a:solidFill>
                  <a:effectLst/>
                  <a:uLnTx/>
                  <a:uFillTx/>
                  <a:latin typeface="72 Brand" panose="020B0504030603020204" pitchFamily="34" charset="0"/>
                  <a:ea typeface="+mn-ea"/>
                  <a:cs typeface="+mn-cs"/>
                </a:endParaRPr>
              </a:p>
            </p:txBody>
          </p:sp>
        </p:grpSp>
      </p:grpSp>
      <p:sp>
        <p:nvSpPr>
          <p:cNvPr id="8" name="Rectangle 7">
            <a:extLst>
              <a:ext uri="{FF2B5EF4-FFF2-40B4-BE49-F238E27FC236}">
                <a16:creationId xmlns:a16="http://schemas.microsoft.com/office/drawing/2014/main" id="{E3F22815-D908-6033-E126-264CCACB30E0}"/>
              </a:ext>
            </a:extLst>
          </p:cNvPr>
          <p:cNvSpPr>
            <a:spLocks/>
          </p:cNvSpPr>
          <p:nvPr/>
        </p:nvSpPr>
        <p:spPr bwMode="gray">
          <a:xfrm>
            <a:off x="5063903" y="3925588"/>
            <a:ext cx="1740722" cy="2042875"/>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b="1" noProof="1">
                <a:solidFill>
                  <a:srgbClr val="000000"/>
                </a:solidFill>
                <a:latin typeface="+mn-lt"/>
                <a:cs typeface="Arial"/>
              </a:rPr>
              <a:t>FEBRUARY</a:t>
            </a:r>
            <a:br>
              <a:rPr lang="de-DE" sz="700" b="1" noProof="1">
                <a:solidFill>
                  <a:srgbClr val="000000"/>
                </a:solidFill>
                <a:latin typeface="+mn-lt"/>
                <a:cs typeface="Arial"/>
              </a:rPr>
            </a:br>
            <a:r>
              <a:rPr lang="en-US" sz="700" u="sng">
                <a:solidFill>
                  <a:schemeClr val="bg2">
                    <a:lumMod val="75000"/>
                  </a:schemeClr>
                </a:solidFill>
                <a:latin typeface="+mn-lt"/>
                <a:hlinkClick r:id="rId16">
                  <a:extLst>
                    <a:ext uri="{A12FA001-AC4F-418D-AE19-62706E023703}">
                      <ahyp:hlinkClr xmlns:ahyp="http://schemas.microsoft.com/office/drawing/2018/hyperlinkcolor" val="tx"/>
                    </a:ext>
                  </a:extLst>
                </a:hlinkClick>
              </a:rPr>
              <a:t>SP-24635</a:t>
            </a:r>
            <a:r>
              <a:rPr lang="en-US" sz="700">
                <a:solidFill>
                  <a:srgbClr val="000000"/>
                </a:solidFill>
                <a:latin typeface="+mn-lt"/>
                <a:cs typeface="Arial"/>
              </a:rPr>
              <a:t> - C4C Integration in CDP – Inbound &amp; Outbound</a:t>
            </a:r>
          </a:p>
          <a:p>
            <a:pPr defTabSz="1087470">
              <a:spcBef>
                <a:spcPct val="0"/>
              </a:spcBef>
              <a:spcAft>
                <a:spcPts val="100"/>
              </a:spcAft>
              <a:defRPr/>
            </a:pPr>
            <a:endParaRPr lang="en-US" sz="700">
              <a:latin typeface="+mn-lt"/>
              <a:cs typeface="Arial"/>
            </a:endParaRPr>
          </a:p>
          <a:p>
            <a:pPr defTabSz="1087470">
              <a:spcBef>
                <a:spcPct val="0"/>
              </a:spcBef>
              <a:spcAft>
                <a:spcPts val="100"/>
              </a:spcAft>
              <a:defRPr/>
            </a:pPr>
            <a:endParaRPr lang="de-DE" sz="700" kern="0" baseline="30000" noProof="1">
              <a:latin typeface="+mn-lt"/>
              <a:ea typeface="Noto Music"/>
              <a:cs typeface="Arial Unicode MS"/>
            </a:endParaRPr>
          </a:p>
        </p:txBody>
      </p:sp>
      <p:sp>
        <p:nvSpPr>
          <p:cNvPr id="9" name="Rectangle 8">
            <a:extLst>
              <a:ext uri="{FF2B5EF4-FFF2-40B4-BE49-F238E27FC236}">
                <a16:creationId xmlns:a16="http://schemas.microsoft.com/office/drawing/2014/main" id="{2DA7C684-B767-ECEF-BA2F-0051558EBC76}"/>
              </a:ext>
            </a:extLst>
          </p:cNvPr>
          <p:cNvSpPr>
            <a:spLocks/>
          </p:cNvSpPr>
          <p:nvPr/>
        </p:nvSpPr>
        <p:spPr bwMode="gray">
          <a:xfrm>
            <a:off x="5728895" y="4347967"/>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defTabSz="1087470">
              <a:spcBef>
                <a:spcPct val="0"/>
              </a:spcBef>
              <a:spcAft>
                <a:spcPts val="100"/>
              </a:spcAft>
              <a:defRPr/>
            </a:pPr>
            <a:r>
              <a:rPr lang="de-DE" sz="700" b="1" noProof="1">
                <a:solidFill>
                  <a:srgbClr val="000000"/>
                </a:solidFill>
                <a:latin typeface="+mn-lt"/>
                <a:cs typeface="Arial"/>
              </a:rPr>
              <a:t>MARCH</a:t>
            </a:r>
            <a:br>
              <a:rPr lang="de-DE" sz="700" b="1" noProof="1">
                <a:solidFill>
                  <a:srgbClr val="000000"/>
                </a:solidFill>
                <a:cs typeface="Arial"/>
              </a:rPr>
            </a:br>
            <a:r>
              <a:rPr lang="en-US" sz="700">
                <a:solidFill>
                  <a:srgbClr val="89D1FF">
                    <a:lumMod val="75000"/>
                  </a:srgbClr>
                </a:solidFill>
                <a:latin typeface="72 Brand"/>
              </a:rPr>
              <a:t>ARTSEP </a:t>
            </a:r>
            <a:r>
              <a:rPr lang="en-US" sz="700" kern="0">
                <a:solidFill>
                  <a:srgbClr val="000000"/>
                </a:solidFill>
                <a:latin typeface="72 Brand"/>
                <a:cs typeface="Arial"/>
              </a:rPr>
              <a:t>- </a:t>
            </a:r>
            <a:r>
              <a:rPr lang="de-DE" sz="700" noProof="1">
                <a:solidFill>
                  <a:srgbClr val="000000"/>
                </a:solidFill>
                <a:latin typeface="72 Brand"/>
              </a:rPr>
              <a:t>Project Engage - Automation for enrichment UC – LInkedIn Sales Navigator/Sales cloud Integration</a:t>
            </a:r>
            <a:endParaRPr lang="en-US" sz="700">
              <a:solidFill>
                <a:srgbClr val="000000"/>
              </a:solidFill>
              <a:latin typeface="72 Brand"/>
              <a:cs typeface="Arial"/>
            </a:endParaRPr>
          </a:p>
          <a:p>
            <a:pPr defTabSz="1087470">
              <a:spcBef>
                <a:spcPct val="0"/>
              </a:spcBef>
              <a:spcAft>
                <a:spcPts val="100"/>
              </a:spcAft>
              <a:defRPr/>
            </a:pPr>
            <a:endParaRPr lang="de-DE" sz="700" noProof="1">
              <a:latin typeface="+mn-lt"/>
            </a:endParaRPr>
          </a:p>
        </p:txBody>
      </p:sp>
      <p:sp>
        <p:nvSpPr>
          <p:cNvPr id="42" name="Rectangle 41">
            <a:extLst>
              <a:ext uri="{FF2B5EF4-FFF2-40B4-BE49-F238E27FC236}">
                <a16:creationId xmlns:a16="http://schemas.microsoft.com/office/drawing/2014/main" id="{9A5D8D7C-39C5-ABDD-B8B0-6257C7B93F40}"/>
              </a:ext>
            </a:extLst>
          </p:cNvPr>
          <p:cNvSpPr>
            <a:spLocks/>
          </p:cNvSpPr>
          <p:nvPr/>
        </p:nvSpPr>
        <p:spPr bwMode="gray">
          <a:xfrm>
            <a:off x="6880991" y="2725990"/>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1" i="0" u="none" strike="noStrike" kern="1200" cap="none" spc="0" normalizeH="0" baseline="0" noProof="1">
                <a:ln>
                  <a:noFill/>
                </a:ln>
                <a:solidFill>
                  <a:srgbClr val="000000"/>
                </a:solidFill>
                <a:effectLst/>
                <a:uLnTx/>
                <a:uFillTx/>
                <a:latin typeface="72 Brand"/>
                <a:ea typeface="+mn-ea"/>
                <a:cs typeface="Arial"/>
              </a:rPr>
              <a:t>MAY</a:t>
            </a:r>
            <a:br>
              <a:rPr kumimoji="0" lang="de-DE" sz="700" b="1" i="0" u="none" strike="noStrike" kern="1200" cap="none" spc="0" normalizeH="0" baseline="0" noProof="1">
                <a:ln>
                  <a:noFill/>
                </a:ln>
                <a:solidFill>
                  <a:srgbClr val="89D1FF">
                    <a:lumMod val="75000"/>
                  </a:srgbClr>
                </a:solidFill>
                <a:effectLst/>
                <a:uLnTx/>
                <a:uFillTx/>
                <a:latin typeface="72 Brand"/>
                <a:ea typeface="+mn-ea"/>
                <a:cs typeface="+mn-cs"/>
                <a:hlinkClick r:id="rId9">
                  <a:extLst>
                    <a:ext uri="{A12FA001-AC4F-418D-AE19-62706E023703}">
                      <ahyp:hlinkClr xmlns:ahyp="http://schemas.microsoft.com/office/drawing/2018/hyperlinkcolor" val="tx"/>
                    </a:ext>
                  </a:extLst>
                </a:hlinkClick>
              </a:rPr>
            </a:br>
            <a:r>
              <a:rPr kumimoji="0" lang="de-DE" sz="700" i="0" u="none" strike="noStrike" kern="1200" cap="none" spc="0" normalizeH="0" baseline="0" noProof="1">
                <a:ln>
                  <a:noFill/>
                </a:ln>
                <a:solidFill>
                  <a:srgbClr val="000000"/>
                </a:solidFill>
                <a:effectLst/>
                <a:uLnTx/>
                <a:uFillTx/>
                <a:latin typeface="72 Brand"/>
                <a:ea typeface="+mn-ea"/>
                <a:cs typeface="+mn-cs"/>
              </a:rPr>
              <a:t>Email Audience Building in CDP &amp; CDP Audience -&gt; Marketo for Email Execution</a:t>
            </a:r>
          </a:p>
          <a:p>
            <a:pPr marL="0" marR="0" lvl="0" indent="0" algn="l" defTabSz="1087470" rtl="0" eaLnBrk="1" fontAlgn="auto" latinLnBrk="0" hangingPunct="1">
              <a:lnSpc>
                <a:spcPct val="100000"/>
              </a:lnSpc>
              <a:spcBef>
                <a:spcPct val="0"/>
              </a:spcBef>
              <a:spcAft>
                <a:spcPts val="100"/>
              </a:spcAft>
              <a:buClrTx/>
              <a:buSzTx/>
              <a:buFontTx/>
              <a:buNone/>
              <a:tabLst/>
              <a:defRPr/>
            </a:pPr>
            <a:endParaRPr lang="de-DE" sz="700" noProof="1">
              <a:solidFill>
                <a:srgbClr val="000000"/>
              </a:solidFill>
              <a:latin typeface="72 Brand"/>
            </a:endParaRP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i="0" u="none" strike="noStrike" kern="1200" cap="none" spc="0" normalizeH="0" baseline="0" noProof="1">
                <a:ln>
                  <a:noFill/>
                </a:ln>
                <a:solidFill>
                  <a:srgbClr val="000000"/>
                </a:solidFill>
                <a:effectLst/>
                <a:uLnTx/>
                <a:uFillTx/>
                <a:latin typeface="72 Brand"/>
                <a:ea typeface="+mn-ea"/>
                <a:cs typeface="+mn-cs"/>
              </a:rPr>
              <a:t>Tier 1 Event Audience Building</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i="0" u="none" strike="noStrike" kern="1200" cap="none" spc="0" normalizeH="0" baseline="0" noProof="1">
                <a:ln>
                  <a:noFill/>
                </a:ln>
                <a:solidFill>
                  <a:srgbClr val="000000"/>
                </a:solidFill>
                <a:effectLst/>
                <a:uLnTx/>
                <a:uFillTx/>
                <a:latin typeface="72 Brand"/>
                <a:ea typeface="+mn-ea"/>
                <a:cs typeface="+mn-cs"/>
              </a:rPr>
              <a:t>Tier 2 Event Audience Building</a:t>
            </a: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i="0" u="none" strike="noStrike" kern="1200" cap="none" spc="0" normalizeH="0" baseline="0" noProof="1">
                <a:ln>
                  <a:noFill/>
                </a:ln>
                <a:solidFill>
                  <a:srgbClr val="000000"/>
                </a:solidFill>
                <a:effectLst/>
                <a:uLnTx/>
                <a:uFillTx/>
                <a:latin typeface="72 Brand"/>
                <a:ea typeface="+mn-ea"/>
                <a:cs typeface="+mn-cs"/>
              </a:rPr>
              <a:t>Tier 3 Event Audience Building</a:t>
            </a:r>
          </a:p>
          <a:p>
            <a:pPr marL="0" marR="0" lvl="0" indent="0" algn="l" defTabSz="1087470" rtl="0" eaLnBrk="1" fontAlgn="auto" latinLnBrk="0" hangingPunct="1">
              <a:lnSpc>
                <a:spcPct val="100000"/>
              </a:lnSpc>
              <a:spcBef>
                <a:spcPct val="0"/>
              </a:spcBef>
              <a:spcAft>
                <a:spcPts val="100"/>
              </a:spcAft>
              <a:buClrTx/>
              <a:buSzTx/>
              <a:buFontTx/>
              <a:buNone/>
              <a:tabLst/>
              <a:defRPr/>
            </a:pPr>
            <a:br>
              <a:rPr kumimoji="0" lang="de-DE" sz="700" b="0" i="0" u="none" strike="noStrike" kern="1200" cap="none" spc="0" normalizeH="0" baseline="0" noProof="1">
                <a:ln>
                  <a:noFill/>
                </a:ln>
                <a:solidFill>
                  <a:srgbClr val="000000"/>
                </a:solidFill>
                <a:effectLst/>
                <a:uLnTx/>
                <a:uFillTx/>
                <a:latin typeface="72 Brand"/>
                <a:ea typeface="+mn-ea"/>
                <a:cs typeface="+mn-cs"/>
              </a:rPr>
            </a:br>
            <a:br>
              <a:rPr kumimoji="0" lang="de-DE" sz="700" b="1" i="0" u="none" strike="noStrike" kern="1200" cap="none" spc="0" normalizeH="0" baseline="0" noProof="1">
                <a:ln>
                  <a:noFill/>
                </a:ln>
                <a:solidFill>
                  <a:srgbClr val="000000"/>
                </a:solidFill>
                <a:effectLst/>
                <a:uLnTx/>
                <a:uFillTx/>
                <a:latin typeface="72 Brand"/>
                <a:ea typeface="+mn-ea"/>
                <a:cs typeface="+mn-cs"/>
              </a:rPr>
            </a:br>
            <a:endParaRPr kumimoji="0" lang="de-DE" sz="700" b="1" i="0" u="none" strike="noStrike" kern="1200" cap="none" spc="0" normalizeH="0" baseline="0" noProof="1">
              <a:ln>
                <a:noFill/>
              </a:ln>
              <a:solidFill>
                <a:srgbClr val="000000"/>
              </a:solidFill>
              <a:effectLst/>
              <a:uLnTx/>
              <a:uFillTx/>
              <a:latin typeface="72 Brand"/>
              <a:ea typeface="+mn-ea"/>
              <a:cs typeface="+mn-cs"/>
            </a:endParaRPr>
          </a:p>
        </p:txBody>
      </p:sp>
      <p:sp>
        <p:nvSpPr>
          <p:cNvPr id="45" name="Rectangle 44">
            <a:extLst>
              <a:ext uri="{FF2B5EF4-FFF2-40B4-BE49-F238E27FC236}">
                <a16:creationId xmlns:a16="http://schemas.microsoft.com/office/drawing/2014/main" id="{D0C4A464-7989-366C-F2EB-A2676D3DA6B7}"/>
              </a:ext>
            </a:extLst>
          </p:cNvPr>
          <p:cNvSpPr>
            <a:spLocks/>
          </p:cNvSpPr>
          <p:nvPr/>
        </p:nvSpPr>
        <p:spPr bwMode="gray">
          <a:xfrm>
            <a:off x="9297512" y="2708816"/>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b="1" i="0" u="none" strike="noStrike" kern="1200" cap="none" spc="0" normalizeH="0" baseline="0" noProof="1">
                <a:ln>
                  <a:noFill/>
                </a:ln>
                <a:solidFill>
                  <a:srgbClr val="000000"/>
                </a:solidFill>
                <a:effectLst/>
                <a:uLnTx/>
                <a:uFillTx/>
                <a:latin typeface="72 Brand"/>
                <a:ea typeface="+mn-ea"/>
                <a:cs typeface="Arial"/>
              </a:rPr>
              <a:t>SEPTEMBER</a:t>
            </a:r>
            <a:endParaRPr lang="de-DE" sz="700" b="1" noProof="1">
              <a:solidFill>
                <a:srgbClr val="000000"/>
              </a:solidFill>
              <a:latin typeface="72 Brand"/>
              <a:cs typeface="Arial"/>
            </a:endParaRPr>
          </a:p>
          <a:p>
            <a:pPr marL="0" marR="0" lvl="0" indent="0" algn="l" defTabSz="1087470" rtl="0" eaLnBrk="1" fontAlgn="auto" latinLnBrk="0" hangingPunct="1">
              <a:lnSpc>
                <a:spcPct val="100000"/>
              </a:lnSpc>
              <a:spcBef>
                <a:spcPct val="0"/>
              </a:spcBef>
              <a:spcAft>
                <a:spcPts val="100"/>
              </a:spcAft>
              <a:buClrTx/>
              <a:buSzTx/>
              <a:buFontTx/>
              <a:buNone/>
              <a:tabLst/>
              <a:defRPr/>
            </a:pPr>
            <a:r>
              <a:rPr kumimoji="0" lang="de-DE" sz="700" i="0" strike="noStrike" kern="1200" cap="none" spc="0" normalizeH="0" baseline="0" noProof="1">
                <a:ln>
                  <a:noFill/>
                </a:ln>
                <a:solidFill>
                  <a:srgbClr val="000000"/>
                </a:solidFill>
                <a:effectLst/>
                <a:uLnTx/>
                <a:uFillTx/>
                <a:latin typeface="72 Brand"/>
                <a:ea typeface="+mn-ea"/>
                <a:cs typeface="Arial"/>
              </a:rPr>
              <a:t>SMC Retirement – Email Activations</a:t>
            </a:r>
            <a:endParaRPr kumimoji="0" lang="de-DE" sz="700" i="0" strike="noStrike" kern="1200" cap="none" spc="0" normalizeH="0" baseline="0" noProof="1">
              <a:ln>
                <a:noFill/>
              </a:ln>
              <a:solidFill>
                <a:srgbClr val="000000"/>
              </a:solidFill>
              <a:effectLst/>
              <a:uLnTx/>
              <a:uFillTx/>
              <a:latin typeface="72 Brand"/>
              <a:ea typeface="+mn-ea"/>
              <a:cs typeface="+mn-cs"/>
            </a:endParaRPr>
          </a:p>
        </p:txBody>
      </p:sp>
      <p:sp>
        <p:nvSpPr>
          <p:cNvPr id="54" name="Rectangle 53">
            <a:extLst>
              <a:ext uri="{FF2B5EF4-FFF2-40B4-BE49-F238E27FC236}">
                <a16:creationId xmlns:a16="http://schemas.microsoft.com/office/drawing/2014/main" id="{AAA5A20A-CF61-557F-A8CC-BE7621C2B87F}"/>
              </a:ext>
            </a:extLst>
          </p:cNvPr>
          <p:cNvSpPr>
            <a:spLocks/>
          </p:cNvSpPr>
          <p:nvPr/>
        </p:nvSpPr>
        <p:spPr bwMode="gray">
          <a:xfrm>
            <a:off x="3259446" y="2724609"/>
            <a:ext cx="1776907" cy="563222"/>
          </a:xfrm>
          <a:prstGeom prst="rect">
            <a:avLst/>
          </a:prstGeom>
          <a:noFill/>
          <a:ln w="12700" algn="ctr">
            <a:noFill/>
            <a:miter lim="800000"/>
            <a:headEnd/>
            <a:tailEnd/>
          </a:ln>
        </p:spPr>
        <p:txBody>
          <a:bodyPr lIns="36000" tIns="36000" rIns="36000" bIns="36000" rtlCol="0" anchor="t"/>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lvl="0" defTabSz="1088558">
              <a:defRPr/>
            </a:pPr>
            <a:r>
              <a:rPr kumimoji="0" lang="de-DE" sz="700" b="1" i="0" u="none" strike="noStrike" kern="1200" cap="none" spc="0" normalizeH="0" baseline="0" noProof="1">
                <a:ln>
                  <a:noFill/>
                </a:ln>
                <a:solidFill>
                  <a:srgbClr val="000000"/>
                </a:solidFill>
                <a:effectLst/>
                <a:uLnTx/>
                <a:uFillTx/>
                <a:latin typeface="72 Brand"/>
                <a:ea typeface="+mn-ea"/>
                <a:cs typeface="Arial"/>
              </a:rPr>
              <a:t>NOVEMBER</a:t>
            </a:r>
            <a:br>
              <a:rPr kumimoji="0" lang="de-DE" sz="700" b="1" i="0" u="none" strike="noStrike" kern="1200" cap="none" spc="0" normalizeH="0" baseline="0" noProof="1">
                <a:ln>
                  <a:noFill/>
                </a:ln>
                <a:solidFill>
                  <a:srgbClr val="89D1FF">
                    <a:lumMod val="75000"/>
                  </a:srgbClr>
                </a:solidFill>
                <a:effectLst/>
                <a:uLnTx/>
                <a:uFillTx/>
                <a:latin typeface="72 Brand"/>
                <a:ea typeface="+mn-ea"/>
                <a:cs typeface="+mn-cs"/>
                <a:hlinkClick r:id="rId9">
                  <a:extLst>
                    <a:ext uri="{A12FA001-AC4F-418D-AE19-62706E023703}">
                      <ahyp:hlinkClr xmlns:ahyp="http://schemas.microsoft.com/office/drawing/2018/hyperlinkcolor" val="tx"/>
                    </a:ext>
                  </a:extLst>
                </a:hlinkClick>
              </a:rPr>
            </a:br>
            <a:r>
              <a:rPr lang="de-DE" sz="700" noProof="1">
                <a:solidFill>
                  <a:srgbClr val="89D1FF">
                    <a:lumMod val="75000"/>
                  </a:srgbClr>
                </a:solidFill>
                <a:latin typeface="72 Brand"/>
                <a:hlinkClick r:id="rId17">
                  <a:extLst>
                    <a:ext uri="{A12FA001-AC4F-418D-AE19-62706E023703}">
                      <ahyp:hlinkClr xmlns:ahyp="http://schemas.microsoft.com/office/drawing/2018/hyperlinkcolor" val="tx"/>
                    </a:ext>
                  </a:extLst>
                </a:hlinkClick>
              </a:rPr>
              <a:t>ITDYM-4675</a:t>
            </a:r>
            <a:r>
              <a:rPr kumimoji="0" lang="de-DE" sz="700" i="0" u="none" strike="noStrike" kern="1200" cap="none" spc="0" normalizeH="0" baseline="0" noProof="1">
                <a:ln>
                  <a:noFill/>
                </a:ln>
                <a:solidFill>
                  <a:srgbClr val="89D1FF">
                    <a:lumMod val="75000"/>
                  </a:srgbClr>
                </a:solidFill>
                <a:effectLst/>
                <a:uLnTx/>
                <a:uFillTx/>
                <a:latin typeface="72 Brand"/>
                <a:ea typeface="+mn-ea"/>
                <a:cs typeface="+mn-cs"/>
              </a:rPr>
              <a:t> </a:t>
            </a:r>
            <a:r>
              <a:rPr lang="de-DE" sz="700" noProof="1">
                <a:solidFill>
                  <a:srgbClr val="000000"/>
                </a:solidFill>
                <a:latin typeface="72 Brand"/>
              </a:rPr>
              <a:t>-</a:t>
            </a:r>
            <a:r>
              <a:rPr kumimoji="0" lang="de-DE" sz="700" b="1" i="0" u="none" strike="noStrike" kern="1200" cap="none" spc="0" normalizeH="0" baseline="0" noProof="1">
                <a:ln>
                  <a:noFill/>
                </a:ln>
                <a:solidFill>
                  <a:srgbClr val="89D1FF">
                    <a:lumMod val="75000"/>
                  </a:srgbClr>
                </a:solidFill>
                <a:effectLst/>
                <a:uLnTx/>
                <a:uFillTx/>
                <a:latin typeface="72 Brand"/>
                <a:ea typeface="+mn-ea"/>
                <a:cs typeface="+mn-cs"/>
              </a:rPr>
              <a:t> </a:t>
            </a:r>
            <a:r>
              <a:rPr lang="de-DE" sz="700">
                <a:solidFill>
                  <a:srgbClr val="000000"/>
                </a:solidFill>
                <a:latin typeface="72 Brand"/>
              </a:rPr>
              <a:t>6 Sense Predictive Score on Contact and Account Level </a:t>
            </a:r>
            <a:endParaRPr kumimoji="0" lang="en-US" sz="700" i="0" u="none" strike="noStrike" kern="1200" cap="none" spc="0" normalizeH="0" baseline="0" noProof="0">
              <a:ln>
                <a:noFill/>
              </a:ln>
              <a:solidFill>
                <a:srgbClr val="000000"/>
              </a:solidFill>
              <a:effectLst/>
              <a:uLnTx/>
              <a:uFillTx/>
              <a:latin typeface="72 Brand"/>
              <a:ea typeface="+mn-ea"/>
              <a:cs typeface="+mn-cs"/>
            </a:endParaRPr>
          </a:p>
          <a:p>
            <a:pPr marL="0" marR="0" lvl="0" indent="0" algn="l" defTabSz="1087470" rtl="0" eaLnBrk="1" fontAlgn="auto" latinLnBrk="0" hangingPunct="1">
              <a:lnSpc>
                <a:spcPct val="100000"/>
              </a:lnSpc>
              <a:spcBef>
                <a:spcPct val="0"/>
              </a:spcBef>
              <a:spcAft>
                <a:spcPts val="100"/>
              </a:spcAft>
              <a:buClrTx/>
              <a:buSzTx/>
              <a:buFontTx/>
              <a:buNone/>
              <a:tabLst/>
              <a:defRPr/>
            </a:pPr>
            <a:br>
              <a:rPr kumimoji="0" lang="de-DE" sz="700" b="0" i="0" u="none" strike="noStrike" kern="1200" cap="none" spc="0" normalizeH="0" baseline="0" noProof="1">
                <a:ln>
                  <a:noFill/>
                </a:ln>
                <a:solidFill>
                  <a:srgbClr val="000000"/>
                </a:solidFill>
                <a:effectLst/>
                <a:uLnTx/>
                <a:uFillTx/>
                <a:latin typeface="72 Brand"/>
                <a:ea typeface="+mn-ea"/>
                <a:cs typeface="+mn-cs"/>
              </a:rPr>
            </a:br>
            <a:br>
              <a:rPr kumimoji="0" lang="de-DE" sz="700" b="1" i="0" u="none" strike="noStrike" kern="1200" cap="none" spc="0" normalizeH="0" baseline="0" noProof="1">
                <a:ln>
                  <a:noFill/>
                </a:ln>
                <a:solidFill>
                  <a:srgbClr val="000000"/>
                </a:solidFill>
                <a:effectLst/>
                <a:uLnTx/>
                <a:uFillTx/>
                <a:latin typeface="72 Brand"/>
                <a:ea typeface="+mn-ea"/>
                <a:cs typeface="+mn-cs"/>
              </a:rPr>
            </a:br>
            <a:endParaRPr kumimoji="0" lang="de-DE" sz="700" b="1" i="0" u="none" strike="noStrike" kern="1200" cap="none" spc="0" normalizeH="0" baseline="0" noProof="1">
              <a:ln>
                <a:noFill/>
              </a:ln>
              <a:solidFill>
                <a:srgbClr val="000000"/>
              </a:solidFill>
              <a:effectLst/>
              <a:uLnTx/>
              <a:uFillTx/>
              <a:latin typeface="72 Brand"/>
              <a:ea typeface="+mn-ea"/>
              <a:cs typeface="+mn-cs"/>
            </a:endParaRPr>
          </a:p>
        </p:txBody>
      </p:sp>
    </p:spTree>
    <p:extLst>
      <p:ext uri="{BB962C8B-B14F-4D97-AF65-F5344CB8AC3E}">
        <p14:creationId xmlns:p14="http://schemas.microsoft.com/office/powerpoint/2010/main" val="292394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36432-3328-9B0E-6D69-70D2CDD924C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E283638-3329-8E4A-6168-542F4D8455AC}"/>
              </a:ext>
            </a:extLst>
          </p:cNvPr>
          <p:cNvSpPr txBox="1">
            <a:spLocks/>
          </p:cNvSpPr>
          <p:nvPr/>
        </p:nvSpPr>
        <p:spPr bwMode="black">
          <a:xfrm>
            <a:off x="504001" y="504000"/>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a:lstStyle>
          <a:p>
            <a:r>
              <a:rPr lang="en-US" noProof="1">
                <a:solidFill>
                  <a:srgbClr val="0070F2"/>
                </a:solidFill>
              </a:rPr>
              <a:t>CDP Business Adoption </a:t>
            </a:r>
            <a:r>
              <a:rPr lang="de-DE" noProof="1">
                <a:solidFill>
                  <a:srgbClr val="0070F2"/>
                </a:solidFill>
              </a:rPr>
              <a:t>| </a:t>
            </a:r>
            <a:r>
              <a:rPr lang="de-DE" noProof="1"/>
              <a:t>Content</a:t>
            </a:r>
            <a:endParaRPr lang="en-US"/>
          </a:p>
        </p:txBody>
      </p:sp>
      <p:sp>
        <p:nvSpPr>
          <p:cNvPr id="6" name="TextBox 5">
            <a:extLst>
              <a:ext uri="{FF2B5EF4-FFF2-40B4-BE49-F238E27FC236}">
                <a16:creationId xmlns:a16="http://schemas.microsoft.com/office/drawing/2014/main" id="{425D15BE-D99F-595A-8A6F-F9461C2A0ACB}"/>
              </a:ext>
            </a:extLst>
          </p:cNvPr>
          <p:cNvSpPr txBox="1"/>
          <p:nvPr/>
        </p:nvSpPr>
        <p:spPr>
          <a:xfrm>
            <a:off x="548972" y="2092508"/>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2</a:t>
            </a:r>
          </a:p>
        </p:txBody>
      </p:sp>
      <p:sp>
        <p:nvSpPr>
          <p:cNvPr id="7" name="TextBox 6">
            <a:extLst>
              <a:ext uri="{FF2B5EF4-FFF2-40B4-BE49-F238E27FC236}">
                <a16:creationId xmlns:a16="http://schemas.microsoft.com/office/drawing/2014/main" id="{B7180A3E-AEE8-8A18-F601-B1AEAA30580C}"/>
              </a:ext>
            </a:extLst>
          </p:cNvPr>
          <p:cNvSpPr txBox="1"/>
          <p:nvPr/>
        </p:nvSpPr>
        <p:spPr>
          <a:xfrm>
            <a:off x="1283839" y="1338090"/>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Objectives, Actions from Last Call, Overview, Roadmap</a:t>
            </a:r>
            <a:endParaRPr lang="en-US" sz="1600">
              <a:latin typeface="72 Brand" panose="020B0504030603020204" pitchFamily="34" charset="0"/>
            </a:endParaRPr>
          </a:p>
        </p:txBody>
      </p:sp>
      <p:cxnSp>
        <p:nvCxnSpPr>
          <p:cNvPr id="8" name="Straight Connector 7" descr="Straight line">
            <a:extLst>
              <a:ext uri="{FF2B5EF4-FFF2-40B4-BE49-F238E27FC236}">
                <a16:creationId xmlns:a16="http://schemas.microsoft.com/office/drawing/2014/main" id="{EF9985B1-AD0F-0E62-DC66-4D0036A46841}"/>
              </a:ext>
            </a:extLst>
          </p:cNvPr>
          <p:cNvCxnSpPr>
            <a:cxnSpLocks/>
          </p:cNvCxnSpPr>
          <p:nvPr/>
        </p:nvCxnSpPr>
        <p:spPr>
          <a:xfrm>
            <a:off x="479425" y="1969032"/>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A13FA25-5001-EB42-4AFF-B72AC9C02DC9}"/>
              </a:ext>
            </a:extLst>
          </p:cNvPr>
          <p:cNvSpPr txBox="1"/>
          <p:nvPr/>
        </p:nvSpPr>
        <p:spPr>
          <a:xfrm>
            <a:off x="548972" y="3231647"/>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3</a:t>
            </a:r>
          </a:p>
        </p:txBody>
      </p:sp>
      <p:sp>
        <p:nvSpPr>
          <p:cNvPr id="10" name="TextBox 9">
            <a:extLst>
              <a:ext uri="{FF2B5EF4-FFF2-40B4-BE49-F238E27FC236}">
                <a16:creationId xmlns:a16="http://schemas.microsoft.com/office/drawing/2014/main" id="{C6024651-D841-0904-BEC6-18ECA09E5246}"/>
              </a:ext>
            </a:extLst>
          </p:cNvPr>
          <p:cNvSpPr txBox="1"/>
          <p:nvPr/>
        </p:nvSpPr>
        <p:spPr>
          <a:xfrm>
            <a:off x="1283839" y="3616368"/>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Foundational Use Cases (Roadmap, Status)</a:t>
            </a:r>
            <a:endParaRPr lang="en-US" sz="1600">
              <a:latin typeface="72 Brand" panose="020B0504030603020204" pitchFamily="34" charset="0"/>
            </a:endParaRPr>
          </a:p>
        </p:txBody>
      </p:sp>
      <p:cxnSp>
        <p:nvCxnSpPr>
          <p:cNvPr id="11" name="Straight Connector 10" descr="Straight line">
            <a:extLst>
              <a:ext uri="{FF2B5EF4-FFF2-40B4-BE49-F238E27FC236}">
                <a16:creationId xmlns:a16="http://schemas.microsoft.com/office/drawing/2014/main" id="{18401370-16DB-5A3C-82B0-80E0E3F1B9B1}"/>
              </a:ext>
            </a:extLst>
          </p:cNvPr>
          <p:cNvCxnSpPr>
            <a:cxnSpLocks/>
          </p:cNvCxnSpPr>
          <p:nvPr/>
        </p:nvCxnSpPr>
        <p:spPr>
          <a:xfrm>
            <a:off x="479425" y="3108171"/>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7870A-EE6B-7BB4-89E7-802A6900B1A0}"/>
              </a:ext>
            </a:extLst>
          </p:cNvPr>
          <p:cNvSpPr txBox="1"/>
          <p:nvPr/>
        </p:nvSpPr>
        <p:spPr>
          <a:xfrm>
            <a:off x="548972" y="4370786"/>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4</a:t>
            </a:r>
          </a:p>
        </p:txBody>
      </p:sp>
      <p:sp>
        <p:nvSpPr>
          <p:cNvPr id="13" name="TextBox 12">
            <a:extLst>
              <a:ext uri="{FF2B5EF4-FFF2-40B4-BE49-F238E27FC236}">
                <a16:creationId xmlns:a16="http://schemas.microsoft.com/office/drawing/2014/main" id="{9464FD78-F816-CEF7-13CD-CCC38DD1E6B8}"/>
              </a:ext>
            </a:extLst>
          </p:cNvPr>
          <p:cNvSpPr txBox="1"/>
          <p:nvPr/>
        </p:nvSpPr>
        <p:spPr>
          <a:xfrm>
            <a:off x="1283839" y="4755507"/>
            <a:ext cx="10287128" cy="246221"/>
          </a:xfrm>
          <a:prstGeom prst="rect">
            <a:avLst/>
          </a:prstGeom>
          <a:noFill/>
        </p:spPr>
        <p:txBody>
          <a:bodyPr wrap="square" lIns="0" tIns="0" rIns="0" bIns="0" rtlCol="0">
            <a:spAutoFit/>
          </a:bodyPr>
          <a:lstStyle/>
          <a:p>
            <a:r>
              <a:rPr lang="de-DE" sz="1600" b="1">
                <a:latin typeface="72 Brand" panose="020B0504030603020204" pitchFamily="34" charset="0"/>
              </a:rPr>
              <a:t>RAIDs</a:t>
            </a:r>
            <a:endParaRPr lang="en-US" sz="1600" b="1">
              <a:latin typeface="72 Brand" panose="020B0504030603020204" pitchFamily="34" charset="0"/>
            </a:endParaRPr>
          </a:p>
        </p:txBody>
      </p:sp>
      <p:cxnSp>
        <p:nvCxnSpPr>
          <p:cNvPr id="14" name="Straight Connector 13" descr="Straight line">
            <a:extLst>
              <a:ext uri="{FF2B5EF4-FFF2-40B4-BE49-F238E27FC236}">
                <a16:creationId xmlns:a16="http://schemas.microsoft.com/office/drawing/2014/main" id="{2EEA1115-A0D5-1FDE-5E6D-3C1A14466CFD}"/>
              </a:ext>
            </a:extLst>
          </p:cNvPr>
          <p:cNvCxnSpPr>
            <a:cxnSpLocks/>
          </p:cNvCxnSpPr>
          <p:nvPr/>
        </p:nvCxnSpPr>
        <p:spPr>
          <a:xfrm>
            <a:off x="492125" y="5386449"/>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6A01E5-899A-A0DD-7655-BF7E40800A73}"/>
              </a:ext>
            </a:extLst>
          </p:cNvPr>
          <p:cNvSpPr txBox="1"/>
          <p:nvPr/>
        </p:nvSpPr>
        <p:spPr>
          <a:xfrm>
            <a:off x="548972" y="5509923"/>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5</a:t>
            </a:r>
          </a:p>
        </p:txBody>
      </p:sp>
      <p:sp>
        <p:nvSpPr>
          <p:cNvPr id="16" name="TextBox 15">
            <a:extLst>
              <a:ext uri="{FF2B5EF4-FFF2-40B4-BE49-F238E27FC236}">
                <a16:creationId xmlns:a16="http://schemas.microsoft.com/office/drawing/2014/main" id="{4B6AEFAC-D1EC-D2AC-C2A6-DE6F41EA5C28}"/>
              </a:ext>
            </a:extLst>
          </p:cNvPr>
          <p:cNvSpPr txBox="1"/>
          <p:nvPr/>
        </p:nvSpPr>
        <p:spPr>
          <a:xfrm>
            <a:off x="1283839" y="5894644"/>
            <a:ext cx="10296526" cy="246221"/>
          </a:xfrm>
          <a:prstGeom prst="rect">
            <a:avLst/>
          </a:prstGeom>
          <a:noFill/>
        </p:spPr>
        <p:txBody>
          <a:bodyPr wrap="square" lIns="0" tIns="0" rIns="0" bIns="0" rtlCol="0">
            <a:spAutoFit/>
          </a:bodyPr>
          <a:lstStyle/>
          <a:p>
            <a:r>
              <a:rPr lang="en-US" sz="1600" b="1">
                <a:latin typeface="72 Brand" panose="020B0504030603020204" pitchFamily="34" charset="0"/>
              </a:rPr>
              <a:t>Appendix: Use Case </a:t>
            </a:r>
            <a:r>
              <a:rPr lang="en-US" sz="1600" b="1" err="1">
                <a:latin typeface="72 Brand" panose="020B0504030603020204" pitchFamily="34" charset="0"/>
              </a:rPr>
              <a:t>OnePagers</a:t>
            </a:r>
            <a:r>
              <a:rPr lang="en-US" sz="1600" b="1">
                <a:latin typeface="72 Brand" panose="020B0504030603020204" pitchFamily="34" charset="0"/>
              </a:rPr>
              <a:t> </a:t>
            </a:r>
          </a:p>
        </p:txBody>
      </p:sp>
      <p:sp>
        <p:nvSpPr>
          <p:cNvPr id="2" name="TextBox 1">
            <a:extLst>
              <a:ext uri="{FF2B5EF4-FFF2-40B4-BE49-F238E27FC236}">
                <a16:creationId xmlns:a16="http://schemas.microsoft.com/office/drawing/2014/main" id="{9418EC28-2F66-1DE1-2130-C2558A285D28}"/>
              </a:ext>
            </a:extLst>
          </p:cNvPr>
          <p:cNvSpPr txBox="1"/>
          <p:nvPr/>
        </p:nvSpPr>
        <p:spPr>
          <a:xfrm>
            <a:off x="551470" y="953369"/>
            <a:ext cx="683878"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600" b="1" kern="0">
                <a:solidFill>
                  <a:schemeClr val="tx2"/>
                </a:solidFill>
                <a:latin typeface="72 Brand" panose="020B0504030603020204" pitchFamily="34" charset="0"/>
                <a:ea typeface="Arial Unicode MS" pitchFamily="34" charset="-128"/>
                <a:cs typeface="Arial Unicode MS" pitchFamily="34" charset="-128"/>
              </a:rPr>
              <a:t>1</a:t>
            </a:r>
          </a:p>
        </p:txBody>
      </p:sp>
      <p:sp>
        <p:nvSpPr>
          <p:cNvPr id="4" name="TextBox 3">
            <a:extLst>
              <a:ext uri="{FF2B5EF4-FFF2-40B4-BE49-F238E27FC236}">
                <a16:creationId xmlns:a16="http://schemas.microsoft.com/office/drawing/2014/main" id="{C2BFA5E8-6A97-F5B2-3BE5-568EFEDF4C59}"/>
              </a:ext>
            </a:extLst>
          </p:cNvPr>
          <p:cNvSpPr txBox="1"/>
          <p:nvPr/>
        </p:nvSpPr>
        <p:spPr>
          <a:xfrm>
            <a:off x="1283839" y="2477229"/>
            <a:ext cx="9873568" cy="246221"/>
          </a:xfrm>
          <a:prstGeom prst="rect">
            <a:avLst/>
          </a:prstGeom>
          <a:noFill/>
        </p:spPr>
        <p:txBody>
          <a:bodyPr wrap="square" lIns="0" tIns="0" rIns="0" bIns="0" rtlCol="0">
            <a:spAutoFit/>
          </a:bodyPr>
          <a:lstStyle/>
          <a:p>
            <a:r>
              <a:rPr lang="en-US" sz="1600" b="1">
                <a:latin typeface="72 Brand" panose="020B0504030603020204" pitchFamily="34" charset="0"/>
              </a:rPr>
              <a:t>CDP Business Use Cases (Marketing, Sales, Compliance, Customer Success UCs)</a:t>
            </a:r>
            <a:endParaRPr lang="en-US" sz="1600">
              <a:latin typeface="72 Brand" panose="020B0504030603020204" pitchFamily="34" charset="0"/>
            </a:endParaRPr>
          </a:p>
        </p:txBody>
      </p:sp>
      <p:cxnSp>
        <p:nvCxnSpPr>
          <p:cNvPr id="17" name="Straight Connector 16" descr="Straight line">
            <a:extLst>
              <a:ext uri="{FF2B5EF4-FFF2-40B4-BE49-F238E27FC236}">
                <a16:creationId xmlns:a16="http://schemas.microsoft.com/office/drawing/2014/main" id="{93EB089C-C148-9FE3-D8C7-01AD7650AE27}"/>
              </a:ext>
            </a:extLst>
          </p:cNvPr>
          <p:cNvCxnSpPr>
            <a:cxnSpLocks/>
          </p:cNvCxnSpPr>
          <p:nvPr/>
        </p:nvCxnSpPr>
        <p:spPr>
          <a:xfrm>
            <a:off x="492125" y="4247310"/>
            <a:ext cx="11210925"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hteck 7">
            <a:extLst>
              <a:ext uri="{FF2B5EF4-FFF2-40B4-BE49-F238E27FC236}">
                <a16:creationId xmlns:a16="http://schemas.microsoft.com/office/drawing/2014/main" id="{FE3ADFB0-4877-57BF-DA50-06CF8311EB12}"/>
              </a:ext>
            </a:extLst>
          </p:cNvPr>
          <p:cNvSpPr/>
          <p:nvPr/>
        </p:nvSpPr>
        <p:spPr bwMode="gray">
          <a:xfrm>
            <a:off x="453170" y="2984695"/>
            <a:ext cx="11514959" cy="3360543"/>
          </a:xfrm>
          <a:prstGeom prst="rect">
            <a:avLst/>
          </a:prstGeom>
          <a:solidFill>
            <a:schemeClr val="bg1">
              <a:alpha val="71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8" name="Rechteck 7">
            <a:extLst>
              <a:ext uri="{FF2B5EF4-FFF2-40B4-BE49-F238E27FC236}">
                <a16:creationId xmlns:a16="http://schemas.microsoft.com/office/drawing/2014/main" id="{348AF046-B614-88A3-C6BC-F464D4F6B6A0}"/>
              </a:ext>
            </a:extLst>
          </p:cNvPr>
          <p:cNvSpPr/>
          <p:nvPr/>
        </p:nvSpPr>
        <p:spPr bwMode="gray">
          <a:xfrm>
            <a:off x="340108" y="874713"/>
            <a:ext cx="11514959" cy="1170397"/>
          </a:xfrm>
          <a:prstGeom prst="rect">
            <a:avLst/>
          </a:prstGeom>
          <a:solidFill>
            <a:schemeClr val="bg1">
              <a:alpha val="71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1963841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SP_AGENDA" val="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1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1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13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1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1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1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1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1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1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1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1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1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1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1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1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1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1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1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1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1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1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1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1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1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1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1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1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1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1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1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1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1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1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1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1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1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1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1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1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1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1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1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1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1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1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1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1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1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1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1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1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1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2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2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2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2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2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2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20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20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20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2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2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2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2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2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2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2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2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2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2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2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2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2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2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2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2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2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2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2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2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2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2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2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2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2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2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2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2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2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2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2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2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2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2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2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2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25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25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2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25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fh.BUai09UixoCxVZ60x2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fh.BUai09UixoCxVZ60x2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heme/theme1.xml><?xml version="1.0" encoding="utf-8"?>
<a:theme xmlns:a="http://schemas.openxmlformats.org/drawingml/2006/main" name="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2.xml><?xml version="1.0" encoding="utf-8"?>
<a:theme xmlns:a="http://schemas.openxmlformats.org/drawingml/2006/main" name="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469BCE77-A706-4621-B5B9-B230BE3B9846}"/>
    </a:ext>
  </a:extLst>
</a:theme>
</file>

<file path=ppt/theme/theme3.xml><?xml version="1.0" encoding="utf-8"?>
<a:theme xmlns:a="http://schemas.openxmlformats.org/drawingml/2006/main" name="1_White Template">
  <a:themeElements>
    <a:clrScheme name="Custom 19">
      <a:dk1>
        <a:srgbClr val="000000"/>
      </a:dk1>
      <a:lt1>
        <a:srgbClr val="FFFFFF"/>
      </a:lt1>
      <a:dk2>
        <a:srgbClr val="5B738B"/>
      </a:dk2>
      <a:lt2>
        <a:srgbClr val="D5DADD"/>
      </a:lt2>
      <a:accent1>
        <a:srgbClr val="0070F2"/>
      </a:accent1>
      <a:accent2>
        <a:srgbClr val="07838F"/>
      </a:accent2>
      <a:accent3>
        <a:srgbClr val="188918"/>
      </a:accent3>
      <a:accent4>
        <a:srgbClr val="C35500"/>
      </a:accent4>
      <a:accent5>
        <a:srgbClr val="D30F15"/>
      </a:accent5>
      <a:accent6>
        <a:srgbClr val="D20ADA"/>
      </a:accent6>
      <a:hlink>
        <a:srgbClr val="0070F2"/>
      </a:hlink>
      <a:folHlink>
        <a:srgbClr val="0070F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gradFill>
              <a:gsLst>
                <a:gs pos="0">
                  <a:schemeClr val="bg1"/>
                </a:gs>
                <a:gs pos="100000">
                  <a:schemeClr val="bg1"/>
                </a:gs>
              </a:gsLst>
              <a:lin ang="5400000" scaled="1"/>
            </a:gradFill>
            <a:latin typeface="72 Brand" panose="020B0504030603020204" pitchFamily="34" charset="0"/>
            <a:ea typeface="Segoe UI" pitchFamily="34" charset="0"/>
            <a:cs typeface="72" panose="020B05030300000000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2000" dirty="0" smtClean="0">
            <a:latin typeface="72 Brand" panose="020B0504030603020204" pitchFamily="34" charset="0"/>
            <a:cs typeface="72" panose="020B0503030000000003" pitchFamily="34" charset="0"/>
          </a:defRPr>
        </a:defPPr>
      </a:lstStyle>
    </a:txDef>
  </a:objectDefaults>
  <a:extraClrSchemeLst/>
  <a:extLst>
    <a:ext uri="{05A4C25C-085E-4340-85A3-A5531E510DB2}">
      <thm15:themeFamily xmlns:thm15="http://schemas.microsoft.com/office/thememl/2012/main" name="Presentation1" id="{55B81BDB-58CB-4201-BF21-44A37ED5EB87}" vid="{5A94DC29-6863-4507-BC9E-870BE1AB0461}"/>
    </a:ext>
  </a:extLst>
</a:theme>
</file>

<file path=ppt/theme/theme4.xml><?xml version="1.0" encoding="utf-8"?>
<a:theme xmlns:a="http://schemas.openxmlformats.org/drawingml/2006/main" name="1_SAP Template 2024">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 id="{55B81BDB-58CB-4201-BF21-44A37ED5EB87}" vid="{B6866D63-1A80-4754-A643-56E7499711D7}"/>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10.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TemplateConfiguration><![CDATA[{"slideVersion":4,"isValidatorEnabled":false,"isLocked":false,"elementsMetadata":[],"slideId":"638315636854156382","enableDocumentContentUpdater":false,"version":"2.0"}]]></TemplafySlideTemplateConfiguration>
</file>

<file path=customXml/item14.xml><?xml version="1.0" encoding="utf-8"?>
<TemplafySlideFormConfiguration><![CDATA[{"formFields":[],"formDataEntries":[]}]]></TemplafySlideFormConfiguration>
</file>

<file path=customXml/item15.xml><?xml version="1.0" encoding="utf-8"?>
<TemplafySlideTemplateConfiguration><![CDATA[{"slideVersion":2,"isValidatorEnabled":false,"isLocked":false,"elementsMetadata":[],"slideId":"638373043998191062","enableDocumentContentUpdater":false,"version":"2.0"}]]></TemplafySlideTemplateConfiguration>
</file>

<file path=customXml/item16.xml><?xml version="1.0" encoding="utf-8"?>
<TemplafySlideTemplateConfiguration><![CDATA[{"slideVersion":1,"isValidatorEnabled":false,"isLocked":false,"elementsMetadata":[],"slideId":"637867244053543411","enableDocumentContentUpdater":false,"version":"2.0"}]]></TemplafySlideTemplateConfiguration>
</file>

<file path=customXml/item17.xml><?xml version="1.0" encoding="utf-8"?>
<TemplafySlideFormConfiguration><![CDATA[{"formFields":[],"formDataEntries":[]}]]></TemplafySlideFormConfiguration>
</file>

<file path=customXml/item18.xml><?xml version="1.0" encoding="utf-8"?>
<TemplafySlideFormConfiguration><![CDATA[{"formFields":[],"formDataEntries":[]}]]></TemplafySlideFormConfiguration>
</file>

<file path=customXml/item19.xml><?xml version="1.0" encoding="utf-8"?>
<TemplafySlideFormConfiguration><![CDATA[{"formFields":[],"formDataEntries":[]}]]></TemplafySlideFormConfiguration>
</file>

<file path=customXml/item2.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430701","enableDocumentContentUpdater":false,"version":"2.0"}]]></TemplafySlideTemplateConfiguration>
</file>

<file path=customXml/item20.xml><?xml version="1.0" encoding="utf-8"?>
<TemplafySlideFormConfiguration><![CDATA[{"formFields":[],"formDataEntries":[]}]]></TemplafySlideFormConfiguration>
</file>

<file path=customXml/item21.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1560684","enableDocumentContentUpdater":false,"version":"2.0"}]]></TemplafySlideTemplateConfiguration>
</file>

<file path=customXml/item22.xml><?xml version="1.0" encoding="utf-8"?>
<TemplafySlideTemplateConfiguration><![CDATA[{"slideVersion":2,"isValidatorEnabled":false,"isLocked":false,"elementsMetadata":[],"slideId":"638373043998050859","enableDocumentContentUpdater":false,"version":"2.0"}]]></TemplafySlideTemplateConfiguration>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TemplafySlideTemplateConfiguration><![CDATA[{"slideVersion":2,"isValidatorEnabled":false,"isLocked":false,"elementsMetadata":[],"slideId":"638373043998050859","enableDocumentContentUpdater":false,"version":"2.0"}]]></TemplafySlideTemplateConfiguration>
</file>

<file path=customXml/item25.xml><?xml version="1.0" encoding="utf-8"?>
<TemplafySlideTemplateConfiguration><![CDATA[{"slideVersion":2,"isValidatorEnabled":false,"isLocked":false,"elementsMetadata":[],"slideId":"638373043998151196","enableDocumentContentUpdater":false,"version":"2.0"}]]></TemplafySlideTemplateConfiguration>
</file>

<file path=customXml/item26.xml><?xml version="1.0" encoding="utf-8"?>
<TemplafySlideTemplateConfiguration><![CDATA[{"slideVersion":3,"isValidatorEnabled":false,"isLocked":false,"elementsMetadata":[{"type":"shape","elementConfiguration":{"binding":"{{StringJoin(\", \", Form.SpeakerName,\"SAP\")}}","type":"text","disableUpdates":false}},{"type":"shape","elementConfiguration":{"binding":"{{FormatDateTime(Form.Date,\"MMMM dd, yyyy\",\"en-US\")}}","type":"text","disableUpdates":false}}],"slideId":"638315639972988716","enableDocumentContentUpdater":false,"version":"2.0"}]]></TemplafySlideTemplateConfiguration>
</file>

<file path=customXml/item27.xml><?xml version="1.0" encoding="utf-8"?>
<TemplafySlideTemplateConfiguration><![CDATA[{"slideVersion":4,"isValidatorEnabled":false,"isLocked":false,"elementsMetadata":[],"slideId":"638315636854156382","enableDocumentContentUpdater":false,"version":"2.0"}]]></TemplafySlideTemplateConfiguration>
</file>

<file path=customXml/item28.xml><?xml version="1.0" encoding="utf-8"?>
<TemplafySlideFormConfiguration><![CDATA[{"formFields":[{"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29.xml><?xml version="1.0" encoding="utf-8"?>
<p:properties xmlns:p="http://schemas.microsoft.com/office/2006/metadata/properties" xmlns:xsi="http://www.w3.org/2001/XMLSchema-instance" xmlns:pc="http://schemas.microsoft.com/office/infopath/2007/PartnerControls">
  <documentManagement>
    <TaxCatchAll xmlns="2e4b7787-f155-484c-a6ed-faacc4d6ea8a" xsi:nil="true"/>
    <lcf76f155ced4ddcb4097134ff3c332f xmlns="76410bfa-c465-4282-9437-cb33276387d7">
      <Terms xmlns="http://schemas.microsoft.com/office/infopath/2007/PartnerControls"/>
    </lcf76f155ced4ddcb4097134ff3c332f>
  </documentManagement>
</p:properties>
</file>

<file path=customXml/item3.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0.xml><?xml version="1.0" encoding="utf-8"?>
<TemplafySlideFormConfiguration><![CDATA[{"formFields":[],"formDataEntries":[]}]]></TemplafySlideFormConfiguration>
</file>

<file path=customXml/item31.xml><?xml version="1.0" encoding="utf-8"?>
<TemplafySlideFormConfiguration><![CDATA[{"formFields":[],"formDataEntries":[]}]]></TemplafySlideFormConfiguration>
</file>

<file path=customXml/item32.xml><?xml version="1.0" encoding="utf-8"?>
<TemplafySlideFormConfiguration><![CDATA[{"formFields":[],"formDataEntries":[]}]]></TemplafySlideFormConfiguration>
</file>

<file path=customXml/item33.xml><?xml version="1.0" encoding="utf-8"?>
<TemplafySlideTemplateConfiguration><![CDATA[{"slideVersion":4,"isValidatorEnabled":false,"isLocked":false,"elementsMetadata":[],"slideId":"638315636853042666","enableDocumentContentUpdater":false,"version":"2.0"}]]></TemplafySlideTemplateConfiguration>
</file>

<file path=customXml/item34.xml><?xml version="1.0" encoding="utf-8"?>
<TemplafySlideFormConfiguration><![CDATA[{"formFields":[],"formDataEntries":[]}]]></TemplafySlideFormConfiguration>
</file>

<file path=customXml/item35.xml><?xml version="1.0" encoding="utf-8"?>
<TemplafySlideTemplateConfiguration><![CDATA[{"slideVersion":4,"isValidatorEnabled":false,"isLocked":false,"elementsMetadata":[],"slideId":"638315636854156382","enableDocumentContentUpdater":false,"version":"2.0"}]]></TemplafySlideTemplateConfiguration>
</file>

<file path=customXml/item36.xml><?xml version="1.0" encoding="utf-8"?>
<TemplafySlideFormConfiguration><![CDATA[{"formFields":[],"formDataEntries":[]}]]></TemplafySlideFormConfiguration>
</file>

<file path=customXml/item37.xml><?xml version="1.0" encoding="utf-8"?>
<TemplafySlideFormConfiguration><![CDATA[{"formFields":[],"formDataEntries":[]}]]></TemplafySlideFormConfiguration>
</file>

<file path=customXml/item38.xml><?xml version="1.0" encoding="utf-8"?>
<TemplafySlideTemplateConfiguration><![CDATA[{"slideVersion":4,"isValidatorEnabled":false,"isLocked":false,"elementsMetadata":[],"slideId":"638315636854156382","enableDocumentContentUpdater":false,"version":"2.0"}]]></TemplafySlideTemplateConfiguration>
</file>

<file path=customXml/item39.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xml><?xml version="1.0" encoding="utf-8"?>
<TemplafySlideFormConfiguration><![CDATA[{"formFields":[],"formDataEntries":[]}]]></TemplafySlideFormConfiguration>
</file>

<file path=customXml/item40.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1.xml><?xml version="1.0" encoding="utf-8"?>
<TemplafySlideTemplateConfiguration><![CDATA[{"slideVersion":2,"isValidatorEnabled":false,"isLocked":false,"elementsMetadata":[{"type":"shape","elementConfiguration":{"binding":"{{Form.SpeakerName}}","type":"text","disableUpdates":false}},{"type":"shape","elementConfiguration":{"binding":"{{Form.Email}}","type":"text","disableUpdates":false}},{"type":"shape","elementConfiguration":{"binding":"{{DataSources.PPTCopyRight[\"Slide 5 copyright\"].CopyrightMessage}}","visibility":"","type":"text","disableUpdates":false}}],"slideId":"638331234103056874","enableDocumentContentUpdater":false,"version":"2.0"}]]></TemplafySlideTemplateConfiguration>
</file>

<file path=customXml/item42.xml><?xml version="1.0" encoding="utf-8"?>
<ct:contentTypeSchema xmlns:ct="http://schemas.microsoft.com/office/2006/metadata/contentType" xmlns:ma="http://schemas.microsoft.com/office/2006/metadata/properties/metaAttributes" ct:_="" ma:_="" ma:contentTypeName="Document" ma:contentTypeID="0x010100ECD2AF1DA3F8FF4FA6C2645C43C2AC01" ma:contentTypeVersion="10" ma:contentTypeDescription="Create a new document." ma:contentTypeScope="" ma:versionID="3f72e9f85bee4a14d8b8b6b263256f92">
  <xsd:schema xmlns:xsd="http://www.w3.org/2001/XMLSchema" xmlns:xs="http://www.w3.org/2001/XMLSchema" xmlns:p="http://schemas.microsoft.com/office/2006/metadata/properties" xmlns:ns2="76410bfa-c465-4282-9437-cb33276387d7" xmlns:ns3="2e4b7787-f155-484c-a6ed-faacc4d6ea8a" targetNamespace="http://schemas.microsoft.com/office/2006/metadata/properties" ma:root="true" ma:fieldsID="91dd9335da94739779c9e1dcee86f018" ns2:_="" ns3:_="">
    <xsd:import namespace="76410bfa-c465-4282-9437-cb33276387d7"/>
    <xsd:import namespace="2e4b7787-f155-484c-a6ed-faacc4d6ea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410bfa-c465-4282-9437-cb33276387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debb949-be09-4628-8a5e-97009452ba1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4b7787-f155-484c-a6ed-faacc4d6ea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9d2eb87-e541-4894-8197-ae1b607c058e}" ma:internalName="TaxCatchAll" ma:showField="CatchAllData" ma:web="2e4b7787-f155-484c-a6ed-faacc4d6e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3.xml><?xml version="1.0" encoding="utf-8"?>
<TemplafyTemplateConfiguration><![CDATA[{"elementsMetadata":[{"type":"shape","id":"8960db9f-55d6-4683-a7ef-5191a33a6538","elementConfiguration":{"binding":"{{ DataSources.Classification[Form.Classification.Name].Display}}","type":"text","disableUpdates":false}},{"type":"shape","id":"2adb6e73-401a-40c8-920f-314d5e045a9a","elementConfiguration":{"inheritDimensions":"{{InheritDimensions.InheritNone}}","width":"","height":"1 cm","image":"{{Form.SAPLogo.SubbrandBlue}}","visibility":"","type":"image","disableUpdates":false}},{"type":"shape","id":"19fd4b9e-aabf-4332-9e0c-96b627a7d3e6","elementConfiguration":{"binding":"{{Form.Classification.Display}}","visibility":"","type":"text","disableUpdates":false}},{"type":"shape","id":"aa57b900-42ee-45e2-901d-a9c467b9898a","elementConfiguration":{"binding":"{{Form.Classification.Display}}","visibility":"","type":"text","disableUpdates":false}},{"type":"shape","id":"690c104f-7e65-48cd-94b6-5b4d27d0d6fb","elementConfiguration":{"inheritDimensions":"{{InheritDimensions.InheritNone}}","width":"","height":"1 cm","image":"{{Form.SAPLogo.SubbrandBlack}}","visibility":"","type":"image","disableUpdates":false}},{"type":"shape","id":"ae30ed49-76db-405c-8e79-7aba1a001200","elementConfiguration":{"inheritDimensions":"{{InheritDimensions.InheritNone}}","width":"","height":"1 cm","image":"{{Form.SAPLogo.SubbrandWhite}}","visibility":"","type":"image","disableUpdates":false}},{"type":"shape","id":"c0ba914e-4f09-45b0-9f6c-35c8b490f42b","elementConfiguration":{"binding":"{{Form.Classification.Display}}","visibility":"","type":"text","disableUpdates":false}},{"type":"shape","id":"e1ff4155-3db1-4bbb-85a7-437eca614c8d","elementConfiguration":{"inheritDimensions":"{{InheritDimensions.InheritNone}}","width":"","height":"1 cm","image":"{{Form.SAPLogo.SubbrandBlue}}","visibility":"","type":"image","disableUpdates":false}},{"type":"shape","id":"1400d254-c5b0-49a9-bbba-c97223cc9af9","elementConfiguration":{"binding":"{{Form.Classification.Display}}","visibility":"","type":"text","disableUpdates":false}},{"type":"shape","id":"9dd02216-58b9-48cc-95b4-a4fb4fb97416","elementConfiguration":{"inheritDimensions":"{{InheritDimensions.InheritNone}}","width":"","height":"1 cm","image":"{{Form.SAPLogo.SubbrandBlue}}","visibility":"","type":"image","disableUpdates":false}},{"type":"shape","id":"17904262-8e98-4143-ba28-5ffff2b9dc57","elementConfiguration":{"binding":"{{Form.Classification.Display}}","visibility":"","type":"text","disableUpdates":false}},{"type":"shape","id":"24dda641-0340-42fc-b199-54e3bbe1e6c5","elementConfiguration":{"inheritDimensions":"{{InheritDimensions.InheritNone}}","width":"","height":"1 cm","image":"{{Form.SAPLogo.SubbrandBlue}}","visibility":"","type":"image","disableUpdates":false}},{"type":"shape","id":"99d85a1f-5caa-4f35-b7df-eb9703c96eda","elementConfiguration":{"binding":"{{Form.Classification.Display}}","visibility":"","type":"text","disableUpdates":false}},{"type":"shape","id":"bf92befa-b263-4404-9fe3-ef1335ee58ca","elementConfiguration":{"inheritDimensions":"{{InheritDimensions.InheritNone}}","width":"","height":"1 cm","image":"{{Form.SAPLogo.SubbrandWhite}}","visibility":"","type":"image","disableUpdates":false}},{"type":"shape","id":"ebe7628e-813a-484c-8017-e91ee33b1f2a","elementConfiguration":{"binding":"{{Form.Classification.Display}}","visibility":"","type":"text","disableUpdates":false}},{"type":"shape","id":"68c8689a-7a81-470c-8a82-d35a6ccb8b77","elementConfiguration":{"binding":"{{DataSources.PPTCopyRight[\"Slide 5 copyright\"].CopyrightMessage}}","visibility":"","type":"text","disableUpdates":false}},{"type":"shape","id":"787d00a1-4cac-4b81-b637-a99274574ec4","elementConfiguration":{"inheritDimensions":"{{InheritDimensions.InheritNone}}","width":"","height":"1 cm","image":"{{Form.SAPLogo.SubbrandBlack}}","visibility":"","type":"image","disableUpdates":false}},{"type":"shape","id":"ad4994d4-76c3-4624-9265-4ebe8c04ee95","elementConfiguration":{"binding":"{{Form.Classification.Display}}","visibility":"","type":"text","disableUpdates":false}},{"type":"shape","id":"f311321f-6dec-468e-bf1d-41970cf5b78d","elementConfiguration":{"inheritDimensions":"{{InheritDimensions.InheritNone}}","width":"","height":"1 cm","image":"{{Form.SAPLogo.SubbrandWhite}}","visibility":"","type":"image","disableUpdates":false}},{"type":"shape","id":"34991d23-440a-47c2-bb45-be4011253002","elementConfiguration":{"binding":"{{Form.Classification.Display}}","visibility":"","type":"text","disableUpdates":false}},{"type":"shape","id":"782e938b-415a-44f4-8cb8-5e36a066287a","elementConfiguration":{"inheritDimensions":"{{InheritDimensions.InheritNone}}","width":"","height":"1 cm","image":"{{Form.SAPLogo.SubbrandBlack}}","visibility":"","type":"image","disableUpdates":false}},{"type":"shape","id":"5343c1ce-9339-4eea-a569-6763265abadc","elementConfiguration":{"binding":"{{Form.Classification.Display}}","visibility":"","type":"text","disableUpdates":false}},{"type":"shape","id":"a0444597-b454-4b66-be2a-62ce43b21692","elementConfiguration":{"inheritDimensions":"{{InheritDimensions.InheritNone}}","width":"","height":"1 cm","image":"{{Form.SAPLogo.SubbrandWhite}}","visibility":"","type":"image","disableUpdates":false}},{"type":"shape","id":"a16dfd42-0de3-46c7-a276-e906e46a8fb7","elementConfiguration":{"binding":"{{Form.Classification.Display}}","visibility":"","type":"text","disableUpdates":false}},{"type":"shape","id":"468cc11e-ebc9-42f4-be65-89cdfb44a347","elementConfiguration":{"inheritDimensions":"{{InheritDimensions.InheritNone}}","width":"","height":"1 cm","image":"{{Form.SAPLogo.SubbrandWhite}}","visibility":"","type":"image","disableUpdates":false}},{"type":"shape","id":"b798b046-f929-4909-a836-5f798d360ff5","elementConfiguration":{"binding":"{{Form.Classification.Display}}","visibility":"","type":"text","disableUpdates":false}},{"type":"shape","id":"73d999c3-30d6-4815-9178-e4bc1b50a492","elementConfiguration":{"binding":"{{StringJoin(\", \", Form.SpeakerName,\"SAP\")}}","type":"text","disableUpdates":false}},{"type":"shape","id":"1ae0d7ba-d803-47d6-a92f-c6b9411fc9f0","elementConfiguration":{"binding":"{{FormatDateTime(Form.Date,\"MMMM dd, yyyy\",\"en-US\")}}","type":"text","disableUpdates":false}},{"type":"shape","id":"47c84c94-0c51-4409-929e-f15ca0f76421","elementConfiguration":{"binding":"{{StringJoin(\", \", Form.SpeakerName,\"SAP\")}}","type":"text","disableUpdates":false}},{"type":"shape","id":"ebaf9e08-bece-45c2-a543-72508166c2be","elementConfiguration":{"binding":"{{FormatDateTime(Form.Date,\"MMMM dd, yyyy\",\"en-US\")}}","type":"text","disableUpdates":false}},{"type":"shape","id":"7a28a387-32db-4849-9201-6a61174469d1","elementConfiguration":{"binding":"{{StringJoin(\", \", Form.SpeakerName,\"SAP\")}}","type":"text","disableUpdates":false}},{"type":"shape","id":"0f01bfee-ce03-41cc-abea-b070a2f7b356","elementConfiguration":{"binding":"{{FormatDateTime(Form.Date,\"MMMM dd, yyyy\",\"en-US\")}}","type":"text","disableUpdates":false}},{"type":"shape","id":"5f8b55cd-a22d-4fec-aea9-0183a672ce20","elementConfiguration":{"binding":"{{StringJoin(\", \", Form.SpeakerName,\"SAP\")}}","type":"text","disableUpdates":false}},{"type":"shape","id":"7c99c286-6331-44f9-acc1-8ed27bf5c877","elementConfiguration":{"binding":"{{FormatDateTime(Form.Date,\"MMMM dd, yyyy\",\"en-US\")}}","type":"text","disableUpdates":false}},{"type":"shape","id":"9730fde8-cdcf-421a-97ef-1d5c98c42d83","elementConfiguration":{"binding":"{{StringJoin(\", \", Form.SpeakerName,\"SAP\")}}","type":"text","disableUpdates":false}},{"type":"shape","id":"be291712-808f-4c05-a4b9-16c098d589f0","elementConfiguration":{"binding":"{{FormatDateTime(Form.Date,\"MMMM dd, yyyy\",\"en-US\")}}","type":"text","disableUpdates":false}},{"type":"shape","id":"cb00d6b1-ca10-46e6-abd8-5f3adf2e343e","elementConfiguration":{"binding":"{{StringJoin(\", \", Form.SpeakerName,\"SAP\")}}","type":"text","disableUpdates":false}},{"type":"shape","id":"6a382710-a43a-4adc-ae49-0e561e1b5d14","elementConfiguration":{"binding":"{{FormatDateTime(Form.Date,\"MMMM dd, yyyy\",\"en-US\")}}","type":"text","disableUpdates":false}},{"type":"shape","id":"08f98063-58c1-4020-b28b-315bf93619ea","elementConfiguration":{"binding":"{{Form.SpeakerName}}","type":"text","disableUpdates":false}},{"type":"shape","id":"29692919-c00f-40b6-84c5-5d5a75f76ab7","elementConfiguration":{"binding":"{{Form.Email}}","type":"text","disableUpdates":false}}],"transformationConfigurations":[],"templateName":"SAP Template NEW","templateDescription":"Spelling issue solved","enableDocumentContentUpdater":true,"version":"2.0"}]]></TemplafyTemplateConfiguration>
</file>

<file path=customXml/item44.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776925","enableDocumentContentUpdater":false,"version":"2.0"}]]></TemplafySlideTemplateConfiguration>
</file>

<file path=customXml/item45.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2843511","enableDocumentContentUpdater":false,"version":"2.0"}]]></TemplafySlideTemplateConfiguration>
</file>

<file path=customXml/item46.xml><?xml version="1.0" encoding="utf-8"?>
<TemplafySlideFormConfiguration><![CDATA[{"formFields":[],"formDataEntries":[]}]]></TemplafySlideFormConfiguration>
</file>

<file path=customXml/item47.xml><?xml version="1.0" encoding="utf-8"?>
<TemplafySlideTemplateConfiguration><![CDATA[{"slideVersion":4,"isValidatorEnabled":false,"isLocked":false,"elementsMetadata":[],"slideId":"638315636853042666","enableDocumentContentUpdater":false,"version":"2.0"}]]></TemplafySlideTemplateConfiguration>
</file>

<file path=customXml/item48.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49.xml><?xml version="1.0" encoding="utf-8"?>
<TemplafySlideTemplateConfiguration><![CDATA[{"slideVersion":4,"isValidatorEnabled":false,"isLocked":false,"elementsMetadata":[],"slideId":"638315636854156382","enableDocumentContentUpdater":false,"version":"2.0"}]]></TemplafySlideTemplateConfiguration>
</file>

<file path=customXml/item5.xml><?xml version="1.0" encoding="utf-8"?>
<TemplafySlideTemplateConfiguration><![CDATA[{"slideVersion":2,"isValidatorEnabled":false,"isLocked":false,"elementsMetadata":[],"slideId":"638373043998113631","enableDocumentContentUpdater":false,"version":"2.0"}]]></TemplafySlideTemplateConfiguration>
</file>

<file path=customXml/item50.xml><?xml version="1.0" encoding="utf-8"?>
<TemplafySlideTemplateConfiguration><![CDATA[{"slideVersion":4,"isValidatorEnabled":false,"isLocked":false,"elementsMetadata":[],"slideId":"638315636853042666","enableDocumentContentUpdater":false,"version":"2.0"}]]></TemplafySlideTemplateConfiguration>
</file>

<file path=customXml/item51.xml><?xml version="1.0" encoding="utf-8"?>
<TemplafySlideTemplateConfiguration><![CDATA[{"slideVersion":4,"isValidatorEnabled":false,"isLocked":false,"elementsMetadata":[{"type":"shape","elementConfiguration":{"binding":"{{StringJoin(\", \", Form.SpeakerName,\"SAP\")}}","type":"text","disableUpdates":false}},{"type":"shape","elementConfiguration":{"binding":"{{FormatDateTime(Form.Date,\"MMMM dd, yyyy\",\"en-US\")}}","type":"text","disableUpdates":false}},{"type":"shape","elementConfiguration":{"binding":"{{Form.Classification.Display}}","visibility":"","type":"text","disableUpdates":false}},{"type":"shape","elementConfiguration":{"inheritDimensions":"{{InheritDimensions.InheritNone}}","width":"","height":"1 cm","image":"{{Form.SAPLogo.SubbrandBlack}}","visibility":"","type":"image","disableUpdates":false}}],"slideId":"638331234102547405","enableDocumentContentUpdater":false,"version":"2.0"}]]></TemplafySlideTemplateConfiguration>
</file>

<file path=customXml/item52.xml><?xml version="1.0" encoding="utf-8"?>
<TemplafySlideFormConfiguration><![CDATA[{"formFields":[{"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TemplafySlideFormConfiguration>
</file>

<file path=customXml/item53.xml><?xml version="1.0" encoding="utf-8"?>
<TemplafySlideTemplateConfiguration><![CDATA[{"slideVersion":4,"isValidatorEnabled":false,"isLocked":false,"elementsMetadata":[],"slideId":"638315636853042666","enableDocumentContentUpdater":false,"version":"2.0"}]]></TemplafySlideTemplate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TemplateConfiguration><![CDATA[{"slideVersion":4,"isValidatorEnabled":false,"isLocked":false,"elementsMetadata":[],"slideId":"638315636856348256","enableDocumentContentUpdater":false,"version":"2.0"}]]></TemplafySlideTemplateConfiguration>
</file>

<file path=customXml/item9.xml><?xml version="1.0" encoding="utf-8"?>
<TemplafySlideTemplateConfiguration><![CDATA[{"slideVersion":4,"isValidatorEnabled":false,"isLocked":false,"elementsMetadata":[],"slideId":"638315636853042666","enableDocumentContentUpdater":false,"version":"2.0"}]]></TemplafySlideTemplateConfiguration>
</file>

<file path=customXml/itemProps1.xml><?xml version="1.0" encoding="utf-8"?>
<ds:datastoreItem xmlns:ds="http://schemas.openxmlformats.org/officeDocument/2006/customXml" ds:itemID="{CC49FFC8-2FF3-4057-96F0-3BCD1A4F0351}">
  <ds:schemaRefs/>
</ds:datastoreItem>
</file>

<file path=customXml/itemProps10.xml><?xml version="1.0" encoding="utf-8"?>
<ds:datastoreItem xmlns:ds="http://schemas.openxmlformats.org/officeDocument/2006/customXml" ds:itemID="{118DC9FA-6E7A-134A-A4CB-DB7E25529BCD}">
  <ds:schemaRefs/>
</ds:datastoreItem>
</file>

<file path=customXml/itemProps11.xml><?xml version="1.0" encoding="utf-8"?>
<ds:datastoreItem xmlns:ds="http://schemas.openxmlformats.org/officeDocument/2006/customXml" ds:itemID="{48165AA7-FCD4-45E8-91C2-2E8798F7DA7A}">
  <ds:schemaRefs/>
</ds:datastoreItem>
</file>

<file path=customXml/itemProps12.xml><?xml version="1.0" encoding="utf-8"?>
<ds:datastoreItem xmlns:ds="http://schemas.openxmlformats.org/officeDocument/2006/customXml" ds:itemID="{15EC2061-1F13-4DC6-B9C2-B24883664942}">
  <ds:schemaRefs/>
</ds:datastoreItem>
</file>

<file path=customXml/itemProps13.xml><?xml version="1.0" encoding="utf-8"?>
<ds:datastoreItem xmlns:ds="http://schemas.openxmlformats.org/officeDocument/2006/customXml" ds:itemID="{C1482805-839B-4917-A350-F14E209159EB}">
  <ds:schemaRefs/>
</ds:datastoreItem>
</file>

<file path=customXml/itemProps14.xml><?xml version="1.0" encoding="utf-8"?>
<ds:datastoreItem xmlns:ds="http://schemas.openxmlformats.org/officeDocument/2006/customXml" ds:itemID="{8682EF99-B695-484F-8968-7BFAD92BDA4A}">
  <ds:schemaRefs/>
</ds:datastoreItem>
</file>

<file path=customXml/itemProps15.xml><?xml version="1.0" encoding="utf-8"?>
<ds:datastoreItem xmlns:ds="http://schemas.openxmlformats.org/officeDocument/2006/customXml" ds:itemID="{2346D7F6-9001-43CB-BA55-744322C55379}">
  <ds:schemaRefs/>
</ds:datastoreItem>
</file>

<file path=customXml/itemProps16.xml><?xml version="1.0" encoding="utf-8"?>
<ds:datastoreItem xmlns:ds="http://schemas.openxmlformats.org/officeDocument/2006/customXml" ds:itemID="{BC5403FE-05BE-4E98-A273-D056C995E512}">
  <ds:schemaRefs/>
</ds:datastoreItem>
</file>

<file path=customXml/itemProps17.xml><?xml version="1.0" encoding="utf-8"?>
<ds:datastoreItem xmlns:ds="http://schemas.openxmlformats.org/officeDocument/2006/customXml" ds:itemID="{98EE72E3-5203-4D39-A131-E9DD8A16EDC4}">
  <ds:schemaRefs/>
</ds:datastoreItem>
</file>

<file path=customXml/itemProps18.xml><?xml version="1.0" encoding="utf-8"?>
<ds:datastoreItem xmlns:ds="http://schemas.openxmlformats.org/officeDocument/2006/customXml" ds:itemID="{80CA586D-470E-4965-80EA-F4B9D379E73D}">
  <ds:schemaRefs/>
</ds:datastoreItem>
</file>

<file path=customXml/itemProps19.xml><?xml version="1.0" encoding="utf-8"?>
<ds:datastoreItem xmlns:ds="http://schemas.openxmlformats.org/officeDocument/2006/customXml" ds:itemID="{7A474179-D5E4-437A-B70C-9919B93CA02F}">
  <ds:schemaRefs/>
</ds:datastoreItem>
</file>

<file path=customXml/itemProps2.xml><?xml version="1.0" encoding="utf-8"?>
<ds:datastoreItem xmlns:ds="http://schemas.openxmlformats.org/officeDocument/2006/customXml" ds:itemID="{FB378D73-682D-4B5C-B045-A467836EDC7E}">
  <ds:schemaRefs/>
</ds:datastoreItem>
</file>

<file path=customXml/itemProps20.xml><?xml version="1.0" encoding="utf-8"?>
<ds:datastoreItem xmlns:ds="http://schemas.openxmlformats.org/officeDocument/2006/customXml" ds:itemID="{92690E7D-4F9F-4E12-9E4E-BAEC04D5A7CC}">
  <ds:schemaRefs/>
</ds:datastoreItem>
</file>

<file path=customXml/itemProps21.xml><?xml version="1.0" encoding="utf-8"?>
<ds:datastoreItem xmlns:ds="http://schemas.openxmlformats.org/officeDocument/2006/customXml" ds:itemID="{7E16C4D7-4B14-487C-BA53-2BB2B24C18AB}">
  <ds:schemaRefs/>
</ds:datastoreItem>
</file>

<file path=customXml/itemProps22.xml><?xml version="1.0" encoding="utf-8"?>
<ds:datastoreItem xmlns:ds="http://schemas.openxmlformats.org/officeDocument/2006/customXml" ds:itemID="{63FADC4E-365B-4554-8E59-C720A861D5CA}">
  <ds:schemaRefs/>
</ds:datastoreItem>
</file>

<file path=customXml/itemProps23.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4.xml><?xml version="1.0" encoding="utf-8"?>
<ds:datastoreItem xmlns:ds="http://schemas.openxmlformats.org/officeDocument/2006/customXml" ds:itemID="{793AE96A-37D6-4971-A9A5-8EA3F2B2BD93}">
  <ds:schemaRefs/>
</ds:datastoreItem>
</file>

<file path=customXml/itemProps25.xml><?xml version="1.0" encoding="utf-8"?>
<ds:datastoreItem xmlns:ds="http://schemas.openxmlformats.org/officeDocument/2006/customXml" ds:itemID="{9C3868F0-118E-4F4D-99EC-60B093FD1E00}">
  <ds:schemaRefs/>
</ds:datastoreItem>
</file>

<file path=customXml/itemProps26.xml><?xml version="1.0" encoding="utf-8"?>
<ds:datastoreItem xmlns:ds="http://schemas.openxmlformats.org/officeDocument/2006/customXml" ds:itemID="{D505826A-FD3B-4FAC-9437-FB4AF9F44F1B}">
  <ds:schemaRefs/>
</ds:datastoreItem>
</file>

<file path=customXml/itemProps27.xml><?xml version="1.0" encoding="utf-8"?>
<ds:datastoreItem xmlns:ds="http://schemas.openxmlformats.org/officeDocument/2006/customXml" ds:itemID="{23FA4614-B246-4ED4-A39C-2DEE012E4E41}">
  <ds:schemaRefs/>
</ds:datastoreItem>
</file>

<file path=customXml/itemProps28.xml><?xml version="1.0" encoding="utf-8"?>
<ds:datastoreItem xmlns:ds="http://schemas.openxmlformats.org/officeDocument/2006/customXml" ds:itemID="{DF651907-6C10-4999-BBD5-6BFD17F65FC4}">
  <ds:schemaRefs/>
</ds:datastoreItem>
</file>

<file path=customXml/itemProps29.xml><?xml version="1.0" encoding="utf-8"?>
<ds:datastoreItem xmlns:ds="http://schemas.openxmlformats.org/officeDocument/2006/customXml" ds:itemID="{C1422F45-04DB-421D-8796-270006657806}">
  <ds:schemaRefs>
    <ds:schemaRef ds:uri="2e4b7787-f155-484c-a6ed-faacc4d6ea8a"/>
    <ds:schemaRef ds:uri="4e4a4d3c-2afd-4247-8751-c4aa3e783882"/>
    <ds:schemaRef ds:uri="76410bfa-c465-4282-9437-cb33276387d7"/>
    <ds:schemaRef ds:uri="b2cc75a2-af32-44d4-85b5-598d8dc2ad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38A7E94-9A75-944B-BB53-DAD192A33F0F}">
  <ds:schemaRefs/>
</ds:datastoreItem>
</file>

<file path=customXml/itemProps30.xml><?xml version="1.0" encoding="utf-8"?>
<ds:datastoreItem xmlns:ds="http://schemas.openxmlformats.org/officeDocument/2006/customXml" ds:itemID="{C2AC838F-3192-4042-96C7-6D081523F5A1}">
  <ds:schemaRefs/>
</ds:datastoreItem>
</file>

<file path=customXml/itemProps31.xml><?xml version="1.0" encoding="utf-8"?>
<ds:datastoreItem xmlns:ds="http://schemas.openxmlformats.org/officeDocument/2006/customXml" ds:itemID="{AAC26940-3727-49BE-BF62-CC423E64F2BD}">
  <ds:schemaRefs/>
</ds:datastoreItem>
</file>

<file path=customXml/itemProps32.xml><?xml version="1.0" encoding="utf-8"?>
<ds:datastoreItem xmlns:ds="http://schemas.openxmlformats.org/officeDocument/2006/customXml" ds:itemID="{7EE19871-72D1-4A79-AC35-D7B297494921}">
  <ds:schemaRefs/>
</ds:datastoreItem>
</file>

<file path=customXml/itemProps33.xml><?xml version="1.0" encoding="utf-8"?>
<ds:datastoreItem xmlns:ds="http://schemas.openxmlformats.org/officeDocument/2006/customXml" ds:itemID="{D6037B97-3794-423A-803A-B94879121092}">
  <ds:schemaRefs/>
</ds:datastoreItem>
</file>

<file path=customXml/itemProps34.xml><?xml version="1.0" encoding="utf-8"?>
<ds:datastoreItem xmlns:ds="http://schemas.openxmlformats.org/officeDocument/2006/customXml" ds:itemID="{94BD63B6-D21E-46C4-815E-3B295ED02A9C}">
  <ds:schemaRefs/>
</ds:datastoreItem>
</file>

<file path=customXml/itemProps35.xml><?xml version="1.0" encoding="utf-8"?>
<ds:datastoreItem xmlns:ds="http://schemas.openxmlformats.org/officeDocument/2006/customXml" ds:itemID="{E1E2A403-39C3-4FC8-B841-41CD46EF1E37}">
  <ds:schemaRefs/>
</ds:datastoreItem>
</file>

<file path=customXml/itemProps36.xml><?xml version="1.0" encoding="utf-8"?>
<ds:datastoreItem xmlns:ds="http://schemas.openxmlformats.org/officeDocument/2006/customXml" ds:itemID="{935C6D9D-19E8-4631-A552-DB446407D2A4}">
  <ds:schemaRefs/>
</ds:datastoreItem>
</file>

<file path=customXml/itemProps37.xml><?xml version="1.0" encoding="utf-8"?>
<ds:datastoreItem xmlns:ds="http://schemas.openxmlformats.org/officeDocument/2006/customXml" ds:itemID="{D06AD3D1-7FF9-4536-AD60-A17870F90738}">
  <ds:schemaRefs/>
</ds:datastoreItem>
</file>

<file path=customXml/itemProps38.xml><?xml version="1.0" encoding="utf-8"?>
<ds:datastoreItem xmlns:ds="http://schemas.openxmlformats.org/officeDocument/2006/customXml" ds:itemID="{623ADE88-F3B4-4857-B6D7-BE3D1452E97C}">
  <ds:schemaRefs/>
</ds:datastoreItem>
</file>

<file path=customXml/itemProps39.xml><?xml version="1.0" encoding="utf-8"?>
<ds:datastoreItem xmlns:ds="http://schemas.openxmlformats.org/officeDocument/2006/customXml" ds:itemID="{034DD3E1-2858-4C70-BC3A-61FB10763B47}">
  <ds:schemaRefs/>
</ds:datastoreItem>
</file>

<file path=customXml/itemProps4.xml><?xml version="1.0" encoding="utf-8"?>
<ds:datastoreItem xmlns:ds="http://schemas.openxmlformats.org/officeDocument/2006/customXml" ds:itemID="{0EB72D09-D760-46C8-9C95-8879EFB64293}">
  <ds:schemaRefs/>
</ds:datastoreItem>
</file>

<file path=customXml/itemProps40.xml><?xml version="1.0" encoding="utf-8"?>
<ds:datastoreItem xmlns:ds="http://schemas.openxmlformats.org/officeDocument/2006/customXml" ds:itemID="{EA0EFD7B-A280-45FB-AEC3-B703B28210D9}">
  <ds:schemaRefs/>
</ds:datastoreItem>
</file>

<file path=customXml/itemProps41.xml><?xml version="1.0" encoding="utf-8"?>
<ds:datastoreItem xmlns:ds="http://schemas.openxmlformats.org/officeDocument/2006/customXml" ds:itemID="{DAADC99B-5A83-456A-8BCD-707A23A28C1F}">
  <ds:schemaRefs/>
</ds:datastoreItem>
</file>

<file path=customXml/itemProps42.xml><?xml version="1.0" encoding="utf-8"?>
<ds:datastoreItem xmlns:ds="http://schemas.openxmlformats.org/officeDocument/2006/customXml" ds:itemID="{D18E200A-E9DA-4B37-A0A4-E40DF53ABDB8}">
  <ds:schemaRefs>
    <ds:schemaRef ds:uri="2e4b7787-f155-484c-a6ed-faacc4d6ea8a"/>
    <ds:schemaRef ds:uri="76410bfa-c465-4282-9437-cb33276387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3.xml><?xml version="1.0" encoding="utf-8"?>
<ds:datastoreItem xmlns:ds="http://schemas.openxmlformats.org/officeDocument/2006/customXml" ds:itemID="{626BBCBB-1894-4E66-BA48-9E91CE3ACBA0}">
  <ds:schemaRefs/>
</ds:datastoreItem>
</file>

<file path=customXml/itemProps44.xml><?xml version="1.0" encoding="utf-8"?>
<ds:datastoreItem xmlns:ds="http://schemas.openxmlformats.org/officeDocument/2006/customXml" ds:itemID="{BE35CB75-D316-A442-AF6F-E30B686305AD}">
  <ds:schemaRefs/>
</ds:datastoreItem>
</file>

<file path=customXml/itemProps45.xml><?xml version="1.0" encoding="utf-8"?>
<ds:datastoreItem xmlns:ds="http://schemas.openxmlformats.org/officeDocument/2006/customXml" ds:itemID="{CD69D8E4-3079-0947-A87B-18CDAB899542}">
  <ds:schemaRefs/>
</ds:datastoreItem>
</file>

<file path=customXml/itemProps46.xml><?xml version="1.0" encoding="utf-8"?>
<ds:datastoreItem xmlns:ds="http://schemas.openxmlformats.org/officeDocument/2006/customXml" ds:itemID="{1EC17535-8D28-4922-81E0-ECD6F4BFCC98}">
  <ds:schemaRefs/>
</ds:datastoreItem>
</file>

<file path=customXml/itemProps47.xml><?xml version="1.0" encoding="utf-8"?>
<ds:datastoreItem xmlns:ds="http://schemas.openxmlformats.org/officeDocument/2006/customXml" ds:itemID="{F7A688B5-CEE6-4F55-B294-130EFC5DB101}">
  <ds:schemaRefs/>
</ds:datastoreItem>
</file>

<file path=customXml/itemProps48.xml><?xml version="1.0" encoding="utf-8"?>
<ds:datastoreItem xmlns:ds="http://schemas.openxmlformats.org/officeDocument/2006/customXml" ds:itemID="{45A4F616-A283-4BB8-95C9-6291DA2B9E5A}">
  <ds:schemaRefs/>
</ds:datastoreItem>
</file>

<file path=customXml/itemProps49.xml><?xml version="1.0" encoding="utf-8"?>
<ds:datastoreItem xmlns:ds="http://schemas.openxmlformats.org/officeDocument/2006/customXml" ds:itemID="{C678E196-AE5D-4AB0-B3F0-0D6FA84851B1}">
  <ds:schemaRefs/>
</ds:datastoreItem>
</file>

<file path=customXml/itemProps5.xml><?xml version="1.0" encoding="utf-8"?>
<ds:datastoreItem xmlns:ds="http://schemas.openxmlformats.org/officeDocument/2006/customXml" ds:itemID="{47E12206-FAC1-4A56-A73A-215CACDF02F8}">
  <ds:schemaRefs/>
</ds:datastoreItem>
</file>

<file path=customXml/itemProps50.xml><?xml version="1.0" encoding="utf-8"?>
<ds:datastoreItem xmlns:ds="http://schemas.openxmlformats.org/officeDocument/2006/customXml" ds:itemID="{184FDB0B-513E-4564-83E3-30C2A67FA462}">
  <ds:schemaRefs/>
</ds:datastoreItem>
</file>

<file path=customXml/itemProps51.xml><?xml version="1.0" encoding="utf-8"?>
<ds:datastoreItem xmlns:ds="http://schemas.openxmlformats.org/officeDocument/2006/customXml" ds:itemID="{3B62FFE9-ED73-4F57-B7FD-1898883AC30C}">
  <ds:schemaRefs/>
</ds:datastoreItem>
</file>

<file path=customXml/itemProps52.xml><?xml version="1.0" encoding="utf-8"?>
<ds:datastoreItem xmlns:ds="http://schemas.openxmlformats.org/officeDocument/2006/customXml" ds:itemID="{53C0C564-F4BC-4CB7-A46F-7534E4F7BCE1}">
  <ds:schemaRefs/>
</ds:datastoreItem>
</file>

<file path=customXml/itemProps53.xml><?xml version="1.0" encoding="utf-8"?>
<ds:datastoreItem xmlns:ds="http://schemas.openxmlformats.org/officeDocument/2006/customXml" ds:itemID="{20AD2FA6-6913-43F7-86DE-8AF1545F9903}">
  <ds:schemaRefs/>
</ds:datastoreItem>
</file>

<file path=customXml/itemProps6.xml><?xml version="1.0" encoding="utf-8"?>
<ds:datastoreItem xmlns:ds="http://schemas.openxmlformats.org/officeDocument/2006/customXml" ds:itemID="{12438972-7D18-4481-AF51-532E67A63E1E}">
  <ds:schemaRefs/>
</ds:datastoreItem>
</file>

<file path=customXml/itemProps7.xml><?xml version="1.0" encoding="utf-8"?>
<ds:datastoreItem xmlns:ds="http://schemas.openxmlformats.org/officeDocument/2006/customXml" ds:itemID="{5205743A-69BE-4083-94E2-7B4DB7E3C7E8}">
  <ds:schemaRefs/>
</ds:datastoreItem>
</file>

<file path=customXml/itemProps8.xml><?xml version="1.0" encoding="utf-8"?>
<ds:datastoreItem xmlns:ds="http://schemas.openxmlformats.org/officeDocument/2006/customXml" ds:itemID="{6638E641-279B-4AC7-A8AC-1DE9953C4894}">
  <ds:schemaRefs/>
</ds:datastoreItem>
</file>

<file path=customXml/itemProps9.xml><?xml version="1.0" encoding="utf-8"?>
<ds:datastoreItem xmlns:ds="http://schemas.openxmlformats.org/officeDocument/2006/customXml" ds:itemID="{475AB362-7E2C-4295-A530-7B284247BFC6}">
  <ds:schemaRefs/>
</ds:datastoreItem>
</file>

<file path=docMetadata/LabelInfo.xml><?xml version="1.0" encoding="utf-8"?>
<clbl:labelList xmlns:clbl="http://schemas.microsoft.com/office/2020/mipLabelMetadata">
  <clbl:label id="{13dc8f2d-4ea5-4903-ba8c-0b5d92999a2e}" enabled="1" method="Privileged" siteId="{42f7676c-f455-423c-82f6-dc2d99791af7}" removed="0"/>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IDM Branding Updates 2024 01 31 for IDM All as templates</Template>
  <TotalTime>0</TotalTime>
  <Words>10068</Words>
  <Application>Microsoft Macintosh PowerPoint</Application>
  <PresentationFormat>Benutzerdefiniert</PresentationFormat>
  <Paragraphs>1684</Paragraphs>
  <Slides>43</Slides>
  <Notes>34</Notes>
  <HiddenSlides>0</HiddenSlides>
  <MMClips>0</MMClips>
  <ScaleCrop>false</ScaleCrop>
  <HeadingPairs>
    <vt:vector size="8" baseType="variant">
      <vt:variant>
        <vt:lpstr>Verwendete Schriftarten</vt:lpstr>
      </vt:variant>
      <vt:variant>
        <vt:i4>19</vt:i4>
      </vt:variant>
      <vt:variant>
        <vt:lpstr>Design</vt:lpstr>
      </vt:variant>
      <vt:variant>
        <vt:i4>4</vt:i4>
      </vt:variant>
      <vt:variant>
        <vt:lpstr>Eingebettete OLE-Server</vt:lpstr>
      </vt:variant>
      <vt:variant>
        <vt:i4>1</vt:i4>
      </vt:variant>
      <vt:variant>
        <vt:lpstr>Folientitel</vt:lpstr>
      </vt:variant>
      <vt:variant>
        <vt:i4>43</vt:i4>
      </vt:variant>
    </vt:vector>
  </HeadingPairs>
  <TitlesOfParts>
    <vt:vector size="67" baseType="lpstr">
      <vt:lpstr>72</vt:lpstr>
      <vt:lpstr>Times New Roman</vt:lpstr>
      <vt:lpstr>Arial Unicode MS</vt:lpstr>
      <vt:lpstr>Wingdings,Sans-Serif</vt:lpstr>
      <vt:lpstr>Wingdings</vt:lpstr>
      <vt:lpstr>Arial,Sans-Serif</vt:lpstr>
      <vt:lpstr>72 Brand</vt:lpstr>
      <vt:lpstr>Segoe UI</vt:lpstr>
      <vt:lpstr>Graphik Light</vt:lpstr>
      <vt:lpstr>Courier New</vt:lpstr>
      <vt:lpstr>72 Bold</vt:lpstr>
      <vt:lpstr>Arial</vt:lpstr>
      <vt:lpstr>Wingdings</vt:lpstr>
      <vt:lpstr>Symbol</vt:lpstr>
      <vt:lpstr>72 Brand Light</vt:lpstr>
      <vt:lpstr>Calibri</vt:lpstr>
      <vt:lpstr>Roboto</vt:lpstr>
      <vt:lpstr>72 Brand Medium</vt:lpstr>
      <vt:lpstr>Consolas</vt:lpstr>
      <vt:lpstr>SAP Template 2024</vt:lpstr>
      <vt:lpstr>White Template</vt:lpstr>
      <vt:lpstr>1_White Template</vt:lpstr>
      <vt:lpstr>1_SAP Template 2024</vt:lpstr>
      <vt:lpstr>think-cell Slide</vt:lpstr>
      <vt:lpstr>ONE Customer View (OCV) meets  CDP Business Adoption</vt:lpstr>
      <vt:lpstr>PowerPoint-Präsentation</vt:lpstr>
      <vt:lpstr>CDP Business Adoption | Executive Summary</vt:lpstr>
      <vt:lpstr>CDP Business Adoption | Strategic Objectives</vt:lpstr>
      <vt:lpstr>1. CDP Business Use Cases | Overview of scheduled Use Case Adoption per LoB</vt:lpstr>
      <vt:lpstr>1. CDP Business Use Cases | Overview of scheduled Use Case Adoption per LoB</vt:lpstr>
      <vt:lpstr>1. CDP Business Adoption | Delivery Roadmap 2026</vt:lpstr>
      <vt:lpstr>1. CDP Business Adoption | Adoption Roadmap 2026</vt:lpstr>
      <vt:lpstr>PowerPoint-Präsentation</vt:lpstr>
      <vt:lpstr>CDP Business Use Cases:  Marketing</vt:lpstr>
      <vt:lpstr>1. CDP Business Use Cases | Marketing – Status &amp; Use Case Heatmap</vt:lpstr>
      <vt:lpstr>1. CDP Business Use Cases | Marketing – Status &amp; Use Case Heatmap</vt:lpstr>
      <vt:lpstr>1. SMC Retirement | Marketing / Demand Generation - Roadmap</vt:lpstr>
      <vt:lpstr>CDP Business Use Cases:  Sales</vt:lpstr>
      <vt:lpstr>1. CDP Business Use Cases | Sales &amp; Post Sales – Status &amp; Use Case Heatmap</vt:lpstr>
      <vt:lpstr>1. CDP Business Use Cases | Sales &amp; Post Sales – Status &amp; Use Case Heatmap</vt:lpstr>
      <vt:lpstr>1. CDP Business Use Cases | Sales &amp; Post Sales – Status &amp; Use Case Heatmap</vt:lpstr>
      <vt:lpstr>1. CDP Business Use Cases | Sales &amp; Post Sales – Status &amp; Use Case Heatmap</vt:lpstr>
      <vt:lpstr>CDP Business Use Cases:  Compliance</vt:lpstr>
      <vt:lpstr>1. CDP Business Use Cases | Compliance – Status &amp; Use Case Heatmap</vt:lpstr>
      <vt:lpstr>PowerPoint-Präsentation</vt:lpstr>
      <vt:lpstr>2. CDP Foundational Use Cases | Roadmap 2026</vt:lpstr>
      <vt:lpstr>2. CDP Foundational Use Cases | Status Update (1/2)</vt:lpstr>
      <vt:lpstr>2. CDP Foundational Use Cases | Status Update (1/2)</vt:lpstr>
      <vt:lpstr>2. CDP Foundational Use Cases | Status Update (2/2)</vt:lpstr>
      <vt:lpstr>2. CDP Foundational Use Cases | Status Update (2/2)</vt:lpstr>
      <vt:lpstr>PowerPoint-Präsentation</vt:lpstr>
      <vt:lpstr>3. CDP Adoption Use Cases | Project Risks (RAID)</vt:lpstr>
      <vt:lpstr>PowerPoint-Präsentation</vt:lpstr>
      <vt:lpstr>PowerPoint-Präsentation</vt:lpstr>
      <vt:lpstr>{{UseCaseOnePagerTitel1}} Use Case One Pager</vt:lpstr>
      <vt:lpstr>SP-24636  – C4C Integration in CDP Inbound Use Case Details</vt:lpstr>
      <vt:lpstr>SP-27543  – CCDQ AF 1 Contact Acquisition Workflows for Sales Owned Contacts Use Case One Pager</vt:lpstr>
      <vt:lpstr>SP-27452 – Redesign of Outreach CRM Integration leveraging CDP - PoC Use Case One Pager</vt:lpstr>
      <vt:lpstr>SP-27065 - [PoC] Move Classification Logic to CDP Use Case Details</vt:lpstr>
      <vt:lpstr> SP-24337- [PoC] Move LCD Logic from CRM to CDP Use Case Details</vt:lpstr>
      <vt:lpstr>SP-26108 – OCS Contracts and COPA Implementation in CDP (Phase 3)  Use Case Details</vt:lpstr>
      <vt:lpstr>SP-25315 - Contact Interest Intelligence (CII) Integration in CDP - PoC Use Case Details</vt:lpstr>
      <vt:lpstr>SP-22660 – Prospect Account Integration in CDP Use Case One Pager (this represents enrichment of a non persons - follow on to earlier UC 44 Master data synch)</vt:lpstr>
      <vt:lpstr>ITDYM-4319 – CDP MVP | RISE Program Use Case One Pager</vt:lpstr>
      <vt:lpstr>ITDYM-4320 – CDP MVP | GROW Program Use Case One Pager</vt:lpstr>
      <vt:lpstr>SP-22944 – Net New Account Qualification &amp; Conversion Processes Use Case One Pager  </vt:lpstr>
      <vt:lpstr>SP-27120 – China CBDT Long term Compliance Use Case One Pager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Dröge, Anne</dc:creator>
  <cp:keywords>2024/16:9/white</cp:keywords>
  <dc:description/>
  <cp:lastModifiedBy>Schnepf, Patrick</cp:lastModifiedBy>
  <cp:revision>4</cp:revision>
  <dcterms:created xsi:type="dcterms:W3CDTF">2024-09-16T15:04:13Z</dcterms:created>
  <dcterms:modified xsi:type="dcterms:W3CDTF">2026-01-03T18:12:07Z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0x010100ECD2AF1DA3F8FF4FA6C2645C43C2AC01</vt:lpwstr>
  </property>
  <property fmtid="{D5CDD505-2E9C-101B-9397-08002B2CF9AE}" pid="4" name="TemplafyTimeStamp">
    <vt:lpwstr>2023-11-20T09:38:05</vt:lpwstr>
  </property>
  <property fmtid="{D5CDD505-2E9C-101B-9397-08002B2CF9AE}" pid="5" name="TemplafyTenantId">
    <vt:lpwstr>sap</vt:lpwstr>
  </property>
  <property fmtid="{D5CDD505-2E9C-101B-9397-08002B2CF9AE}" pid="6" name="TemplafyTemplateId">
    <vt:lpwstr>743088030174412800</vt:lpwstr>
  </property>
  <property fmtid="{D5CDD505-2E9C-101B-9397-08002B2CF9AE}" pid="7" name="TemplafyUserProfileId">
    <vt:lpwstr>637653955260011855</vt:lpwstr>
  </property>
  <property fmtid="{D5CDD505-2E9C-101B-9397-08002B2CF9AE}" pid="8" name="TemplafyLanguageCode">
    <vt:lpwstr>en-US</vt:lpwstr>
  </property>
  <property fmtid="{D5CDD505-2E9C-101B-9397-08002B2CF9AE}" pid="9" name="TemplafyFromBlank">
    <vt:bool>false</vt:bool>
  </property>
  <property fmtid="{D5CDD505-2E9C-101B-9397-08002B2CF9AE}" pid="10" name="MediaServiceImageTags">
    <vt:lpwstr/>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y fmtid="{D5CDD505-2E9C-101B-9397-08002B2CF9AE}" pid="17" name="ClassificationContentMarkingFooterLocations">
    <vt:lpwstr>SAP Template 2024:142\White Template:8\1_White Template:8\1_SAP Template 2024:142</vt:lpwstr>
  </property>
  <property fmtid="{D5CDD505-2E9C-101B-9397-08002B2CF9AE}" pid="18" name="ClassificationContentMarkingFooterText">
    <vt:lpwstr>INTERNAL | SAP AND EXTERNAL PARTIES UNDER NDA USE ONLY</vt:lpwstr>
  </property>
</Properties>
</file>